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606" r:id="rId2"/>
    <p:sldId id="599" r:id="rId3"/>
    <p:sldId id="421" r:id="rId4"/>
    <p:sldId id="422" r:id="rId5"/>
    <p:sldId id="423" r:id="rId6"/>
    <p:sldId id="660" r:id="rId7"/>
    <p:sldId id="608" r:id="rId8"/>
    <p:sldId id="665" r:id="rId9"/>
    <p:sldId id="623" r:id="rId10"/>
    <p:sldId id="424" r:id="rId11"/>
    <p:sldId id="611" r:id="rId12"/>
    <p:sldId id="658" r:id="rId13"/>
    <p:sldId id="655" r:id="rId14"/>
    <p:sldId id="642" r:id="rId15"/>
    <p:sldId id="661" r:id="rId16"/>
    <p:sldId id="617" r:id="rId17"/>
    <p:sldId id="429" r:id="rId18"/>
    <p:sldId id="627" r:id="rId19"/>
    <p:sldId id="628" r:id="rId20"/>
    <p:sldId id="613" r:id="rId21"/>
    <p:sldId id="428" r:id="rId22"/>
    <p:sldId id="594" r:id="rId23"/>
    <p:sldId id="662" r:id="rId24"/>
    <p:sldId id="593" r:id="rId25"/>
    <p:sldId id="616" r:id="rId26"/>
    <p:sldId id="507" r:id="rId27"/>
    <p:sldId id="412" r:id="rId28"/>
    <p:sldId id="637" r:id="rId29"/>
    <p:sldId id="625" r:id="rId30"/>
    <p:sldId id="585" r:id="rId31"/>
    <p:sldId id="629" r:id="rId32"/>
    <p:sldId id="461" r:id="rId33"/>
    <p:sldId id="663" r:id="rId34"/>
    <p:sldId id="626" r:id="rId35"/>
    <p:sldId id="388" r:id="rId36"/>
    <p:sldId id="664" r:id="rId37"/>
    <p:sldId id="620" r:id="rId38"/>
    <p:sldId id="498" r:id="rId39"/>
    <p:sldId id="630" r:id="rId40"/>
    <p:sldId id="647" r:id="rId41"/>
    <p:sldId id="651" r:id="rId42"/>
    <p:sldId id="648" r:id="rId43"/>
    <p:sldId id="653" r:id="rId44"/>
    <p:sldId id="669" r:id="rId45"/>
  </p:sldIdLst>
  <p:sldSz cx="12192000" cy="6858000"/>
  <p:notesSz cx="6858000" cy="9144000"/>
  <p:defaultTextStyle>
    <a:defPPr>
      <a:defRPr lang="en-US"/>
    </a:defPPr>
    <a:lvl1pPr algn="l" defTabSz="912495" rtl="0" fontAlgn="base">
      <a:spcBef>
        <a:spcPct val="0"/>
      </a:spcBef>
      <a:spcAft>
        <a:spcPct val="0"/>
      </a:spcAft>
      <a:buFont typeface="Arial" panose="020B0604020202020204" pitchFamily="34" charset="0"/>
      <a:defRPr sz="1900" kern="1200">
        <a:solidFill>
          <a:schemeClr val="tx1"/>
        </a:solidFill>
        <a:latin typeface="Calibri" panose="020F0502020204030204" pitchFamily="34" charset="0"/>
        <a:ea typeface="宋体" panose="02010600030101010101" pitchFamily="2" charset="-122"/>
        <a:cs typeface="+mn-cs"/>
      </a:defRPr>
    </a:lvl1pPr>
    <a:lvl2pPr marL="457200" algn="l" defTabSz="912495" rtl="0" fontAlgn="base">
      <a:spcBef>
        <a:spcPct val="0"/>
      </a:spcBef>
      <a:spcAft>
        <a:spcPct val="0"/>
      </a:spcAft>
      <a:buFont typeface="Arial" panose="020B0604020202020204" pitchFamily="34" charset="0"/>
      <a:defRPr sz="1900" kern="1200">
        <a:solidFill>
          <a:schemeClr val="tx1"/>
        </a:solidFill>
        <a:latin typeface="Calibri" panose="020F0502020204030204" pitchFamily="34" charset="0"/>
        <a:ea typeface="宋体" panose="02010600030101010101" pitchFamily="2" charset="-122"/>
        <a:cs typeface="+mn-cs"/>
      </a:defRPr>
    </a:lvl2pPr>
    <a:lvl3pPr marL="914400" algn="l" defTabSz="912495" rtl="0" fontAlgn="base">
      <a:spcBef>
        <a:spcPct val="0"/>
      </a:spcBef>
      <a:spcAft>
        <a:spcPct val="0"/>
      </a:spcAft>
      <a:buFont typeface="Arial" panose="020B0604020202020204" pitchFamily="34" charset="0"/>
      <a:defRPr sz="1900" kern="1200">
        <a:solidFill>
          <a:schemeClr val="tx1"/>
        </a:solidFill>
        <a:latin typeface="Calibri" panose="020F0502020204030204" pitchFamily="34" charset="0"/>
        <a:ea typeface="宋体" panose="02010600030101010101" pitchFamily="2" charset="-122"/>
        <a:cs typeface="+mn-cs"/>
      </a:defRPr>
    </a:lvl3pPr>
    <a:lvl4pPr marL="1371600" algn="l" defTabSz="912495" rtl="0" fontAlgn="base">
      <a:spcBef>
        <a:spcPct val="0"/>
      </a:spcBef>
      <a:spcAft>
        <a:spcPct val="0"/>
      </a:spcAft>
      <a:buFont typeface="Arial" panose="020B0604020202020204" pitchFamily="34" charset="0"/>
      <a:defRPr sz="1900" kern="1200">
        <a:solidFill>
          <a:schemeClr val="tx1"/>
        </a:solidFill>
        <a:latin typeface="Calibri" panose="020F0502020204030204" pitchFamily="34" charset="0"/>
        <a:ea typeface="宋体" panose="02010600030101010101" pitchFamily="2" charset="-122"/>
        <a:cs typeface="+mn-cs"/>
      </a:defRPr>
    </a:lvl4pPr>
    <a:lvl5pPr marL="1828800" algn="l" defTabSz="912495" rtl="0" fontAlgn="base">
      <a:spcBef>
        <a:spcPct val="0"/>
      </a:spcBef>
      <a:spcAft>
        <a:spcPct val="0"/>
      </a:spcAft>
      <a:buFont typeface="Arial" panose="020B0604020202020204" pitchFamily="34" charset="0"/>
      <a:defRPr sz="19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D2B2B"/>
    <a:srgbClr val="383838"/>
    <a:srgbClr val="7F7F7F"/>
    <a:srgbClr val="FFFFFF"/>
    <a:srgbClr val="ED7D31"/>
    <a:srgbClr val="E7E6E6"/>
    <a:srgbClr val="D0CECE"/>
    <a:srgbClr val="2E2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3137" autoAdjust="0"/>
  </p:normalViewPr>
  <p:slideViewPr>
    <p:cSldViewPr snapToGrid="0">
      <p:cViewPr>
        <p:scale>
          <a:sx n="50" d="100"/>
          <a:sy n="50" d="100"/>
        </p:scale>
        <p:origin x="-1268" y="-460"/>
      </p:cViewPr>
      <p:guideLst>
        <p:guide orient="horz" pos="2184"/>
        <p:guide pos="385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Disclosed Funding ($M)</c:v>
                </c:pt>
              </c:strCache>
            </c:strRef>
          </c:tx>
          <c:spPr>
            <a:solidFill>
              <a:schemeClr val="bg1">
                <a:lumMod val="50000"/>
              </a:schemeClr>
            </a:solidFill>
            <a:ln>
              <a:noFill/>
            </a:ln>
            <a:effectLst/>
          </c:spPr>
          <c:invertIfNegative val="0"/>
          <c:dLbls>
            <c:dLbl>
              <c:idx val="4"/>
              <c:layout>
                <c:manualLayout>
                  <c:x val="-3.6479708162334701E-3"/>
                  <c:y val="0"/>
                </c:manualLayout>
              </c:layout>
              <c:dLblPos val="inBase"/>
              <c:showLegendKey val="0"/>
              <c:showVal val="1"/>
              <c:showCatName val="0"/>
              <c:showSerName val="0"/>
              <c:showPercent val="0"/>
              <c:showBubbleSize val="0"/>
              <c:extLst>
                <c:ext xmlns:c15="http://schemas.microsoft.com/office/drawing/2012/chart" uri="{CE6537A1-D6FC-4f65-9D91-7224C49458BB}">
                  <c15:layout/>
                </c:ext>
              </c:extLst>
            </c:dLbl>
            <c:numFmt formatCode="&quot;$&quot;#,##0.0;[Red]\-&quot;$&quot;#,##0.0" sourceLinked="0"/>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"$"#,##0;[Red]\-"$"#,##0</c:formatCode>
                <c:ptCount val="5"/>
                <c:pt idx="0">
                  <c:v>0.27800000000000002</c:v>
                </c:pt>
                <c:pt idx="1">
                  <c:v>0.82499999999999996</c:v>
                </c:pt>
                <c:pt idx="2">
                  <c:v>1.1402000000000001</c:v>
                </c:pt>
                <c:pt idx="3">
                  <c:v>2.5939999999999999</c:v>
                </c:pt>
                <c:pt idx="4">
                  <c:v>2.9015</c:v>
                </c:pt>
              </c:numCache>
            </c:numRef>
          </c:val>
        </c:ser>
        <c:dLbls>
          <c:showLegendKey val="0"/>
          <c:showVal val="0"/>
          <c:showCatName val="0"/>
          <c:showSerName val="0"/>
          <c:showPercent val="0"/>
          <c:showBubbleSize val="0"/>
        </c:dLbls>
        <c:gapWidth val="269"/>
        <c:overlap val="-27"/>
        <c:axId val="282674688"/>
        <c:axId val="282676224"/>
      </c:barChart>
      <c:lineChart>
        <c:grouping val="standard"/>
        <c:varyColors val="0"/>
        <c:ser>
          <c:idx val="1"/>
          <c:order val="1"/>
          <c:tx>
            <c:strRef>
              <c:f>Sheet1!$C$1</c:f>
              <c:strCache>
                <c:ptCount val="1"/>
                <c:pt idx="0">
                  <c:v>Deals</c:v>
                </c:pt>
              </c:strCache>
            </c:strRef>
          </c:tx>
          <c:spPr>
            <a:ln w="28575" cap="rnd" cmpd="sng" algn="ctr">
              <a:solidFill>
                <a:srgbClr val="00B0F0"/>
              </a:solidFill>
              <a:prstDash val="solid"/>
              <a:round/>
            </a:ln>
            <a:effectLst/>
          </c:spPr>
          <c:marker>
            <c:symbol val="none"/>
          </c:marker>
          <c:dLbls>
            <c:dLbl>
              <c:idx val="0"/>
              <c:layout>
                <c:manualLayout>
                  <c:x val="-1.8799502990154801E-2"/>
                  <c:y val="-5.37214701984711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948574264604899E-2"/>
                  <c:y val="-5.29031987775541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1371247346875503E-2"/>
                  <c:y val="9.2329504737418897E-3"/>
                </c:manualLayout>
              </c:layout>
              <c:tx>
                <c:rich>
                  <a:bodyPr/>
                  <a:lstStyle/>
                  <a:p>
                    <a:r>
                      <a:rPr lang="en-US" dirty="0"/>
                      <a:t>235</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3927785736662402E-2"/>
                  <c:y val="5.3616512721684096E-3"/>
                </c:manualLayout>
              </c:layout>
              <c:tx>
                <c:rich>
                  <a:bodyPr/>
                  <a:lstStyle/>
                  <a:p>
                    <a:r>
                      <a:rPr lang="en-US" dirty="0"/>
                      <a:t>421</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0082788042196706E-2"/>
                  <c:y val="-1.35214585322911E-2"/>
                </c:manualLayout>
              </c:layout>
              <c:tx>
                <c:rich>
                  <a:bodyPr/>
                  <a:lstStyle/>
                  <a:p>
                    <a:r>
                      <a:rPr lang="en-US" dirty="0"/>
                      <a:t>475</a:t>
                    </a:r>
                  </a:p>
                </c:rich>
              </c:tx>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rgbClr val="00B0F0"/>
                    </a:solidFill>
                    <a:latin typeface="Oscine" panose="020B0506040202020204" pitchFamily="34" charset="0"/>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42</c:v>
                </c:pt>
                <c:pt idx="1">
                  <c:v>67</c:v>
                </c:pt>
                <c:pt idx="2">
                  <c:v>236</c:v>
                </c:pt>
                <c:pt idx="3">
                  <c:v>425</c:v>
                </c:pt>
                <c:pt idx="4">
                  <c:v>479</c:v>
                </c:pt>
              </c:numCache>
            </c:numRef>
          </c:val>
          <c:smooth val="0"/>
        </c:ser>
        <c:dLbls>
          <c:showLegendKey val="0"/>
          <c:showVal val="0"/>
          <c:showCatName val="0"/>
          <c:showSerName val="0"/>
          <c:showPercent val="0"/>
          <c:showBubbleSize val="0"/>
        </c:dLbls>
        <c:marker val="1"/>
        <c:smooth val="0"/>
        <c:axId val="282686208"/>
        <c:axId val="282687744"/>
      </c:lineChart>
      <c:catAx>
        <c:axId val="28267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crossAx val="282676224"/>
        <c:crosses val="autoZero"/>
        <c:auto val="1"/>
        <c:lblAlgn val="ctr"/>
        <c:lblOffset val="100"/>
        <c:noMultiLvlLbl val="0"/>
      </c:catAx>
      <c:valAx>
        <c:axId val="282676224"/>
        <c:scaling>
          <c:orientation val="minMax"/>
          <c:max val="3"/>
        </c:scaling>
        <c:delete val="0"/>
        <c:axPos val="l"/>
        <c:majorGridlines>
          <c:spPr>
            <a:ln w="9525" cap="flat" cmpd="sng" algn="ctr">
              <a:solidFill>
                <a:schemeClr val="tx1">
                  <a:lumMod val="15000"/>
                  <a:lumOff val="85000"/>
                </a:schemeClr>
              </a:solidFill>
              <a:prstDash val="solid"/>
              <a:round/>
            </a:ln>
            <a:effectLst/>
          </c:spPr>
        </c:majorGridlines>
        <c:numFmt formatCode="&quot;$&quot;#,##0.0;[Red]\-&quot;$&quot;#,##0.0" sourceLinked="0"/>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crossAx val="282674688"/>
        <c:crosses val="autoZero"/>
        <c:crossBetween val="between"/>
      </c:valAx>
      <c:catAx>
        <c:axId val="282686208"/>
        <c:scaling>
          <c:orientation val="minMax"/>
        </c:scaling>
        <c:delete val="1"/>
        <c:axPos val="b"/>
        <c:numFmt formatCode="General" sourceLinked="1"/>
        <c:majorTickMark val="out"/>
        <c:minorTickMark val="none"/>
        <c:tickLblPos val="none"/>
        <c:crossAx val="282687744"/>
        <c:crosses val="autoZero"/>
        <c:auto val="1"/>
        <c:lblAlgn val="ctr"/>
        <c:lblOffset val="100"/>
        <c:noMultiLvlLbl val="0"/>
      </c:catAx>
      <c:valAx>
        <c:axId val="282687744"/>
        <c:scaling>
          <c:orientation val="minMax"/>
          <c:max val="600"/>
        </c:scaling>
        <c:delete val="0"/>
        <c:axPos val="r"/>
        <c:numFmt formatCode="General" sourceLinked="1"/>
        <c:majorTickMark val="out"/>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crossAx val="282686208"/>
        <c:crosses val="max"/>
        <c:crossBetween val="between"/>
        <c:majorUnit val="100"/>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000" b="0" i="0" u="none" strike="noStrike" kern="1200" baseline="0">
                <a:solidFill>
                  <a:srgbClr val="000000"/>
                </a:solidFill>
                <a:latin typeface="等线" panose="02010600030101010101" pitchFamily="2" charset="-122"/>
                <a:ea typeface="等线" panose="02010600030101010101" pitchFamily="2" charset="-122"/>
                <a:cs typeface="等线" panose="02010600030101010101" pitchFamily="2" charset="-122"/>
              </a:defRPr>
            </a:pPr>
            <a:r>
              <a:rPr lang="zh-CN" altLang="en-US" sz="1600" b="0" i="0" u="none" strike="noStrike" baseline="0" dirty="0">
                <a:solidFill>
                  <a:srgbClr val="FFFFFF"/>
                </a:solidFill>
                <a:latin typeface="Oscine"/>
              </a:rPr>
              <a:t>问：据您预测，</a:t>
            </a:r>
            <a:r>
              <a:rPr lang="en-US" altLang="zh-CN" sz="1600" b="0" i="0" u="none" strike="noStrike" baseline="0" dirty="0">
                <a:solidFill>
                  <a:srgbClr val="FFFFFF"/>
                </a:solidFill>
                <a:latin typeface="Oscine"/>
              </a:rPr>
              <a:t>2018</a:t>
            </a:r>
            <a:r>
              <a:rPr lang="zh-CN" altLang="en-US" sz="1600" b="0" i="0" u="none" strike="noStrike" baseline="0" dirty="0">
                <a:solidFill>
                  <a:srgbClr val="FFFFFF"/>
                </a:solidFill>
                <a:latin typeface="Oscine"/>
              </a:rPr>
              <a:t>年的</a:t>
            </a:r>
            <a:r>
              <a:rPr lang="en-US" altLang="zh-CN" sz="1600" b="0" i="0" u="none" strike="noStrike" baseline="0" dirty="0">
                <a:solidFill>
                  <a:srgbClr val="FFFFFF"/>
                </a:solidFill>
                <a:latin typeface="Oscine"/>
              </a:rPr>
              <a:t>VR/AR</a:t>
            </a:r>
            <a:r>
              <a:rPr lang="zh-CN" altLang="en-US" sz="1600" b="0" i="0" u="none" strike="noStrike" baseline="0" dirty="0">
                <a:solidFill>
                  <a:srgbClr val="FFFFFF"/>
                </a:solidFill>
                <a:latin typeface="Oscine"/>
              </a:rPr>
              <a:t>投资总金额将会增加</a:t>
            </a:r>
            <a:r>
              <a:rPr lang="en-US" altLang="zh-CN" sz="1600" b="0" i="0" u="none" strike="noStrike" baseline="0" dirty="0">
                <a:solidFill>
                  <a:srgbClr val="FFFFFF"/>
                </a:solidFill>
                <a:latin typeface="Oscine"/>
              </a:rPr>
              <a:t>/</a:t>
            </a:r>
            <a:r>
              <a:rPr lang="zh-CN" altLang="en-US" sz="1600" b="0" i="0" u="none" strike="noStrike" baseline="0" dirty="0">
                <a:solidFill>
                  <a:srgbClr val="FFFFFF"/>
                </a:solidFill>
                <a:latin typeface="Oscine"/>
              </a:rPr>
              <a:t>维持</a:t>
            </a:r>
            <a:r>
              <a:rPr lang="en-US" altLang="zh-CN" sz="1600" b="0" i="0" u="none" strike="noStrike" baseline="0" dirty="0">
                <a:solidFill>
                  <a:srgbClr val="FFFFFF"/>
                </a:solidFill>
                <a:latin typeface="Oscine"/>
              </a:rPr>
              <a:t>17</a:t>
            </a:r>
            <a:r>
              <a:rPr lang="zh-CN" altLang="en-US" sz="1600" b="0" i="0" u="none" strike="noStrike" baseline="0" dirty="0">
                <a:solidFill>
                  <a:srgbClr val="FFFFFF"/>
                </a:solidFill>
                <a:latin typeface="Oscine"/>
              </a:rPr>
              <a:t>年水平</a:t>
            </a:r>
            <a:r>
              <a:rPr lang="en-US" altLang="zh-CN" sz="1600" b="0" i="0" u="none" strike="noStrike" baseline="0" dirty="0">
                <a:solidFill>
                  <a:srgbClr val="FFFFFF"/>
                </a:solidFill>
                <a:latin typeface="Oscine"/>
              </a:rPr>
              <a:t>/</a:t>
            </a:r>
            <a:r>
              <a:rPr lang="zh-CN" altLang="en-US" sz="1600" b="0" i="0" u="none" strike="noStrike" baseline="0" dirty="0">
                <a:solidFill>
                  <a:srgbClr val="FFFFFF"/>
                </a:solidFill>
                <a:latin typeface="Oscine"/>
              </a:rPr>
              <a:t>下降吗？*</a:t>
            </a:r>
          </a:p>
        </c:rich>
      </c:tx>
      <c:layout>
        <c:manualLayout>
          <c:xMode val="edge"/>
          <c:yMode val="edge"/>
          <c:x val="0.13077685192263599"/>
          <c:y val="5.78139059894296E-2"/>
        </c:manualLayout>
      </c:layout>
      <c:overlay val="0"/>
      <c:spPr>
        <a:noFill/>
        <a:ln w="25404">
          <a:noFill/>
        </a:ln>
      </c:spPr>
    </c:title>
    <c:autoTitleDeleted val="0"/>
    <c:plotArea>
      <c:layout>
        <c:manualLayout>
          <c:layoutTarget val="inner"/>
          <c:xMode val="edge"/>
          <c:yMode val="edge"/>
          <c:x val="3.71757599362336E-2"/>
          <c:y val="0.12818845332043799"/>
          <c:w val="0.92564879674259803"/>
          <c:h val="0.71569554604441799"/>
        </c:manualLayout>
      </c:layout>
      <c:barChart>
        <c:barDir val="col"/>
        <c:grouping val="stacked"/>
        <c:varyColors val="0"/>
        <c:ser>
          <c:idx val="0"/>
          <c:order val="0"/>
          <c:tx>
            <c:strRef>
              <c:f>Sheet1!$B$1</c:f>
              <c:strCache>
                <c:ptCount val="1"/>
                <c:pt idx="0">
                  <c:v>增加</c:v>
                </c:pt>
              </c:strCache>
            </c:strRef>
          </c:tx>
          <c:spPr>
            <a:solidFill>
              <a:srgbClr val="5B9BD5"/>
            </a:solidFill>
            <a:ln w="25404">
              <a:noFill/>
            </a:ln>
          </c:spPr>
          <c:invertIfNegative val="0"/>
          <c:dLbls>
            <c:spPr>
              <a:noFill/>
              <a:ln w="25404">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2018E</c:v>
                </c:pt>
              </c:strCache>
            </c:strRef>
          </c:cat>
          <c:val>
            <c:numRef>
              <c:f>Sheet1!$B$2</c:f>
              <c:numCache>
                <c:formatCode>0%</c:formatCode>
                <c:ptCount val="1"/>
                <c:pt idx="0">
                  <c:v>0.238095238095238</c:v>
                </c:pt>
              </c:numCache>
            </c:numRef>
          </c:val>
        </c:ser>
        <c:ser>
          <c:idx val="1"/>
          <c:order val="1"/>
          <c:tx>
            <c:strRef>
              <c:f>Sheet1!$C$1</c:f>
              <c:strCache>
                <c:ptCount val="1"/>
                <c:pt idx="0">
                  <c:v>与17年接近</c:v>
                </c:pt>
              </c:strCache>
            </c:strRef>
          </c:tx>
          <c:spPr>
            <a:solidFill>
              <a:schemeClr val="accent1">
                <a:lumMod val="60000"/>
                <a:lumOff val="40000"/>
              </a:schemeClr>
            </a:solidFill>
            <a:ln>
              <a:noFill/>
            </a:ln>
            <a:effectLst/>
          </c:spPr>
          <c:invertIfNegative val="0"/>
          <c:dLbls>
            <c:spPr>
              <a:noFill/>
              <a:ln w="25404">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2018E</c:v>
                </c:pt>
              </c:strCache>
            </c:strRef>
          </c:cat>
          <c:val>
            <c:numRef>
              <c:f>Sheet1!$C$2</c:f>
              <c:numCache>
                <c:formatCode>0%</c:formatCode>
                <c:ptCount val="1"/>
                <c:pt idx="0">
                  <c:v>0.66666666666666696</c:v>
                </c:pt>
              </c:numCache>
            </c:numRef>
          </c:val>
        </c:ser>
        <c:ser>
          <c:idx val="2"/>
          <c:order val="2"/>
          <c:tx>
            <c:strRef>
              <c:f>Sheet1!$D$1</c:f>
              <c:strCache>
                <c:ptCount val="1"/>
                <c:pt idx="0">
                  <c:v>下降</c:v>
                </c:pt>
              </c:strCache>
            </c:strRef>
          </c:tx>
          <c:spPr>
            <a:solidFill>
              <a:schemeClr val="bg1">
                <a:lumMod val="65000"/>
              </a:schemeClr>
            </a:solidFill>
            <a:ln>
              <a:noFill/>
            </a:ln>
            <a:effectLst/>
          </c:spPr>
          <c:invertIfNegative val="0"/>
          <c:dLbls>
            <c:spPr>
              <a:noFill/>
              <a:ln w="25404">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2018E</c:v>
                </c:pt>
              </c:strCache>
            </c:strRef>
          </c:cat>
          <c:val>
            <c:numRef>
              <c:f>Sheet1!$D$2</c:f>
              <c:numCache>
                <c:formatCode>0%</c:formatCode>
                <c:ptCount val="1"/>
                <c:pt idx="0">
                  <c:v>9.5238095238095205E-2</c:v>
                </c:pt>
              </c:numCache>
            </c:numRef>
          </c:val>
        </c:ser>
        <c:dLbls>
          <c:showLegendKey val="0"/>
          <c:showVal val="0"/>
          <c:showCatName val="0"/>
          <c:showSerName val="0"/>
          <c:showPercent val="0"/>
          <c:showBubbleSize val="0"/>
        </c:dLbls>
        <c:gapWidth val="150"/>
        <c:overlap val="100"/>
        <c:axId val="942860160"/>
        <c:axId val="942861696"/>
      </c:barChart>
      <c:catAx>
        <c:axId val="942860160"/>
        <c:scaling>
          <c:orientation val="minMax"/>
        </c:scaling>
        <c:delete val="0"/>
        <c:axPos val="b"/>
        <c:numFmt formatCode="General" sourceLinked="1"/>
        <c:majorTickMark val="none"/>
        <c:minorTickMark val="none"/>
        <c:tickLblPos val="nextTo"/>
        <c:spPr>
          <a:noFill/>
          <a:ln w="9526"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600" b="0" i="0" u="none" strike="noStrike" kern="1200" baseline="0">
                <a:solidFill>
                  <a:schemeClr val="bg1"/>
                </a:solidFill>
                <a:latin typeface="Oscine" panose="020B0506040202020204" pitchFamily="34" charset="0"/>
                <a:ea typeface="+mn-ea"/>
                <a:cs typeface="+mn-cs"/>
              </a:defRPr>
            </a:pPr>
            <a:endParaRPr lang="zh-CN"/>
          </a:p>
        </c:txPr>
        <c:crossAx val="942861696"/>
        <c:crosses val="autoZero"/>
        <c:auto val="1"/>
        <c:lblAlgn val="ctr"/>
        <c:lblOffset val="100"/>
        <c:noMultiLvlLbl val="0"/>
      </c:catAx>
      <c:valAx>
        <c:axId val="942861696"/>
        <c:scaling>
          <c:orientation val="minMax"/>
        </c:scaling>
        <c:delete val="1"/>
        <c:axPos val="l"/>
        <c:numFmt formatCode="0%" sourceLinked="1"/>
        <c:majorTickMark val="out"/>
        <c:minorTickMark val="none"/>
        <c:tickLblPos val="nextTo"/>
        <c:crossAx val="942860160"/>
        <c:crosses val="autoZero"/>
        <c:crossBetween val="between"/>
      </c:valAx>
      <c:spPr>
        <a:noFill/>
        <a:ln w="25404">
          <a:noFill/>
        </a:ln>
      </c:spPr>
    </c:plotArea>
    <c:legend>
      <c:legendPos val="b"/>
      <c:overlay val="0"/>
      <c:spPr>
        <a:noFill/>
        <a:ln w="25404">
          <a:noFill/>
        </a:ln>
      </c:spPr>
      <c:txPr>
        <a:bodyPr rot="0" spcFirstLastPara="1" vertOverflow="ellipsis" vert="horz" wrap="square" anchor="ctr" anchorCtr="1"/>
        <a:lstStyle/>
        <a:p>
          <a:pPr>
            <a:defRPr lang="zh-CN" sz="1400" b="0" i="0" u="none" strike="noStrike" kern="1200" baseline="0">
              <a:solidFill>
                <a:schemeClr val="bg1"/>
              </a:solidFill>
              <a:latin typeface="等线" panose="02010600030101010101" pitchFamily="2" charset="-122"/>
              <a:ea typeface="等线" panose="02010600030101010101" pitchFamily="2" charset="-122"/>
              <a:cs typeface="+mn-cs"/>
            </a:defRPr>
          </a:pPr>
          <a:endParaRPr lang="zh-CN"/>
        </a:p>
      </c:txPr>
    </c:legend>
    <c:plotVisOnly val="1"/>
    <c:dispBlanksAs val="gap"/>
    <c:showDLblsOverMax val="0"/>
  </c:chart>
  <c:spPr>
    <a:noFill/>
    <a:ln>
      <a:noFill/>
    </a:ln>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00" b="0" i="0" u="none" strike="noStrike" kern="1200" spc="0" baseline="0">
                <a:solidFill>
                  <a:schemeClr val="bg1"/>
                </a:solidFill>
                <a:latin typeface="Oscine" panose="020B0506040202020204" pitchFamily="34" charset="0"/>
                <a:ea typeface="+mn-ea"/>
                <a:cs typeface="+mn-cs"/>
              </a:defRPr>
            </a:pPr>
            <a:r>
              <a:rPr lang="en-US" sz="1800" b="1" u="sng" dirty="0">
                <a:effectLst/>
              </a:rPr>
              <a:t>VR/AR</a:t>
            </a:r>
            <a:r>
              <a:rPr lang="zh-CN" sz="1800" b="1" u="sng" dirty="0">
                <a:effectLst/>
              </a:rPr>
              <a:t>全球投资额，按季度（十亿美元）</a:t>
            </a:r>
            <a:endParaRPr lang="en-US" sz="2000" dirty="0">
              <a:effectLst/>
            </a:endParaRPr>
          </a:p>
        </c:rich>
      </c:tx>
      <c:layout/>
      <c:overlay val="0"/>
      <c:spPr>
        <a:noFill/>
        <a:ln>
          <a:noFill/>
        </a:ln>
        <a:effectLst/>
      </c:spPr>
    </c:title>
    <c:autoTitleDeleted val="0"/>
    <c:plotArea>
      <c:layout>
        <c:manualLayout>
          <c:layoutTarget val="inner"/>
          <c:xMode val="edge"/>
          <c:yMode val="edge"/>
          <c:x val="7.4743375882171101E-2"/>
          <c:y val="0.13470620269283801"/>
          <c:w val="0.87868018953684301"/>
          <c:h val="0.70164031176613295"/>
        </c:manualLayout>
      </c:layout>
      <c:barChart>
        <c:barDir val="col"/>
        <c:grouping val="stacked"/>
        <c:varyColors val="0"/>
        <c:ser>
          <c:idx val="0"/>
          <c:order val="0"/>
          <c:tx>
            <c:strRef>
              <c:f>Sheet1!$B$1</c:f>
              <c:strCache>
                <c:ptCount val="1"/>
                <c:pt idx="0">
                  <c:v>披露投资额（十亿美元）</c:v>
                </c:pt>
              </c:strCache>
            </c:strRef>
          </c:tx>
          <c:spPr>
            <a:solidFill>
              <a:schemeClr val="bg1">
                <a:lumMod val="50000"/>
              </a:schemeClr>
            </a:solidFill>
            <a:ln>
              <a:noFill/>
            </a:ln>
            <a:effectLst/>
          </c:spPr>
          <c:invertIfNegative val="0"/>
          <c:dLbls>
            <c:dLbl>
              <c:idx val="4"/>
              <c:layout>
                <c:manualLayout>
                  <c:x val="4.4103899613879201E-8"/>
                  <c:y val="-0.33144269766736101"/>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237211059917265"/>
                      <c:h val="0.0446677159538877"/>
                    </c:manualLayout>
                  </c15:layout>
                </c:ext>
              </c:extLst>
            </c:dLbl>
            <c:dLbl>
              <c:idx val="6"/>
              <c:layout>
                <c:manualLayout>
                  <c:x val="0"/>
                  <c:y val="-0.1760978550660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0.3159500752578899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
                  <c:y val="-0.269303826210527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overflow" horzOverflow="overflow" vert="horz" wrap="square" lIns="38100" tIns="19050" rIns="38100" bIns="19050" anchor="t" anchorCtr="1">
                <a:spAutoFit/>
              </a:bodyPr>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15Q1</c:v>
                </c:pt>
                <c:pt idx="1">
                  <c:v>15Q2</c:v>
                </c:pt>
                <c:pt idx="2">
                  <c:v>15Q3</c:v>
                </c:pt>
                <c:pt idx="3">
                  <c:v>15Q4</c:v>
                </c:pt>
                <c:pt idx="4">
                  <c:v>16Q1</c:v>
                </c:pt>
                <c:pt idx="5">
                  <c:v>16Q2</c:v>
                </c:pt>
                <c:pt idx="6">
                  <c:v>16Q3</c:v>
                </c:pt>
                <c:pt idx="7">
                  <c:v>16Q4</c:v>
                </c:pt>
                <c:pt idx="8">
                  <c:v>17Q1</c:v>
                </c:pt>
                <c:pt idx="9">
                  <c:v>17Q2</c:v>
                </c:pt>
                <c:pt idx="10">
                  <c:v>17Q3</c:v>
                </c:pt>
                <c:pt idx="11">
                  <c:v>17Q4</c:v>
                </c:pt>
              </c:strCache>
            </c:strRef>
          </c:cat>
          <c:val>
            <c:numRef>
              <c:f>Sheet1!$B$2:$B$13</c:f>
              <c:numCache>
                <c:formatCode>#,##0.0</c:formatCode>
                <c:ptCount val="12"/>
                <c:pt idx="0">
                  <c:v>0.25446461538461501</c:v>
                </c:pt>
                <c:pt idx="1">
                  <c:v>0.205103846153846</c:v>
                </c:pt>
                <c:pt idx="2">
                  <c:v>0.26499230769230803</c:v>
                </c:pt>
                <c:pt idx="3">
                  <c:v>0.41491</c:v>
                </c:pt>
                <c:pt idx="4">
                  <c:v>1.22236846153846</c:v>
                </c:pt>
                <c:pt idx="5">
                  <c:v>0.32852846153846199</c:v>
                </c:pt>
                <c:pt idx="6">
                  <c:v>0.59297076923076897</c:v>
                </c:pt>
                <c:pt idx="7">
                  <c:v>0.41202230769230802</c:v>
                </c:pt>
                <c:pt idx="8">
                  <c:v>0.38630307692307703</c:v>
                </c:pt>
                <c:pt idx="9">
                  <c:v>1.17001461538461</c:v>
                </c:pt>
                <c:pt idx="10">
                  <c:v>0.36126999999999998</c:v>
                </c:pt>
                <c:pt idx="11">
                  <c:v>0.98386538461538497</c:v>
                </c:pt>
              </c:numCache>
            </c:numRef>
          </c:val>
        </c:ser>
        <c:dLbls>
          <c:showLegendKey val="0"/>
          <c:showVal val="0"/>
          <c:showCatName val="0"/>
          <c:showSerName val="0"/>
          <c:showPercent val="0"/>
          <c:showBubbleSize val="0"/>
        </c:dLbls>
        <c:gapWidth val="150"/>
        <c:overlap val="100"/>
        <c:axId val="287886720"/>
        <c:axId val="292529280"/>
      </c:barChart>
      <c:catAx>
        <c:axId val="28788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bg1"/>
                </a:solidFill>
                <a:latin typeface="Oscine" panose="020B0506040202020204" pitchFamily="34" charset="0"/>
                <a:ea typeface="+mn-ea"/>
                <a:cs typeface="+mn-cs"/>
              </a:defRPr>
            </a:pPr>
            <a:endParaRPr lang="zh-CN"/>
          </a:p>
        </c:txPr>
        <c:crossAx val="292529280"/>
        <c:crossesAt val="0"/>
        <c:auto val="1"/>
        <c:lblAlgn val="ctr"/>
        <c:lblOffset val="100"/>
        <c:noMultiLvlLbl val="0"/>
      </c:catAx>
      <c:valAx>
        <c:axId val="2925292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Red]\-&quot;$&quot;#,##0.0" sourceLinked="0"/>
        <c:majorTickMark val="none"/>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bg1"/>
                </a:solidFill>
                <a:latin typeface="Oscine" panose="020B0506040202020204" pitchFamily="34" charset="0"/>
                <a:ea typeface="+mn-ea"/>
                <a:cs typeface="+mn-cs"/>
              </a:defRPr>
            </a:pPr>
            <a:endParaRPr lang="zh-CN"/>
          </a:p>
        </c:txPr>
        <c:crossAx val="287886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600" b="1" i="0" u="none" strike="noStrike" kern="1200" baseline="0">
              <a:solidFill>
                <a:schemeClr val="bg1"/>
              </a:solidFill>
              <a:latin typeface="Oscine" panose="020B0506040202020204" pitchFamily="34" charset="0"/>
              <a:ea typeface="+mn-ea"/>
              <a:cs typeface="+mn-cs"/>
            </a:defRPr>
          </a:pPr>
          <a:endParaRPr lang="zh-CN"/>
        </a:p>
      </c:txPr>
    </c:legend>
    <c:plotVisOnly val="1"/>
    <c:dispBlanksAs val="gap"/>
    <c:showDLblsOverMax val="0"/>
  </c:chart>
  <c:spPr>
    <a:noFill/>
    <a:ln>
      <a:noFill/>
    </a:ln>
    <a:effectLst/>
  </c:spPr>
  <c:txPr>
    <a:bodyPr/>
    <a:lstStyle/>
    <a:p>
      <a:pPr>
        <a:defRPr lang="zh-CN" sz="1400">
          <a:latin typeface="Oscine" panose="020B050604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rgbClr val="FFFFFF"/>
                </a:solidFill>
                <a:latin typeface="Oscine"/>
                <a:ea typeface="Oscine"/>
                <a:cs typeface="Oscine"/>
              </a:defRPr>
            </a:pPr>
            <a:r>
              <a:rPr lang="en-US" sz="1800" b="0" kern="1200" dirty="0">
                <a:solidFill>
                  <a:srgbClr val="FFFFFF"/>
                </a:solidFill>
                <a:effectLst/>
                <a:latin typeface="Oscine" panose="020B0506040202020204" pitchFamily="34" charset="0"/>
                <a:ea typeface="+mn-ea"/>
                <a:cs typeface="+mn-cs"/>
              </a:rPr>
              <a:t>VR/AR</a:t>
            </a:r>
            <a:r>
              <a:rPr lang="zh-CN" sz="1800" b="0" kern="1200" dirty="0">
                <a:solidFill>
                  <a:srgbClr val="FFFFFF"/>
                </a:solidFill>
                <a:effectLst/>
                <a:latin typeface="Oscine" panose="020B0506040202020204" pitchFamily="34" charset="0"/>
                <a:ea typeface="+mn-ea"/>
                <a:cs typeface="+mn-cs"/>
              </a:rPr>
              <a:t>全球</a:t>
            </a:r>
            <a:r>
              <a:rPr lang="zh-CN" altLang="en-US" sz="1800" b="0" kern="1200" dirty="0">
                <a:solidFill>
                  <a:srgbClr val="FFFFFF"/>
                </a:solidFill>
                <a:effectLst/>
                <a:latin typeface="Oscine" panose="020B0506040202020204" pitchFamily="34" charset="0"/>
                <a:ea typeface="+mn-ea"/>
                <a:cs typeface="+mn-cs"/>
              </a:rPr>
              <a:t>融资</a:t>
            </a:r>
            <a:r>
              <a:rPr lang="zh-CN" sz="1800" b="1" u="sng" kern="1200" dirty="0">
                <a:solidFill>
                  <a:srgbClr val="FFFFFF"/>
                </a:solidFill>
                <a:effectLst/>
                <a:latin typeface="Oscine" panose="020B0506040202020204" pitchFamily="34" charset="0"/>
                <a:ea typeface="+mn-ea"/>
                <a:cs typeface="+mn-cs"/>
              </a:rPr>
              <a:t>金额</a:t>
            </a:r>
            <a:r>
              <a:rPr lang="zh-CN" sz="1800" b="0" kern="1200" dirty="0">
                <a:solidFill>
                  <a:srgbClr val="FFFFFF"/>
                </a:solidFill>
                <a:effectLst/>
                <a:latin typeface="Oscine" panose="020B0506040202020204" pitchFamily="34" charset="0"/>
                <a:ea typeface="+mn-ea"/>
                <a:cs typeface="+mn-cs"/>
              </a:rPr>
              <a:t>，按</a:t>
            </a:r>
            <a:r>
              <a:rPr lang="zh-CN" altLang="en-US" sz="1800" b="0" kern="1200" dirty="0">
                <a:solidFill>
                  <a:srgbClr val="FFFFFF"/>
                </a:solidFill>
                <a:effectLst/>
                <a:latin typeface="Oscine" panose="020B0506040202020204" pitchFamily="34" charset="0"/>
                <a:ea typeface="+mn-ea"/>
                <a:cs typeface="+mn-cs"/>
              </a:rPr>
              <a:t>投资轮次</a:t>
            </a:r>
            <a:r>
              <a:rPr lang="en-US" altLang="zh-CN" sz="1800" b="0" kern="1200" dirty="0">
                <a:solidFill>
                  <a:srgbClr val="FFFFFF"/>
                </a:solidFill>
                <a:effectLst/>
                <a:latin typeface="Oscine" panose="020B0506040202020204" pitchFamily="34" charset="0"/>
                <a:ea typeface="+mn-ea"/>
                <a:cs typeface="+mn-cs"/>
              </a:rPr>
              <a:t/>
            </a:r>
            <a:br>
              <a:rPr lang="en-US" altLang="zh-CN" sz="1800" b="0" kern="1200" dirty="0">
                <a:solidFill>
                  <a:srgbClr val="FFFFFF"/>
                </a:solidFill>
                <a:effectLst/>
                <a:latin typeface="Oscine" panose="020B0506040202020204" pitchFamily="34" charset="0"/>
                <a:ea typeface="+mn-ea"/>
                <a:cs typeface="+mn-cs"/>
              </a:rPr>
            </a:br>
            <a:r>
              <a:rPr lang="zh-CN" sz="1800" b="0" kern="1200" dirty="0">
                <a:solidFill>
                  <a:srgbClr val="FFFFFF"/>
                </a:solidFill>
                <a:effectLst/>
                <a:latin typeface="Oscine" panose="020B0506040202020204" pitchFamily="34" charset="0"/>
                <a:ea typeface="+mn-ea"/>
                <a:cs typeface="+mn-cs"/>
              </a:rPr>
              <a:t>（％，</a:t>
            </a:r>
            <a:r>
              <a:rPr lang="en-US" sz="1800" b="0" kern="1200" dirty="0">
                <a:solidFill>
                  <a:srgbClr val="FFFFFF"/>
                </a:solidFill>
                <a:effectLst/>
                <a:latin typeface="Oscine" panose="020B0506040202020204" pitchFamily="34" charset="0"/>
                <a:ea typeface="+mn-ea"/>
                <a:cs typeface="+mn-cs"/>
              </a:rPr>
              <a:t>2015-2017</a:t>
            </a:r>
            <a:r>
              <a:rPr lang="zh-CN" sz="1800" b="0" kern="1200" dirty="0">
                <a:solidFill>
                  <a:srgbClr val="FFFFFF"/>
                </a:solidFill>
                <a:effectLst/>
                <a:latin typeface="Oscine" panose="020B0506040202020204" pitchFamily="34" charset="0"/>
                <a:ea typeface="+mn-ea"/>
                <a:cs typeface="+mn-cs"/>
              </a:rPr>
              <a:t>年）</a:t>
            </a:r>
            <a:endParaRPr lang="en-US" sz="1600" b="0" dirty="0">
              <a:effectLst/>
              <a:latin typeface="Oscine" panose="020B0506040202020204" pitchFamily="34" charset="0"/>
              <a:ea typeface="+mn-ea"/>
            </a:endParaRPr>
          </a:p>
        </c:rich>
      </c:tx>
      <c:layout>
        <c:manualLayout>
          <c:xMode val="edge"/>
          <c:yMode val="edge"/>
          <c:x val="0.18519946572514701"/>
          <c:y val="5.9886018992949999E-2"/>
        </c:manualLayout>
      </c:layout>
      <c:overlay val="0"/>
      <c:spPr>
        <a:noFill/>
        <a:ln w="25396">
          <a:noFill/>
        </a:ln>
      </c:spPr>
    </c:title>
    <c:autoTitleDeleted val="0"/>
    <c:plotArea>
      <c:layout>
        <c:manualLayout>
          <c:layoutTarget val="inner"/>
          <c:xMode val="edge"/>
          <c:yMode val="edge"/>
          <c:x val="2.3723152676233102E-2"/>
          <c:y val="0.120265265895523"/>
          <c:w val="0.94780906411228705"/>
          <c:h val="0.70529944995404203"/>
        </c:manualLayout>
      </c:layout>
      <c:barChart>
        <c:barDir val="col"/>
        <c:grouping val="stacked"/>
        <c:varyColors val="0"/>
        <c:ser>
          <c:idx val="0"/>
          <c:order val="0"/>
          <c:tx>
            <c:strRef>
              <c:f>Sheet1!$B$1</c:f>
              <c:strCache>
                <c:ptCount val="1"/>
                <c:pt idx="0">
                  <c:v>种子/天使轮</c:v>
                </c:pt>
              </c:strCache>
            </c:strRef>
          </c:tx>
          <c:spPr>
            <a:solidFill>
              <a:srgbClr val="5B9BD5"/>
            </a:solidFill>
            <a:ln w="25396">
              <a:noFill/>
            </a:ln>
          </c:spPr>
          <c:invertIfNegative val="0"/>
          <c:dLbls>
            <c:spPr>
              <a:noFill/>
              <a:ln w="25396">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Sheet1!$B$2:$B$4</c:f>
              <c:numCache>
                <c:formatCode>0%</c:formatCode>
                <c:ptCount val="3"/>
                <c:pt idx="0">
                  <c:v>8.4229905714856307E-2</c:v>
                </c:pt>
                <c:pt idx="1">
                  <c:v>7.1900836249332897E-2</c:v>
                </c:pt>
                <c:pt idx="2">
                  <c:v>6.7603655518471806E-2</c:v>
                </c:pt>
              </c:numCache>
            </c:numRef>
          </c:val>
        </c:ser>
        <c:ser>
          <c:idx val="1"/>
          <c:order val="1"/>
          <c:tx>
            <c:strRef>
              <c:f>Sheet1!$C$1</c:f>
              <c:strCache>
                <c:ptCount val="1"/>
                <c:pt idx="0">
                  <c:v>A轮</c:v>
                </c:pt>
              </c:strCache>
            </c:strRef>
          </c:tx>
          <c:spPr>
            <a:solidFill>
              <a:schemeClr val="accent1">
                <a:lumMod val="75000"/>
              </a:schemeClr>
            </a:solidFill>
            <a:ln>
              <a:noFill/>
            </a:ln>
            <a:effectLst/>
          </c:spPr>
          <c:invertIfNegative val="0"/>
          <c:dLbls>
            <c:spPr>
              <a:noFill/>
              <a:ln w="25396">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Sheet1!$C$2:$C$4</c:f>
              <c:numCache>
                <c:formatCode>0%</c:formatCode>
                <c:ptCount val="3"/>
                <c:pt idx="0">
                  <c:v>0.38887697057029802</c:v>
                </c:pt>
                <c:pt idx="1">
                  <c:v>0.229830377794911</c:v>
                </c:pt>
                <c:pt idx="2">
                  <c:v>0.15470390443540899</c:v>
                </c:pt>
              </c:numCache>
            </c:numRef>
          </c:val>
        </c:ser>
        <c:ser>
          <c:idx val="2"/>
          <c:order val="2"/>
          <c:tx>
            <c:strRef>
              <c:f>Sheet1!$D$1</c:f>
              <c:strCache>
                <c:ptCount val="1"/>
                <c:pt idx="0">
                  <c:v>B轮</c:v>
                </c:pt>
              </c:strCache>
            </c:strRef>
          </c:tx>
          <c:spPr>
            <a:solidFill>
              <a:schemeClr val="accent1">
                <a:lumMod val="50000"/>
              </a:schemeClr>
            </a:solidFill>
            <a:ln>
              <a:noFill/>
            </a:ln>
            <a:effectLst/>
          </c:spPr>
          <c:invertIfNegative val="0"/>
          <c:dLbls>
            <c:spPr>
              <a:noFill/>
              <a:ln w="25396">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Sheet1!$D$2:$D$4</c:f>
              <c:numCache>
                <c:formatCode>0%</c:formatCode>
                <c:ptCount val="3"/>
                <c:pt idx="0">
                  <c:v>0.23370923260420201</c:v>
                </c:pt>
                <c:pt idx="1">
                  <c:v>0.19508688689876</c:v>
                </c:pt>
                <c:pt idx="2">
                  <c:v>0.38949310182741498</c:v>
                </c:pt>
              </c:numCache>
            </c:numRef>
          </c:val>
        </c:ser>
        <c:ser>
          <c:idx val="3"/>
          <c:order val="3"/>
          <c:tx>
            <c:strRef>
              <c:f>Sheet1!$E$1</c:f>
              <c:strCache>
                <c:ptCount val="1"/>
                <c:pt idx="0">
                  <c:v>C轮</c:v>
                </c:pt>
              </c:strCache>
            </c:strRef>
          </c:tx>
          <c:spPr>
            <a:solidFill>
              <a:srgbClr val="002060"/>
            </a:solidFill>
            <a:ln w="25396">
              <a:noFill/>
            </a:ln>
          </c:spPr>
          <c:invertIfNegative val="0"/>
          <c:dLbls>
            <c:spPr>
              <a:noFill/>
              <a:ln w="25396">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Sheet1!$E$2:$E$4</c:f>
              <c:numCache>
                <c:formatCode>0%</c:formatCode>
                <c:ptCount val="3"/>
                <c:pt idx="0">
                  <c:v>0.240563390163474</c:v>
                </c:pt>
                <c:pt idx="1">
                  <c:v>0.44091394341972601</c:v>
                </c:pt>
                <c:pt idx="2">
                  <c:v>0.10256019381003</c:v>
                </c:pt>
              </c:numCache>
            </c:numRef>
          </c:val>
        </c:ser>
        <c:ser>
          <c:idx val="4"/>
          <c:order val="4"/>
          <c:tx>
            <c:strRef>
              <c:f>Sheet1!$F$1</c:f>
              <c:strCache>
                <c:ptCount val="1"/>
                <c:pt idx="0">
                  <c:v>其他</c:v>
                </c:pt>
              </c:strCache>
            </c:strRef>
          </c:tx>
          <c:spPr>
            <a:solidFill>
              <a:schemeClr val="tx1">
                <a:lumMod val="65000"/>
                <a:lumOff val="35000"/>
              </a:schemeClr>
            </a:solidFill>
            <a:ln>
              <a:noFill/>
            </a:ln>
            <a:effectLst/>
          </c:spPr>
          <c:invertIfNegative val="0"/>
          <c:dLbls>
            <c:spPr>
              <a:noFill/>
              <a:ln w="25396">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Sheet1!$F$2:$F$4</c:f>
              <c:numCache>
                <c:formatCode>0%</c:formatCode>
                <c:ptCount val="3"/>
                <c:pt idx="0">
                  <c:v>5.2620500947168997E-2</c:v>
                </c:pt>
                <c:pt idx="1">
                  <c:v>6.2267955637269598E-2</c:v>
                </c:pt>
                <c:pt idx="2">
                  <c:v>0.285639144408674</c:v>
                </c:pt>
              </c:numCache>
            </c:numRef>
          </c:val>
        </c:ser>
        <c:dLbls>
          <c:showLegendKey val="0"/>
          <c:showVal val="0"/>
          <c:showCatName val="0"/>
          <c:showSerName val="0"/>
          <c:showPercent val="0"/>
          <c:showBubbleSize val="0"/>
        </c:dLbls>
        <c:gapWidth val="150"/>
        <c:overlap val="100"/>
        <c:axId val="326176768"/>
        <c:axId val="326178304"/>
      </c:barChart>
      <c:catAx>
        <c:axId val="326176768"/>
        <c:scaling>
          <c:orientation val="minMax"/>
        </c:scaling>
        <c:delete val="0"/>
        <c:axPos val="b"/>
        <c:numFmt formatCode="General" sourceLinked="1"/>
        <c:majorTickMark val="none"/>
        <c:minorTickMark val="none"/>
        <c:tickLblPos val="nextTo"/>
        <c:spPr>
          <a:noFill/>
          <a:ln w="9524"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crossAx val="326178304"/>
        <c:crosses val="autoZero"/>
        <c:auto val="1"/>
        <c:lblAlgn val="ctr"/>
        <c:lblOffset val="100"/>
        <c:noMultiLvlLbl val="0"/>
      </c:catAx>
      <c:valAx>
        <c:axId val="326178304"/>
        <c:scaling>
          <c:orientation val="minMax"/>
        </c:scaling>
        <c:delete val="1"/>
        <c:axPos val="l"/>
        <c:numFmt formatCode="0%" sourceLinked="1"/>
        <c:majorTickMark val="out"/>
        <c:minorTickMark val="none"/>
        <c:tickLblPos val="nextTo"/>
        <c:crossAx val="326176768"/>
        <c:crosses val="autoZero"/>
        <c:crossBetween val="between"/>
      </c:valAx>
      <c:spPr>
        <a:noFill/>
        <a:ln w="25396">
          <a:noFill/>
        </a:ln>
      </c:spPr>
    </c:plotArea>
    <c:legend>
      <c:legendPos val="b"/>
      <c:layout/>
      <c:overlay val="0"/>
      <c:spPr>
        <a:noFill/>
        <a:ln w="25396">
          <a:noFill/>
        </a:ln>
      </c:spPr>
      <c:txPr>
        <a:bodyPr rot="0" spcFirstLastPara="1" vertOverflow="ellipsis" vert="horz" wrap="square" anchor="ctr" anchorCtr="1"/>
        <a:lstStyle/>
        <a:p>
          <a:pPr>
            <a:defRPr lang="zh-CN" sz="1400" b="0" i="0" u="none" strike="noStrike" kern="1200" baseline="0">
              <a:solidFill>
                <a:schemeClr val="bg1"/>
              </a:solidFill>
              <a:latin typeface="Oscine" panose="020B0506040202020204" pitchFamily="34" charset="0"/>
              <a:ea typeface="微软雅黑 Light" panose="020B0502040204020203" pitchFamily="34" charset="-122"/>
              <a:cs typeface="+mn-cs"/>
            </a:defRPr>
          </a:pPr>
          <a:endParaRPr lang="zh-CN"/>
        </a:p>
      </c:txPr>
    </c:legend>
    <c:plotVisOnly val="1"/>
    <c:dispBlanksAs val="gap"/>
    <c:showDLblsOverMax val="0"/>
  </c:chart>
  <c:spPr>
    <a:noFill/>
    <a:ln>
      <a:noFill/>
    </a:ln>
  </c:spPr>
  <c:txPr>
    <a:bodyPr/>
    <a:lstStyle/>
    <a:p>
      <a:pPr>
        <a:defRPr lang="zh-CN" sz="1400">
          <a:solidFill>
            <a:schemeClr val="bg1"/>
          </a:solidFill>
          <a:latin typeface="Oscine" panose="020B050604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rgbClr val="FFFFFF"/>
                </a:solidFill>
                <a:latin typeface="Oscine"/>
                <a:ea typeface="Oscine"/>
                <a:cs typeface="Oscine"/>
              </a:defRPr>
            </a:pPr>
            <a:r>
              <a:rPr lang="en-US" sz="1800" b="0" i="0" kern="1200" baseline="0" dirty="0">
                <a:solidFill>
                  <a:srgbClr val="FFFFFF"/>
                </a:solidFill>
                <a:effectLst/>
                <a:latin typeface="Oscine" panose="020B0506040202020204" pitchFamily="34" charset="0"/>
                <a:ea typeface="+mn-ea"/>
              </a:rPr>
              <a:t>VR/AR</a:t>
            </a:r>
            <a:r>
              <a:rPr lang="zh-CN" sz="1800" b="0" i="0" kern="1200" baseline="0" dirty="0">
                <a:solidFill>
                  <a:srgbClr val="FFFFFF"/>
                </a:solidFill>
                <a:effectLst/>
                <a:latin typeface="Oscine" panose="020B0506040202020204" pitchFamily="34" charset="0"/>
                <a:ea typeface="+mn-ea"/>
              </a:rPr>
              <a:t>全球</a:t>
            </a:r>
            <a:r>
              <a:rPr lang="zh-CN" altLang="en-US" sz="1800" b="0" i="0" kern="1200" baseline="0" dirty="0">
                <a:solidFill>
                  <a:srgbClr val="FFFFFF"/>
                </a:solidFill>
                <a:effectLst/>
                <a:latin typeface="Oscine" panose="020B0506040202020204" pitchFamily="34" charset="0"/>
                <a:ea typeface="+mn-ea"/>
              </a:rPr>
              <a:t>融资</a:t>
            </a:r>
            <a:r>
              <a:rPr lang="zh-CN" altLang="en-US" sz="1800" b="1" i="0" u="sng" kern="1200" baseline="0" dirty="0">
                <a:solidFill>
                  <a:srgbClr val="FFFFFF"/>
                </a:solidFill>
                <a:effectLst/>
                <a:latin typeface="Oscine" panose="020B0506040202020204" pitchFamily="34" charset="0"/>
                <a:ea typeface="+mn-ea"/>
              </a:rPr>
              <a:t>项目数</a:t>
            </a:r>
            <a:r>
              <a:rPr lang="zh-CN" sz="1800" b="0" i="0" kern="1200" baseline="0" dirty="0">
                <a:solidFill>
                  <a:srgbClr val="FFFFFF"/>
                </a:solidFill>
                <a:effectLst/>
                <a:latin typeface="Oscine" panose="020B0506040202020204" pitchFamily="34" charset="0"/>
                <a:ea typeface="+mn-ea"/>
              </a:rPr>
              <a:t>，按投资轮次</a:t>
            </a:r>
            <a:r>
              <a:rPr lang="en-US" sz="1800" b="0" i="0" kern="1200" baseline="0" dirty="0">
                <a:solidFill>
                  <a:srgbClr val="FFFFFF"/>
                </a:solidFill>
                <a:effectLst/>
                <a:latin typeface="Oscine" panose="020B0506040202020204" pitchFamily="34" charset="0"/>
                <a:ea typeface="+mn-ea"/>
              </a:rPr>
              <a:t/>
            </a:r>
            <a:br>
              <a:rPr lang="en-US" sz="1800" b="0" i="0" kern="1200" baseline="0" dirty="0">
                <a:solidFill>
                  <a:srgbClr val="FFFFFF"/>
                </a:solidFill>
                <a:effectLst/>
                <a:latin typeface="Oscine" panose="020B0506040202020204" pitchFamily="34" charset="0"/>
                <a:ea typeface="+mn-ea"/>
              </a:rPr>
            </a:br>
            <a:r>
              <a:rPr lang="zh-CN" sz="1800" b="0" i="0" kern="1200" baseline="0" dirty="0">
                <a:solidFill>
                  <a:srgbClr val="FFFFFF"/>
                </a:solidFill>
                <a:effectLst/>
                <a:latin typeface="Oscine" panose="020B0506040202020204" pitchFamily="34" charset="0"/>
                <a:ea typeface="+mn-ea"/>
              </a:rPr>
              <a:t>（％，</a:t>
            </a:r>
            <a:r>
              <a:rPr lang="en-US" sz="1800" b="0" i="0" kern="1200" baseline="0" dirty="0">
                <a:solidFill>
                  <a:srgbClr val="FFFFFF"/>
                </a:solidFill>
                <a:effectLst/>
                <a:latin typeface="Oscine" panose="020B0506040202020204" pitchFamily="34" charset="0"/>
                <a:ea typeface="+mn-ea"/>
              </a:rPr>
              <a:t>2015-2017</a:t>
            </a:r>
            <a:r>
              <a:rPr lang="zh-CN" sz="1800" b="0" i="0" kern="1200" baseline="0" dirty="0">
                <a:solidFill>
                  <a:srgbClr val="FFFFFF"/>
                </a:solidFill>
                <a:effectLst/>
                <a:latin typeface="Oscine" panose="020B0506040202020204" pitchFamily="34" charset="0"/>
                <a:ea typeface="+mn-ea"/>
              </a:rPr>
              <a:t>年）</a:t>
            </a:r>
            <a:endParaRPr lang="en-US" sz="1800" dirty="0">
              <a:effectLst/>
              <a:latin typeface="Oscine" panose="020B0506040202020204" pitchFamily="34" charset="0"/>
              <a:ea typeface="+mn-ea"/>
            </a:endParaRPr>
          </a:p>
        </c:rich>
      </c:tx>
      <c:layout>
        <c:manualLayout>
          <c:xMode val="edge"/>
          <c:yMode val="edge"/>
          <c:x val="0.144867344512664"/>
          <c:y val="5.9885969699332103E-2"/>
        </c:manualLayout>
      </c:layout>
      <c:overlay val="0"/>
      <c:spPr>
        <a:noFill/>
        <a:ln w="25392">
          <a:noFill/>
        </a:ln>
      </c:spPr>
    </c:title>
    <c:autoTitleDeleted val="0"/>
    <c:plotArea>
      <c:layout>
        <c:manualLayout>
          <c:layoutTarget val="inner"/>
          <c:xMode val="edge"/>
          <c:yMode val="edge"/>
          <c:x val="2.3723152676233102E-2"/>
          <c:y val="0.120265265895523"/>
          <c:w val="0.94780906411228705"/>
          <c:h val="0.70529944995404203"/>
        </c:manualLayout>
      </c:layout>
      <c:barChart>
        <c:barDir val="col"/>
        <c:grouping val="stacked"/>
        <c:varyColors val="0"/>
        <c:ser>
          <c:idx val="0"/>
          <c:order val="0"/>
          <c:tx>
            <c:strRef>
              <c:f>Sheet1!$B$1</c:f>
              <c:strCache>
                <c:ptCount val="1"/>
                <c:pt idx="0">
                  <c:v>种子/天使轮</c:v>
                </c:pt>
              </c:strCache>
            </c:strRef>
          </c:tx>
          <c:spPr>
            <a:solidFill>
              <a:srgbClr val="5B9BD5"/>
            </a:solidFill>
            <a:ln w="25392">
              <a:noFill/>
            </a:ln>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Sheet1!$B$2:$B$4</c:f>
              <c:numCache>
                <c:formatCode>0%</c:formatCode>
                <c:ptCount val="3"/>
                <c:pt idx="0">
                  <c:v>0.57627118644067798</c:v>
                </c:pt>
                <c:pt idx="1">
                  <c:v>0.66588235294117604</c:v>
                </c:pt>
                <c:pt idx="2">
                  <c:v>0.68684759916492699</c:v>
                </c:pt>
              </c:numCache>
            </c:numRef>
          </c:val>
        </c:ser>
        <c:ser>
          <c:idx val="1"/>
          <c:order val="1"/>
          <c:tx>
            <c:strRef>
              <c:f>Sheet1!$C$1</c:f>
              <c:strCache>
                <c:ptCount val="1"/>
                <c:pt idx="0">
                  <c:v>A轮</c:v>
                </c:pt>
              </c:strCache>
            </c:strRef>
          </c:tx>
          <c:spPr>
            <a:solidFill>
              <a:schemeClr val="accent1">
                <a:lumMod val="75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Sheet1!$C$2:$C$4</c:f>
              <c:numCache>
                <c:formatCode>0%</c:formatCode>
                <c:ptCount val="3"/>
                <c:pt idx="0">
                  <c:v>0.22033898305084701</c:v>
                </c:pt>
                <c:pt idx="1">
                  <c:v>0.2</c:v>
                </c:pt>
                <c:pt idx="2">
                  <c:v>0.17118997912317299</c:v>
                </c:pt>
              </c:numCache>
            </c:numRef>
          </c:val>
        </c:ser>
        <c:ser>
          <c:idx val="2"/>
          <c:order val="2"/>
          <c:tx>
            <c:strRef>
              <c:f>Sheet1!$D$1</c:f>
              <c:strCache>
                <c:ptCount val="1"/>
                <c:pt idx="0">
                  <c:v>B轮</c:v>
                </c:pt>
              </c:strCache>
            </c:strRef>
          </c:tx>
          <c:spPr>
            <a:solidFill>
              <a:schemeClr val="accent1">
                <a:lumMod val="50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Sheet1!$D$2:$D$4</c:f>
              <c:numCache>
                <c:formatCode>0%</c:formatCode>
                <c:ptCount val="3"/>
                <c:pt idx="0">
                  <c:v>9.74576271186441E-2</c:v>
                </c:pt>
                <c:pt idx="1">
                  <c:v>5.17647058823529E-2</c:v>
                </c:pt>
                <c:pt idx="2">
                  <c:v>6.8893528183716093E-2</c:v>
                </c:pt>
              </c:numCache>
            </c:numRef>
          </c:val>
        </c:ser>
        <c:ser>
          <c:idx val="3"/>
          <c:order val="3"/>
          <c:tx>
            <c:strRef>
              <c:f>Sheet1!$E$1</c:f>
              <c:strCache>
                <c:ptCount val="1"/>
                <c:pt idx="0">
                  <c:v>C轮</c:v>
                </c:pt>
              </c:strCache>
            </c:strRef>
          </c:tx>
          <c:spPr>
            <a:solidFill>
              <a:srgbClr val="002060"/>
            </a:solidFill>
            <a:ln w="25392">
              <a:noFill/>
            </a:ln>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Sheet1!$E$2:$E$4</c:f>
              <c:numCache>
                <c:formatCode>0%</c:formatCode>
                <c:ptCount val="3"/>
                <c:pt idx="0">
                  <c:v>3.3898305084745797E-2</c:v>
                </c:pt>
                <c:pt idx="1">
                  <c:v>2.3529411764705899E-2</c:v>
                </c:pt>
                <c:pt idx="2">
                  <c:v>1.4613778705636699E-2</c:v>
                </c:pt>
              </c:numCache>
            </c:numRef>
          </c:val>
        </c:ser>
        <c:ser>
          <c:idx val="4"/>
          <c:order val="4"/>
          <c:tx>
            <c:strRef>
              <c:f>Sheet1!$F$1</c:f>
              <c:strCache>
                <c:ptCount val="1"/>
                <c:pt idx="0">
                  <c:v>其他</c:v>
                </c:pt>
              </c:strCache>
            </c:strRef>
          </c:tx>
          <c:spPr>
            <a:solidFill>
              <a:schemeClr val="tx1">
                <a:lumMod val="65000"/>
                <a:lumOff val="35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Sheet1!$F$2:$F$4</c:f>
              <c:numCache>
                <c:formatCode>0%</c:formatCode>
                <c:ptCount val="3"/>
                <c:pt idx="0">
                  <c:v>7.2033898305084804E-2</c:v>
                </c:pt>
                <c:pt idx="1">
                  <c:v>5.8823529411764601E-2</c:v>
                </c:pt>
                <c:pt idx="2">
                  <c:v>5.8455114822547102E-2</c:v>
                </c:pt>
              </c:numCache>
            </c:numRef>
          </c:val>
        </c:ser>
        <c:dLbls>
          <c:showLegendKey val="0"/>
          <c:showVal val="0"/>
          <c:showCatName val="0"/>
          <c:showSerName val="0"/>
          <c:showPercent val="0"/>
          <c:showBubbleSize val="0"/>
        </c:dLbls>
        <c:gapWidth val="150"/>
        <c:overlap val="100"/>
        <c:axId val="329943680"/>
        <c:axId val="329957760"/>
      </c:barChart>
      <c:catAx>
        <c:axId val="329943680"/>
        <c:scaling>
          <c:orientation val="minMax"/>
        </c:scaling>
        <c:delete val="0"/>
        <c:axPos val="b"/>
        <c:numFmt formatCode="General" sourceLinked="1"/>
        <c:majorTickMark val="none"/>
        <c:minorTickMark val="none"/>
        <c:tickLblPos val="nextTo"/>
        <c:spPr>
          <a:noFill/>
          <a:ln w="9522"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crossAx val="329957760"/>
        <c:crosses val="autoZero"/>
        <c:auto val="1"/>
        <c:lblAlgn val="ctr"/>
        <c:lblOffset val="100"/>
        <c:noMultiLvlLbl val="0"/>
      </c:catAx>
      <c:valAx>
        <c:axId val="329957760"/>
        <c:scaling>
          <c:orientation val="minMax"/>
        </c:scaling>
        <c:delete val="1"/>
        <c:axPos val="l"/>
        <c:numFmt formatCode="0%" sourceLinked="1"/>
        <c:majorTickMark val="out"/>
        <c:minorTickMark val="none"/>
        <c:tickLblPos val="nextTo"/>
        <c:crossAx val="329943680"/>
        <c:crosses val="autoZero"/>
        <c:crossBetween val="between"/>
      </c:valAx>
      <c:spPr>
        <a:noFill/>
        <a:ln w="25392">
          <a:noFill/>
        </a:ln>
      </c:spPr>
    </c:plotArea>
    <c:legend>
      <c:legendPos val="b"/>
      <c:layout/>
      <c:overlay val="0"/>
      <c:spPr>
        <a:noFill/>
        <a:ln w="25392">
          <a:noFill/>
        </a:ln>
      </c:spPr>
      <c:txPr>
        <a:bodyPr rot="0" spcFirstLastPara="1" vertOverflow="ellipsis" vert="horz" wrap="square" anchor="ctr" anchorCtr="1"/>
        <a:lstStyle/>
        <a:p>
          <a:pPr>
            <a:defRPr lang="zh-CN" sz="1400" b="0" i="0" u="none" strike="noStrike" kern="1200" baseline="0">
              <a:solidFill>
                <a:schemeClr val="bg1"/>
              </a:solidFill>
              <a:latin typeface="Oscine" panose="020B0506040202020204" pitchFamily="34" charset="0"/>
              <a:ea typeface="微软雅黑 Light" panose="020B0502040204020203" pitchFamily="34" charset="-122"/>
              <a:cs typeface="+mn-cs"/>
            </a:defRPr>
          </a:pPr>
          <a:endParaRPr lang="zh-CN"/>
        </a:p>
      </c:txPr>
    </c:legend>
    <c:plotVisOnly val="1"/>
    <c:dispBlanksAs val="gap"/>
    <c:showDLblsOverMax val="0"/>
  </c:chart>
  <c:spPr>
    <a:noFill/>
    <a:ln>
      <a:noFill/>
    </a:ln>
  </c:spPr>
  <c:txPr>
    <a:bodyPr/>
    <a:lstStyle/>
    <a:p>
      <a:pPr>
        <a:defRPr lang="zh-CN" sz="1400">
          <a:solidFill>
            <a:schemeClr val="bg1"/>
          </a:solidFill>
          <a:latin typeface="Oscine" panose="020B050604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rgbClr val="FFFFFF"/>
                </a:solidFill>
                <a:latin typeface="Oscine"/>
                <a:ea typeface="Oscine"/>
                <a:cs typeface="Oscine"/>
              </a:defRPr>
            </a:pPr>
            <a:r>
              <a:rPr lang="en-US" sz="1800" b="0" i="0" kern="1200" baseline="0" dirty="0">
                <a:solidFill>
                  <a:srgbClr val="FFFFFF"/>
                </a:solidFill>
                <a:effectLst/>
                <a:latin typeface="Oscine" panose="020B0506040202020204" pitchFamily="34" charset="0"/>
                <a:ea typeface="+mn-ea"/>
              </a:rPr>
              <a:t>VR/AR</a:t>
            </a:r>
            <a:r>
              <a:rPr lang="zh-CN" sz="1800" b="0" i="0" kern="1200" baseline="0" dirty="0">
                <a:solidFill>
                  <a:srgbClr val="FFFFFF"/>
                </a:solidFill>
                <a:effectLst/>
                <a:latin typeface="Oscine" panose="020B0506040202020204" pitchFamily="34" charset="0"/>
                <a:ea typeface="+mn-ea"/>
              </a:rPr>
              <a:t>全球融资</a:t>
            </a:r>
            <a:r>
              <a:rPr lang="zh-CN" sz="1800" b="1" i="0" u="sng" kern="1200" baseline="0" dirty="0">
                <a:solidFill>
                  <a:srgbClr val="FFFFFF"/>
                </a:solidFill>
                <a:effectLst/>
                <a:latin typeface="Oscine" panose="020B0506040202020204" pitchFamily="34" charset="0"/>
                <a:ea typeface="+mn-ea"/>
              </a:rPr>
              <a:t>金额</a:t>
            </a:r>
            <a:r>
              <a:rPr lang="zh-CN" sz="1800" b="0" i="0" kern="1200" baseline="0" dirty="0">
                <a:solidFill>
                  <a:srgbClr val="FFFFFF"/>
                </a:solidFill>
                <a:effectLst/>
                <a:latin typeface="Oscine" panose="020B0506040202020204" pitchFamily="34" charset="0"/>
                <a:ea typeface="+mn-ea"/>
              </a:rPr>
              <a:t>，按</a:t>
            </a:r>
            <a:r>
              <a:rPr lang="zh-CN" altLang="en-US" sz="1800" b="0" i="0" kern="1200" baseline="0" dirty="0">
                <a:solidFill>
                  <a:srgbClr val="FFFFFF"/>
                </a:solidFill>
                <a:effectLst/>
                <a:latin typeface="Oscine" panose="020B0506040202020204" pitchFamily="34" charset="0"/>
                <a:ea typeface="+mn-ea"/>
              </a:rPr>
              <a:t>细分领域</a:t>
            </a:r>
            <a:r>
              <a:rPr lang="en-US" sz="1800" b="0" i="0" kern="1200" baseline="0" dirty="0">
                <a:solidFill>
                  <a:srgbClr val="FFFFFF"/>
                </a:solidFill>
                <a:effectLst/>
                <a:latin typeface="Oscine" panose="020B0506040202020204" pitchFamily="34" charset="0"/>
                <a:ea typeface="+mn-ea"/>
              </a:rPr>
              <a:t/>
            </a:r>
            <a:br>
              <a:rPr lang="en-US" sz="1800" b="0" i="0" kern="1200" baseline="0" dirty="0">
                <a:solidFill>
                  <a:srgbClr val="FFFFFF"/>
                </a:solidFill>
                <a:effectLst/>
                <a:latin typeface="Oscine" panose="020B0506040202020204" pitchFamily="34" charset="0"/>
                <a:ea typeface="+mn-ea"/>
              </a:rPr>
            </a:br>
            <a:r>
              <a:rPr lang="zh-CN" sz="1800" b="0" i="0" kern="1200" baseline="0" dirty="0">
                <a:solidFill>
                  <a:srgbClr val="FFFFFF"/>
                </a:solidFill>
                <a:effectLst/>
                <a:latin typeface="Oscine" panose="020B0506040202020204" pitchFamily="34" charset="0"/>
                <a:ea typeface="+mn-ea"/>
              </a:rPr>
              <a:t>（％，</a:t>
            </a:r>
            <a:r>
              <a:rPr lang="en-US" sz="1800" b="0" i="0" kern="1200" baseline="0" dirty="0">
                <a:solidFill>
                  <a:srgbClr val="FFFFFF"/>
                </a:solidFill>
                <a:effectLst/>
                <a:latin typeface="Oscine" panose="020B0506040202020204" pitchFamily="34" charset="0"/>
                <a:ea typeface="+mn-ea"/>
              </a:rPr>
              <a:t>2015-2017</a:t>
            </a:r>
            <a:r>
              <a:rPr lang="zh-CN" sz="1800" b="0" i="0" kern="1200" baseline="0" dirty="0">
                <a:solidFill>
                  <a:srgbClr val="FFFFFF"/>
                </a:solidFill>
                <a:effectLst/>
                <a:latin typeface="Oscine" panose="020B0506040202020204" pitchFamily="34" charset="0"/>
                <a:ea typeface="+mn-ea"/>
              </a:rPr>
              <a:t>年）</a:t>
            </a:r>
            <a:endParaRPr lang="en-US" sz="1800" dirty="0">
              <a:effectLst/>
              <a:latin typeface="Oscine" panose="020B0506040202020204" pitchFamily="34" charset="0"/>
              <a:ea typeface="+mn-ea"/>
            </a:endParaRPr>
          </a:p>
        </c:rich>
      </c:tx>
      <c:layout>
        <c:manualLayout>
          <c:xMode val="edge"/>
          <c:yMode val="edge"/>
          <c:x val="0.144867344512664"/>
          <c:y val="5.9885969699332103E-2"/>
        </c:manualLayout>
      </c:layout>
      <c:overlay val="0"/>
      <c:spPr>
        <a:noFill/>
        <a:ln w="25392">
          <a:noFill/>
        </a:ln>
      </c:spPr>
    </c:title>
    <c:autoTitleDeleted val="0"/>
    <c:plotArea>
      <c:layout>
        <c:manualLayout>
          <c:layoutTarget val="inner"/>
          <c:xMode val="edge"/>
          <c:yMode val="edge"/>
          <c:x val="2.3723152676233102E-2"/>
          <c:y val="0.120265265895523"/>
          <c:w val="0.94780906411228705"/>
          <c:h val="0.633949906739943"/>
        </c:manualLayout>
      </c:layout>
      <c:barChart>
        <c:barDir val="col"/>
        <c:grouping val="stacked"/>
        <c:varyColors val="0"/>
        <c:ser>
          <c:idx val="0"/>
          <c:order val="0"/>
          <c:tx>
            <c:strRef>
              <c:f>Sheet1!$B$1</c:f>
              <c:strCache>
                <c:ptCount val="1"/>
                <c:pt idx="0">
                  <c:v>硬件</c:v>
                </c:pt>
              </c:strCache>
            </c:strRef>
          </c:tx>
          <c:spPr>
            <a:solidFill>
              <a:srgbClr val="5B9BD5"/>
            </a:solidFill>
            <a:ln w="25392">
              <a:noFill/>
            </a:ln>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Sheet1!$B$2:$B$4</c:f>
              <c:numCache>
                <c:formatCode>0%</c:formatCode>
                <c:ptCount val="3"/>
                <c:pt idx="0">
                  <c:v>0.35416239117755099</c:v>
                </c:pt>
                <c:pt idx="1">
                  <c:v>0.51452707878062598</c:v>
                </c:pt>
                <c:pt idx="2">
                  <c:v>0.33713412563307099</c:v>
                </c:pt>
              </c:numCache>
            </c:numRef>
          </c:val>
        </c:ser>
        <c:ser>
          <c:idx val="1"/>
          <c:order val="1"/>
          <c:tx>
            <c:strRef>
              <c:f>Sheet1!$C$1</c:f>
              <c:strCache>
                <c:ptCount val="1"/>
                <c:pt idx="0">
                  <c:v>工具及技术</c:v>
                </c:pt>
              </c:strCache>
            </c:strRef>
          </c:tx>
          <c:spPr>
            <a:solidFill>
              <a:schemeClr val="accent1">
                <a:lumMod val="75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Sheet1!$C$2:$C$4</c:f>
              <c:numCache>
                <c:formatCode>0%</c:formatCode>
                <c:ptCount val="3"/>
                <c:pt idx="0">
                  <c:v>0.21569595061675101</c:v>
                </c:pt>
                <c:pt idx="1">
                  <c:v>0.19455137861055199</c:v>
                </c:pt>
                <c:pt idx="2">
                  <c:v>0.378855395797702</c:v>
                </c:pt>
              </c:numCache>
            </c:numRef>
          </c:val>
        </c:ser>
        <c:ser>
          <c:idx val="2"/>
          <c:order val="2"/>
          <c:tx>
            <c:strRef>
              <c:f>Sheet1!$D$1</c:f>
              <c:strCache>
                <c:ptCount val="1"/>
                <c:pt idx="0">
                  <c:v>游戏和娱乐</c:v>
                </c:pt>
              </c:strCache>
            </c:strRef>
          </c:tx>
          <c:spPr>
            <a:solidFill>
              <a:schemeClr val="accent1">
                <a:lumMod val="50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Sheet1!$D$2:$D$4</c:f>
              <c:numCache>
                <c:formatCode>0%</c:formatCode>
                <c:ptCount val="3"/>
                <c:pt idx="0">
                  <c:v>0.22567224190447399</c:v>
                </c:pt>
                <c:pt idx="1">
                  <c:v>0.17845296700803001</c:v>
                </c:pt>
                <c:pt idx="2">
                  <c:v>0.15769233930266799</c:v>
                </c:pt>
              </c:numCache>
            </c:numRef>
          </c:val>
        </c:ser>
        <c:ser>
          <c:idx val="3"/>
          <c:order val="3"/>
          <c:tx>
            <c:strRef>
              <c:f>Sheet1!$E$1</c:f>
              <c:strCache>
                <c:ptCount val="1"/>
                <c:pt idx="0">
                  <c:v>企业/垂直领域</c:v>
                </c:pt>
              </c:strCache>
            </c:strRef>
          </c:tx>
          <c:spPr>
            <a:solidFill>
              <a:srgbClr val="002060"/>
            </a:solidFill>
            <a:ln w="25392">
              <a:noFill/>
            </a:ln>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Sheet1!$E$2:$E$4</c:f>
              <c:numCache>
                <c:formatCode>0%</c:formatCode>
                <c:ptCount val="3"/>
                <c:pt idx="0">
                  <c:v>0.15053749648959799</c:v>
                </c:pt>
                <c:pt idx="1">
                  <c:v>9.0887503585233204E-2</c:v>
                </c:pt>
                <c:pt idx="2">
                  <c:v>8.06393030123633E-2</c:v>
                </c:pt>
              </c:numCache>
            </c:numRef>
          </c:val>
        </c:ser>
        <c:ser>
          <c:idx val="4"/>
          <c:order val="4"/>
          <c:tx>
            <c:strRef>
              <c:f>Sheet1!$F$1</c:f>
              <c:strCache>
                <c:ptCount val="1"/>
                <c:pt idx="0">
                  <c:v>其他</c:v>
                </c:pt>
              </c:strCache>
            </c:strRef>
          </c:tx>
          <c:spPr>
            <a:solidFill>
              <a:schemeClr val="tx1">
                <a:lumMod val="65000"/>
                <a:lumOff val="35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Sheet1!$F$2:$F$4</c:f>
              <c:numCache>
                <c:formatCode>0%</c:formatCode>
                <c:ptCount val="3"/>
                <c:pt idx="0">
                  <c:v>5.3931919811626497E-2</c:v>
                </c:pt>
                <c:pt idx="1">
                  <c:v>2.1581072015558599E-2</c:v>
                </c:pt>
                <c:pt idx="2">
                  <c:v>4.56788362541952E-2</c:v>
                </c:pt>
              </c:numCache>
            </c:numRef>
          </c:val>
        </c:ser>
        <c:dLbls>
          <c:showLegendKey val="0"/>
          <c:showVal val="0"/>
          <c:showCatName val="0"/>
          <c:showSerName val="0"/>
          <c:showPercent val="0"/>
          <c:showBubbleSize val="0"/>
        </c:dLbls>
        <c:gapWidth val="150"/>
        <c:overlap val="100"/>
        <c:axId val="339776256"/>
        <c:axId val="339777792"/>
      </c:barChart>
      <c:catAx>
        <c:axId val="339776256"/>
        <c:scaling>
          <c:orientation val="minMax"/>
        </c:scaling>
        <c:delete val="0"/>
        <c:axPos val="b"/>
        <c:numFmt formatCode="General" sourceLinked="1"/>
        <c:majorTickMark val="none"/>
        <c:minorTickMark val="none"/>
        <c:tickLblPos val="nextTo"/>
        <c:spPr>
          <a:noFill/>
          <a:ln w="9522"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crossAx val="339777792"/>
        <c:crosses val="autoZero"/>
        <c:auto val="1"/>
        <c:lblAlgn val="ctr"/>
        <c:lblOffset val="100"/>
        <c:noMultiLvlLbl val="0"/>
      </c:catAx>
      <c:valAx>
        <c:axId val="339777792"/>
        <c:scaling>
          <c:orientation val="minMax"/>
        </c:scaling>
        <c:delete val="1"/>
        <c:axPos val="l"/>
        <c:numFmt formatCode="0%" sourceLinked="1"/>
        <c:majorTickMark val="out"/>
        <c:minorTickMark val="none"/>
        <c:tickLblPos val="nextTo"/>
        <c:crossAx val="339776256"/>
        <c:crosses val="autoZero"/>
        <c:crossBetween val="between"/>
      </c:valAx>
      <c:spPr>
        <a:noFill/>
        <a:ln w="25392">
          <a:noFill/>
        </a:ln>
      </c:spPr>
    </c:plotArea>
    <c:legend>
      <c:legendPos val="b"/>
      <c:layout>
        <c:manualLayout>
          <c:xMode val="edge"/>
          <c:yMode val="edge"/>
          <c:x val="0.102532272275912"/>
          <c:y val="0.83411761648605798"/>
          <c:w val="0.80442492645790498"/>
          <c:h val="0.15002687040357601"/>
        </c:manualLayout>
      </c:layout>
      <c:overlay val="0"/>
      <c:spPr>
        <a:noFill/>
        <a:ln w="25392">
          <a:noFill/>
        </a:ln>
      </c:spPr>
      <c:txPr>
        <a:bodyPr rot="0" spcFirstLastPara="1" vertOverflow="ellipsis" vert="horz" wrap="square" anchor="ctr" anchorCtr="1"/>
        <a:lstStyle/>
        <a:p>
          <a:pPr>
            <a:defRPr lang="zh-CN" sz="1200" b="0" i="0" u="none" strike="noStrike" kern="1200" baseline="0">
              <a:solidFill>
                <a:schemeClr val="bg1"/>
              </a:solidFill>
              <a:latin typeface="Oscine" panose="020B0506040202020204" pitchFamily="34" charset="0"/>
              <a:ea typeface="微软雅黑 Light" panose="020B0502040204020203" pitchFamily="34" charset="-122"/>
              <a:cs typeface="+mn-cs"/>
            </a:defRPr>
          </a:pPr>
          <a:endParaRPr lang="zh-CN"/>
        </a:p>
      </c:txPr>
    </c:legend>
    <c:plotVisOnly val="1"/>
    <c:dispBlanksAs val="gap"/>
    <c:showDLblsOverMax val="0"/>
  </c:chart>
  <c:spPr>
    <a:noFill/>
    <a:ln>
      <a:noFill/>
    </a:ln>
  </c:spPr>
  <c:txPr>
    <a:bodyPr/>
    <a:lstStyle/>
    <a:p>
      <a:pPr>
        <a:defRPr lang="zh-CN" sz="1400">
          <a:solidFill>
            <a:schemeClr val="bg1"/>
          </a:solidFill>
          <a:latin typeface="Oscine" panose="020B050604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rgbClr val="FFFFFF"/>
                </a:solidFill>
                <a:latin typeface="Oscine"/>
                <a:ea typeface="Oscine"/>
                <a:cs typeface="Oscine"/>
              </a:defRPr>
            </a:pPr>
            <a:r>
              <a:rPr lang="en-US" altLang="zh-CN" sz="1800" b="0" i="0" u="none" strike="noStrike" baseline="0" dirty="0">
                <a:solidFill>
                  <a:srgbClr val="FFFFFF"/>
                </a:solidFill>
                <a:latin typeface="Oscine" panose="020B0506040202020204" pitchFamily="34" charset="0"/>
                <a:ea typeface="+mn-ea"/>
              </a:rPr>
              <a:t>VR/AR</a:t>
            </a:r>
            <a:r>
              <a:rPr lang="zh-CN" altLang="en-US" sz="1800" b="0" i="0" u="none" strike="noStrike" baseline="0" dirty="0">
                <a:solidFill>
                  <a:srgbClr val="FFFFFF"/>
                </a:solidFill>
                <a:latin typeface="Oscine" panose="020B0506040202020204" pitchFamily="34" charset="0"/>
                <a:ea typeface="+mn-ea"/>
              </a:rPr>
              <a:t>全球融资</a:t>
            </a:r>
            <a:r>
              <a:rPr lang="zh-CN" altLang="en-US" sz="1800" b="1" i="0" u="sng" strike="noStrike" baseline="0" dirty="0">
                <a:solidFill>
                  <a:srgbClr val="FFFFFF"/>
                </a:solidFill>
                <a:latin typeface="Oscine" panose="020B0506040202020204" pitchFamily="34" charset="0"/>
                <a:ea typeface="+mn-ea"/>
              </a:rPr>
              <a:t>项目数</a:t>
            </a:r>
            <a:r>
              <a:rPr lang="zh-CN" altLang="en-US" sz="1800" b="0" i="0" u="none" strike="noStrike" baseline="0" dirty="0">
                <a:solidFill>
                  <a:srgbClr val="FFFFFF"/>
                </a:solidFill>
                <a:latin typeface="Oscine" panose="020B0506040202020204" pitchFamily="34" charset="0"/>
                <a:ea typeface="+mn-ea"/>
              </a:rPr>
              <a:t>，按细分领域</a:t>
            </a:r>
            <a:r>
              <a:rPr lang="en-US" altLang="zh-CN" sz="1800" b="0" i="0" u="none" strike="noStrike" baseline="0" dirty="0">
                <a:solidFill>
                  <a:srgbClr val="FFFFFF"/>
                </a:solidFill>
                <a:latin typeface="Oscine" panose="020B0506040202020204" pitchFamily="34" charset="0"/>
                <a:ea typeface="+mn-ea"/>
              </a:rPr>
              <a:t/>
            </a:r>
            <a:br>
              <a:rPr lang="en-US" altLang="zh-CN" sz="1800" b="0" i="0" u="none" strike="noStrike" baseline="0" dirty="0">
                <a:solidFill>
                  <a:srgbClr val="FFFFFF"/>
                </a:solidFill>
                <a:latin typeface="Oscine" panose="020B0506040202020204" pitchFamily="34" charset="0"/>
                <a:ea typeface="+mn-ea"/>
              </a:rPr>
            </a:br>
            <a:r>
              <a:rPr lang="zh-CN" altLang="en-US" sz="1800" b="0" i="0" u="none" strike="noStrike" baseline="0" dirty="0">
                <a:solidFill>
                  <a:srgbClr val="FFFFFF"/>
                </a:solidFill>
                <a:latin typeface="Oscine" panose="020B0506040202020204" pitchFamily="34" charset="0"/>
                <a:ea typeface="+mn-ea"/>
              </a:rPr>
              <a:t>（％，</a:t>
            </a:r>
            <a:r>
              <a:rPr lang="en-US" altLang="zh-CN" sz="1800" b="0" i="0" u="none" strike="noStrike" baseline="0" dirty="0">
                <a:solidFill>
                  <a:srgbClr val="FFFFFF"/>
                </a:solidFill>
                <a:latin typeface="Oscine" panose="020B0506040202020204" pitchFamily="34" charset="0"/>
                <a:ea typeface="+mn-ea"/>
              </a:rPr>
              <a:t>2015-2017</a:t>
            </a:r>
            <a:r>
              <a:rPr lang="zh-CN" altLang="en-US" sz="1800" b="0" i="0" u="none" strike="noStrike" baseline="0" dirty="0">
                <a:solidFill>
                  <a:srgbClr val="FFFFFF"/>
                </a:solidFill>
                <a:latin typeface="Oscine" panose="020B0506040202020204" pitchFamily="34" charset="0"/>
                <a:ea typeface="+mn-ea"/>
              </a:rPr>
              <a:t>年）</a:t>
            </a:r>
          </a:p>
        </c:rich>
      </c:tx>
      <c:layout>
        <c:manualLayout>
          <c:xMode val="edge"/>
          <c:yMode val="edge"/>
          <c:x val="0.16384715255788801"/>
          <c:y val="5.9885998398152701E-2"/>
        </c:manualLayout>
      </c:layout>
      <c:overlay val="0"/>
      <c:spPr>
        <a:noFill/>
        <a:ln w="25392">
          <a:noFill/>
        </a:ln>
      </c:spPr>
    </c:title>
    <c:autoTitleDeleted val="0"/>
    <c:plotArea>
      <c:layout>
        <c:manualLayout>
          <c:layoutTarget val="inner"/>
          <c:xMode val="edge"/>
          <c:yMode val="edge"/>
          <c:x val="2.3723152676233102E-2"/>
          <c:y val="0.120265265895523"/>
          <c:w val="0.94780906411228705"/>
          <c:h val="0.633949906739943"/>
        </c:manualLayout>
      </c:layout>
      <c:barChart>
        <c:barDir val="col"/>
        <c:grouping val="stacked"/>
        <c:varyColors val="0"/>
        <c:ser>
          <c:idx val="0"/>
          <c:order val="0"/>
          <c:tx>
            <c:strRef>
              <c:f>Sheet1!$B$1</c:f>
              <c:strCache>
                <c:ptCount val="1"/>
                <c:pt idx="0">
                  <c:v>硬件</c:v>
                </c:pt>
              </c:strCache>
            </c:strRef>
          </c:tx>
          <c:spPr>
            <a:solidFill>
              <a:srgbClr val="5B9BD5"/>
            </a:solidFill>
            <a:ln w="25392">
              <a:noFill/>
            </a:ln>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Sheet1!$B$2:$B$4</c:f>
              <c:numCache>
                <c:formatCode>0%</c:formatCode>
                <c:ptCount val="3"/>
                <c:pt idx="0">
                  <c:v>0.19230769230769201</c:v>
                </c:pt>
                <c:pt idx="1">
                  <c:v>0.14726840855106901</c:v>
                </c:pt>
                <c:pt idx="2">
                  <c:v>0.113684210526316</c:v>
                </c:pt>
              </c:numCache>
            </c:numRef>
          </c:val>
        </c:ser>
        <c:ser>
          <c:idx val="1"/>
          <c:order val="1"/>
          <c:tx>
            <c:strRef>
              <c:f>Sheet1!$C$1</c:f>
              <c:strCache>
                <c:ptCount val="1"/>
                <c:pt idx="0">
                  <c:v>工具及技术</c:v>
                </c:pt>
              </c:strCache>
            </c:strRef>
          </c:tx>
          <c:spPr>
            <a:solidFill>
              <a:schemeClr val="accent1">
                <a:lumMod val="75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Sheet1!$C$2:$C$4</c:f>
              <c:numCache>
                <c:formatCode>0%</c:formatCode>
                <c:ptCount val="3"/>
                <c:pt idx="0">
                  <c:v>0.29487179487179499</c:v>
                </c:pt>
                <c:pt idx="1">
                  <c:v>0.237529691211401</c:v>
                </c:pt>
                <c:pt idx="2">
                  <c:v>0.15368421052631601</c:v>
                </c:pt>
              </c:numCache>
            </c:numRef>
          </c:val>
        </c:ser>
        <c:ser>
          <c:idx val="2"/>
          <c:order val="2"/>
          <c:tx>
            <c:strRef>
              <c:f>Sheet1!$D$1</c:f>
              <c:strCache>
                <c:ptCount val="1"/>
                <c:pt idx="0">
                  <c:v>游戏和娱乐</c:v>
                </c:pt>
              </c:strCache>
            </c:strRef>
          </c:tx>
          <c:spPr>
            <a:solidFill>
              <a:schemeClr val="accent1">
                <a:lumMod val="50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Sheet1!$D$2:$D$4</c:f>
              <c:numCache>
                <c:formatCode>0%</c:formatCode>
                <c:ptCount val="3"/>
                <c:pt idx="0">
                  <c:v>0.21794871794871801</c:v>
                </c:pt>
                <c:pt idx="1">
                  <c:v>0.26365795724465602</c:v>
                </c:pt>
                <c:pt idx="2">
                  <c:v>0.16</c:v>
                </c:pt>
              </c:numCache>
            </c:numRef>
          </c:val>
        </c:ser>
        <c:ser>
          <c:idx val="3"/>
          <c:order val="3"/>
          <c:tx>
            <c:strRef>
              <c:f>Sheet1!$E$1</c:f>
              <c:strCache>
                <c:ptCount val="1"/>
                <c:pt idx="0">
                  <c:v>企业/垂直领域</c:v>
                </c:pt>
              </c:strCache>
            </c:strRef>
          </c:tx>
          <c:spPr>
            <a:solidFill>
              <a:srgbClr val="002060"/>
            </a:solidFill>
            <a:ln w="25392">
              <a:noFill/>
            </a:ln>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Sheet1!$E$2:$E$4</c:f>
              <c:numCache>
                <c:formatCode>0%</c:formatCode>
                <c:ptCount val="3"/>
                <c:pt idx="0">
                  <c:v>0.21794871794871801</c:v>
                </c:pt>
                <c:pt idx="1">
                  <c:v>0.26603325415676998</c:v>
                </c:pt>
                <c:pt idx="2">
                  <c:v>0.51789473684210496</c:v>
                </c:pt>
              </c:numCache>
            </c:numRef>
          </c:val>
        </c:ser>
        <c:ser>
          <c:idx val="4"/>
          <c:order val="4"/>
          <c:tx>
            <c:strRef>
              <c:f>Sheet1!$F$1</c:f>
              <c:strCache>
                <c:ptCount val="1"/>
                <c:pt idx="0">
                  <c:v>其他</c:v>
                </c:pt>
              </c:strCache>
            </c:strRef>
          </c:tx>
          <c:spPr>
            <a:solidFill>
              <a:schemeClr val="tx1">
                <a:lumMod val="65000"/>
                <a:lumOff val="35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Sheet1!$F$2:$F$4</c:f>
              <c:numCache>
                <c:formatCode>0%</c:formatCode>
                <c:ptCount val="3"/>
                <c:pt idx="0">
                  <c:v>7.69230769230769E-2</c:v>
                </c:pt>
                <c:pt idx="1">
                  <c:v>8.5510688836104506E-2</c:v>
                </c:pt>
                <c:pt idx="2">
                  <c:v>5.4736842105263202E-2</c:v>
                </c:pt>
              </c:numCache>
            </c:numRef>
          </c:val>
        </c:ser>
        <c:dLbls>
          <c:showLegendKey val="0"/>
          <c:showVal val="0"/>
          <c:showCatName val="0"/>
          <c:showSerName val="0"/>
          <c:showPercent val="0"/>
          <c:showBubbleSize val="0"/>
        </c:dLbls>
        <c:gapWidth val="150"/>
        <c:overlap val="100"/>
        <c:axId val="351765632"/>
        <c:axId val="351767168"/>
      </c:barChart>
      <c:catAx>
        <c:axId val="351765632"/>
        <c:scaling>
          <c:orientation val="minMax"/>
        </c:scaling>
        <c:delete val="0"/>
        <c:axPos val="b"/>
        <c:numFmt formatCode="General" sourceLinked="1"/>
        <c:majorTickMark val="none"/>
        <c:minorTickMark val="none"/>
        <c:tickLblPos val="nextTo"/>
        <c:spPr>
          <a:noFill/>
          <a:ln w="9522"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crossAx val="351767168"/>
        <c:crosses val="autoZero"/>
        <c:auto val="1"/>
        <c:lblAlgn val="ctr"/>
        <c:lblOffset val="100"/>
        <c:noMultiLvlLbl val="0"/>
      </c:catAx>
      <c:valAx>
        <c:axId val="351767168"/>
        <c:scaling>
          <c:orientation val="minMax"/>
        </c:scaling>
        <c:delete val="1"/>
        <c:axPos val="l"/>
        <c:numFmt formatCode="0%" sourceLinked="1"/>
        <c:majorTickMark val="out"/>
        <c:minorTickMark val="none"/>
        <c:tickLblPos val="nextTo"/>
        <c:crossAx val="351765632"/>
        <c:crosses val="autoZero"/>
        <c:crossBetween val="between"/>
      </c:valAx>
      <c:spPr>
        <a:noFill/>
        <a:ln w="25392">
          <a:noFill/>
        </a:ln>
      </c:spPr>
    </c:plotArea>
    <c:legend>
      <c:legendPos val="b"/>
      <c:layout>
        <c:manualLayout>
          <c:xMode val="edge"/>
          <c:yMode val="edge"/>
          <c:x val="0.102532272275912"/>
          <c:y val="0.83411761648605798"/>
          <c:w val="0.80442492645790498"/>
          <c:h val="0.15002687040357601"/>
        </c:manualLayout>
      </c:layout>
      <c:overlay val="0"/>
      <c:spPr>
        <a:noFill/>
        <a:ln w="25392">
          <a:noFill/>
        </a:ln>
      </c:spPr>
      <c:txPr>
        <a:bodyPr rot="0" spcFirstLastPara="1" vertOverflow="ellipsis" vert="horz" wrap="square" anchor="ctr" anchorCtr="1"/>
        <a:lstStyle/>
        <a:p>
          <a:pPr>
            <a:defRPr lang="zh-CN" sz="1200" b="0" i="0" u="none" strike="noStrike" kern="1200" baseline="0">
              <a:solidFill>
                <a:schemeClr val="bg1"/>
              </a:solidFill>
              <a:latin typeface="Oscine" panose="020B0506040202020204" pitchFamily="34" charset="0"/>
              <a:ea typeface="微软雅黑 Light" panose="020B0502040204020203" pitchFamily="34" charset="-122"/>
              <a:cs typeface="+mn-cs"/>
            </a:defRPr>
          </a:pPr>
          <a:endParaRPr lang="zh-CN"/>
        </a:p>
      </c:txPr>
    </c:legend>
    <c:plotVisOnly val="1"/>
    <c:dispBlanksAs val="gap"/>
    <c:showDLblsOverMax val="0"/>
  </c:chart>
  <c:spPr>
    <a:noFill/>
    <a:ln>
      <a:noFill/>
    </a:ln>
  </c:spPr>
  <c:txPr>
    <a:bodyPr/>
    <a:lstStyle/>
    <a:p>
      <a:pPr>
        <a:defRPr lang="zh-CN" sz="1400">
          <a:solidFill>
            <a:schemeClr val="bg1"/>
          </a:solidFill>
          <a:latin typeface="Oscine" panose="020B0506040202020204" pitchFamily="34"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defRPr lang="zh-CN" sz="1800" b="0" i="0" u="none" strike="noStrike" kern="1200" baseline="0">
                <a:solidFill>
                  <a:srgbClr val="FFFFFF"/>
                </a:solidFill>
                <a:latin typeface="Oscine" panose="020B0506040202020204" pitchFamily="34" charset="0"/>
                <a:ea typeface="+mn-ea"/>
                <a:cs typeface="Oscine"/>
              </a:defRPr>
            </a:pPr>
            <a:r>
              <a:rPr lang="en-US" altLang="zh-CN" sz="1800" b="0" i="0" u="none" strike="noStrike" baseline="0" dirty="0">
                <a:solidFill>
                  <a:srgbClr val="FFFFFF"/>
                </a:solidFill>
                <a:latin typeface="Oscine" panose="020B0506040202020204" pitchFamily="34" charset="0"/>
                <a:ea typeface="+mn-ea"/>
              </a:rPr>
              <a:t>VR/AR</a:t>
            </a:r>
            <a:r>
              <a:rPr lang="zh-CN" altLang="en-US" sz="1800" b="0" i="0" u="none" strike="noStrike" baseline="0" dirty="0">
                <a:solidFill>
                  <a:srgbClr val="FFFFFF"/>
                </a:solidFill>
                <a:latin typeface="Oscine" panose="020B0506040202020204" pitchFamily="34" charset="0"/>
                <a:ea typeface="+mn-ea"/>
              </a:rPr>
              <a:t>全球融资金额，按地区</a:t>
            </a:r>
            <a:r>
              <a:rPr lang="en-US" altLang="zh-CN" sz="1800" b="0" i="0" u="none" strike="noStrike" baseline="0" dirty="0">
                <a:solidFill>
                  <a:srgbClr val="FFFFFF"/>
                </a:solidFill>
                <a:latin typeface="Oscine" panose="020B0506040202020204" pitchFamily="34" charset="0"/>
                <a:ea typeface="+mn-ea"/>
              </a:rPr>
              <a:t/>
            </a:r>
            <a:br>
              <a:rPr lang="en-US" altLang="zh-CN" sz="1800" b="0" i="0" u="none" strike="noStrike" baseline="0" dirty="0">
                <a:solidFill>
                  <a:srgbClr val="FFFFFF"/>
                </a:solidFill>
                <a:latin typeface="Oscine" panose="020B0506040202020204" pitchFamily="34" charset="0"/>
                <a:ea typeface="+mn-ea"/>
              </a:rPr>
            </a:br>
            <a:r>
              <a:rPr lang="en-US" sz="1800" b="0" i="0" baseline="0" dirty="0">
                <a:effectLst/>
                <a:latin typeface="Oscine" panose="020B0506040202020204" pitchFamily="34" charset="0"/>
                <a:ea typeface="+mn-ea"/>
              </a:rPr>
              <a:t>(%, 2015-2017)</a:t>
            </a:r>
            <a:endParaRPr lang="en-US" sz="1800" dirty="0">
              <a:effectLst/>
              <a:latin typeface="Oscine" panose="020B0506040202020204" pitchFamily="34" charset="0"/>
              <a:ea typeface="+mn-ea"/>
            </a:endParaRPr>
          </a:p>
        </c:rich>
      </c:tx>
      <c:layout>
        <c:manualLayout>
          <c:xMode val="edge"/>
          <c:yMode val="edge"/>
          <c:x val="0.223159133578054"/>
          <c:y val="5.9886018992949999E-2"/>
        </c:manualLayout>
      </c:layout>
      <c:overlay val="0"/>
      <c:spPr>
        <a:noFill/>
        <a:ln w="25392">
          <a:noFill/>
        </a:ln>
      </c:spPr>
    </c:title>
    <c:autoTitleDeleted val="0"/>
    <c:plotArea>
      <c:layout>
        <c:manualLayout>
          <c:layoutTarget val="inner"/>
          <c:xMode val="edge"/>
          <c:yMode val="edge"/>
          <c:x val="2.3723152676233102E-2"/>
          <c:y val="0.120265265895523"/>
          <c:w val="0.94780906411228705"/>
          <c:h val="0.70529944995404203"/>
        </c:manualLayout>
      </c:layout>
      <c:barChart>
        <c:barDir val="col"/>
        <c:grouping val="stacked"/>
        <c:varyColors val="0"/>
        <c:ser>
          <c:idx val="0"/>
          <c:order val="0"/>
          <c:tx>
            <c:strRef>
              <c:f>Sheet1!$B$1</c:f>
              <c:strCache>
                <c:ptCount val="1"/>
                <c:pt idx="0">
                  <c:v>美国</c:v>
                </c:pt>
              </c:strCache>
            </c:strRef>
          </c:tx>
          <c:spPr>
            <a:solidFill>
              <a:srgbClr val="5B9BD5"/>
            </a:solidFill>
            <a:ln w="25392">
              <a:noFill/>
            </a:ln>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Sheet1!$B$2:$B$4</c:f>
              <c:numCache>
                <c:formatCode>0%</c:formatCode>
                <c:ptCount val="3"/>
                <c:pt idx="0">
                  <c:v>0.59988248088121798</c:v>
                </c:pt>
                <c:pt idx="1">
                  <c:v>0.639109483423284</c:v>
                </c:pt>
                <c:pt idx="2">
                  <c:v>0.576678956537231</c:v>
                </c:pt>
              </c:numCache>
            </c:numRef>
          </c:val>
        </c:ser>
        <c:ser>
          <c:idx val="1"/>
          <c:order val="1"/>
          <c:tx>
            <c:strRef>
              <c:f>Sheet1!$C$1</c:f>
              <c:strCache>
                <c:ptCount val="1"/>
                <c:pt idx="0">
                  <c:v>中国</c:v>
                </c:pt>
              </c:strCache>
            </c:strRef>
          </c:tx>
          <c:spPr>
            <a:solidFill>
              <a:schemeClr val="accent1">
                <a:lumMod val="75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Sheet1!$C$2:$C$4</c:f>
              <c:numCache>
                <c:formatCode>0%</c:formatCode>
                <c:ptCount val="3"/>
                <c:pt idx="0">
                  <c:v>0.22569809864589899</c:v>
                </c:pt>
                <c:pt idx="1">
                  <c:v>0.228851195065536</c:v>
                </c:pt>
                <c:pt idx="2">
                  <c:v>0.186310310792242</c:v>
                </c:pt>
              </c:numCache>
            </c:numRef>
          </c:val>
        </c:ser>
        <c:ser>
          <c:idx val="2"/>
          <c:order val="2"/>
          <c:tx>
            <c:strRef>
              <c:f>Sheet1!$D$1</c:f>
              <c:strCache>
                <c:ptCount val="1"/>
                <c:pt idx="0">
                  <c:v>欧洲中东非洲</c:v>
                </c:pt>
              </c:strCache>
            </c:strRef>
          </c:tx>
          <c:spPr>
            <a:solidFill>
              <a:schemeClr val="accent1">
                <a:lumMod val="50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Sheet1!$D$2:$D$4</c:f>
              <c:numCache>
                <c:formatCode>0%</c:formatCode>
                <c:ptCount val="3"/>
                <c:pt idx="0">
                  <c:v>0.16890303795692099</c:v>
                </c:pt>
                <c:pt idx="1">
                  <c:v>0.111092906707787</c:v>
                </c:pt>
                <c:pt idx="2">
                  <c:v>0.223607288661196</c:v>
                </c:pt>
              </c:numCache>
            </c:numRef>
          </c:val>
        </c:ser>
        <c:ser>
          <c:idx val="3"/>
          <c:order val="3"/>
          <c:tx>
            <c:strRef>
              <c:f>Sheet1!$E$1</c:f>
              <c:strCache>
                <c:ptCount val="1"/>
                <c:pt idx="0">
                  <c:v>其他亚太 (除中国）</c:v>
                </c:pt>
              </c:strCache>
            </c:strRef>
          </c:tx>
          <c:spPr>
            <a:solidFill>
              <a:srgbClr val="002060"/>
            </a:solidFill>
            <a:ln w="25392">
              <a:noFill/>
            </a:ln>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Sheet1!$E$2:$E$4</c:f>
              <c:numCache>
                <c:formatCode>0%</c:formatCode>
                <c:ptCount val="3"/>
                <c:pt idx="0">
                  <c:v>1.7540166982389701E-3</c:v>
                </c:pt>
                <c:pt idx="1">
                  <c:v>1.37991518889746E-2</c:v>
                </c:pt>
                <c:pt idx="2">
                  <c:v>1.11477088321371E-2</c:v>
                </c:pt>
              </c:numCache>
            </c:numRef>
          </c:val>
        </c:ser>
        <c:ser>
          <c:idx val="4"/>
          <c:order val="4"/>
          <c:tx>
            <c:strRef>
              <c:f>Sheet1!$F$1</c:f>
              <c:strCache>
                <c:ptCount val="1"/>
                <c:pt idx="0">
                  <c:v>其他</c:v>
                </c:pt>
              </c:strCache>
            </c:strRef>
          </c:tx>
          <c:spPr>
            <a:solidFill>
              <a:schemeClr val="tx1">
                <a:lumMod val="65000"/>
                <a:lumOff val="35000"/>
              </a:schemeClr>
            </a:solidFill>
            <a:ln>
              <a:noFill/>
            </a:ln>
            <a:effectLst/>
          </c:spPr>
          <c:invertIfNegative val="0"/>
          <c:dLbls>
            <c:spPr>
              <a:noFill/>
              <a:ln w="25392">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Sheet1!$F$2:$F$4</c:f>
              <c:numCache>
                <c:formatCode>0%</c:formatCode>
                <c:ptCount val="3"/>
                <c:pt idx="0">
                  <c:v>3.7623658177225799E-3</c:v>
                </c:pt>
                <c:pt idx="1">
                  <c:v>7.1472629144178901E-3</c:v>
                </c:pt>
                <c:pt idx="2">
                  <c:v>2.2557351771939202E-3</c:v>
                </c:pt>
              </c:numCache>
            </c:numRef>
          </c:val>
        </c:ser>
        <c:dLbls>
          <c:showLegendKey val="0"/>
          <c:showVal val="0"/>
          <c:showCatName val="0"/>
          <c:showSerName val="0"/>
          <c:showPercent val="0"/>
          <c:showBubbleSize val="0"/>
        </c:dLbls>
        <c:gapWidth val="150"/>
        <c:overlap val="100"/>
        <c:axId val="354535296"/>
        <c:axId val="354536832"/>
      </c:barChart>
      <c:catAx>
        <c:axId val="354535296"/>
        <c:scaling>
          <c:orientation val="minMax"/>
        </c:scaling>
        <c:delete val="0"/>
        <c:axPos val="b"/>
        <c:numFmt formatCode="General" sourceLinked="1"/>
        <c:majorTickMark val="none"/>
        <c:minorTickMark val="none"/>
        <c:tickLblPos val="nextTo"/>
        <c:spPr>
          <a:noFill/>
          <a:ln w="9522"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crossAx val="354536832"/>
        <c:crosses val="autoZero"/>
        <c:auto val="1"/>
        <c:lblAlgn val="ctr"/>
        <c:lblOffset val="100"/>
        <c:noMultiLvlLbl val="0"/>
      </c:catAx>
      <c:valAx>
        <c:axId val="354536832"/>
        <c:scaling>
          <c:orientation val="minMax"/>
        </c:scaling>
        <c:delete val="1"/>
        <c:axPos val="l"/>
        <c:numFmt formatCode="0%" sourceLinked="1"/>
        <c:majorTickMark val="out"/>
        <c:minorTickMark val="none"/>
        <c:tickLblPos val="nextTo"/>
        <c:crossAx val="354535296"/>
        <c:crosses val="autoZero"/>
        <c:crossBetween val="between"/>
      </c:valAx>
      <c:spPr>
        <a:noFill/>
        <a:ln w="25392">
          <a:noFill/>
        </a:ln>
      </c:spPr>
    </c:plotArea>
    <c:legend>
      <c:legendPos val="b"/>
      <c:layout/>
      <c:overlay val="0"/>
      <c:spPr>
        <a:noFill/>
        <a:ln w="25392">
          <a:noFill/>
        </a:ln>
      </c:spPr>
      <c:txPr>
        <a:bodyPr rot="0" spcFirstLastPara="1" vertOverflow="ellipsis" vert="horz" wrap="square" anchor="ctr" anchorCtr="1"/>
        <a:lstStyle/>
        <a:p>
          <a:pPr>
            <a:defRPr lang="zh-CN" sz="1400" b="0" i="0" u="none" strike="noStrike" kern="1200" baseline="0">
              <a:solidFill>
                <a:schemeClr val="bg1"/>
              </a:solidFill>
              <a:latin typeface="Oscine" panose="020B0506040202020204" pitchFamily="34" charset="0"/>
              <a:ea typeface="微软雅黑 Light" panose="020B0502040204020203" pitchFamily="34" charset="-122"/>
              <a:cs typeface="+mn-cs"/>
            </a:defRPr>
          </a:pPr>
          <a:endParaRPr lang="zh-CN"/>
        </a:p>
      </c:txPr>
    </c:legend>
    <c:plotVisOnly val="1"/>
    <c:dispBlanksAs val="gap"/>
    <c:showDLblsOverMax val="0"/>
  </c:chart>
  <c:spPr>
    <a:noFill/>
    <a:ln>
      <a:noFill/>
    </a:ln>
  </c:spPr>
  <c:txPr>
    <a:bodyPr/>
    <a:lstStyle/>
    <a:p>
      <a:pPr>
        <a:defRPr lang="zh-CN" sz="1400">
          <a:solidFill>
            <a:schemeClr val="bg1"/>
          </a:solidFill>
          <a:latin typeface="Oscine" panose="020B0506040202020204"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rgbClr val="FFFFFF"/>
                </a:solidFill>
                <a:latin typeface="Oscine"/>
                <a:ea typeface="Oscine"/>
                <a:cs typeface="Oscine"/>
              </a:defRPr>
            </a:pPr>
            <a:r>
              <a:rPr lang="en-US" altLang="zh-CN" sz="1680" b="0" i="0" u="none" strike="noStrike" baseline="0" dirty="0">
                <a:solidFill>
                  <a:srgbClr val="FFFFFF"/>
                </a:solidFill>
                <a:latin typeface="Oscine"/>
              </a:rPr>
              <a:t>VR/AR</a:t>
            </a:r>
            <a:r>
              <a:rPr lang="zh-CN" altLang="en-US" sz="1680" b="0" i="0" u="none" strike="noStrike" baseline="0" dirty="0">
                <a:solidFill>
                  <a:srgbClr val="FFFFFF"/>
                </a:solidFill>
                <a:latin typeface="Oscine"/>
              </a:rPr>
              <a:t>全球融资项目数，按地区</a:t>
            </a:r>
            <a:br>
              <a:rPr lang="zh-CN" altLang="en-US" sz="1680" b="0" i="0" u="none" strike="noStrike" baseline="0" dirty="0">
                <a:solidFill>
                  <a:srgbClr val="FFFFFF"/>
                </a:solidFill>
                <a:latin typeface="Oscine"/>
              </a:rPr>
            </a:br>
            <a:r>
              <a:rPr lang="en-US" altLang="zh-CN" sz="1680" b="0" i="0" u="none" strike="noStrike" baseline="0" dirty="0">
                <a:solidFill>
                  <a:srgbClr val="FFFFFF"/>
                </a:solidFill>
                <a:latin typeface="Oscine"/>
              </a:rPr>
              <a:t>(%, 2015-2017)</a:t>
            </a:r>
          </a:p>
        </c:rich>
      </c:tx>
      <c:layout>
        <c:manualLayout>
          <c:xMode val="edge"/>
          <c:yMode val="edge"/>
          <c:x val="0.20653351478354201"/>
          <c:y val="5.9886018992949999E-2"/>
        </c:manualLayout>
      </c:layout>
      <c:overlay val="0"/>
      <c:spPr>
        <a:noFill/>
        <a:ln w="25396">
          <a:noFill/>
        </a:ln>
      </c:spPr>
    </c:title>
    <c:autoTitleDeleted val="0"/>
    <c:plotArea>
      <c:layout>
        <c:manualLayout>
          <c:layoutTarget val="inner"/>
          <c:xMode val="edge"/>
          <c:yMode val="edge"/>
          <c:x val="2.3723152676233102E-2"/>
          <c:y val="0.120265265895523"/>
          <c:w val="0.94780906411228705"/>
          <c:h val="0.70529944995404203"/>
        </c:manualLayout>
      </c:layout>
      <c:barChart>
        <c:barDir val="col"/>
        <c:grouping val="stacked"/>
        <c:varyColors val="0"/>
        <c:ser>
          <c:idx val="0"/>
          <c:order val="0"/>
          <c:tx>
            <c:strRef>
              <c:f>Sheet1!$B$1</c:f>
              <c:strCache>
                <c:ptCount val="1"/>
                <c:pt idx="0">
                  <c:v>美国</c:v>
                </c:pt>
              </c:strCache>
            </c:strRef>
          </c:tx>
          <c:spPr>
            <a:solidFill>
              <a:srgbClr val="5B9BD5"/>
            </a:solidFill>
            <a:ln w="25396">
              <a:noFill/>
            </a:ln>
          </c:spPr>
          <c:invertIfNegative val="0"/>
          <c:dLbls>
            <c:spPr>
              <a:noFill/>
              <a:ln w="25396">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Sheet1!$B$2:$B$4</c:f>
              <c:numCache>
                <c:formatCode>0%</c:formatCode>
                <c:ptCount val="3"/>
                <c:pt idx="0">
                  <c:v>0.59745762711864403</c:v>
                </c:pt>
                <c:pt idx="1">
                  <c:v>0.437647058823529</c:v>
                </c:pt>
                <c:pt idx="2">
                  <c:v>0.43841336116910201</c:v>
                </c:pt>
              </c:numCache>
            </c:numRef>
          </c:val>
        </c:ser>
        <c:ser>
          <c:idx val="1"/>
          <c:order val="1"/>
          <c:tx>
            <c:strRef>
              <c:f>Sheet1!$C$1</c:f>
              <c:strCache>
                <c:ptCount val="1"/>
                <c:pt idx="0">
                  <c:v>中国</c:v>
                </c:pt>
              </c:strCache>
            </c:strRef>
          </c:tx>
          <c:spPr>
            <a:solidFill>
              <a:schemeClr val="accent1">
                <a:lumMod val="75000"/>
              </a:schemeClr>
            </a:solidFill>
            <a:ln>
              <a:noFill/>
            </a:ln>
            <a:effectLst/>
          </c:spPr>
          <c:invertIfNegative val="0"/>
          <c:dLbls>
            <c:spPr>
              <a:noFill/>
              <a:ln w="25396">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Sheet1!$C$2:$C$4</c:f>
              <c:numCache>
                <c:formatCode>0%</c:formatCode>
                <c:ptCount val="3"/>
                <c:pt idx="0">
                  <c:v>0.15677966101694901</c:v>
                </c:pt>
                <c:pt idx="1">
                  <c:v>0.28941176470588198</c:v>
                </c:pt>
                <c:pt idx="2">
                  <c:v>0.24843423799582501</c:v>
                </c:pt>
              </c:numCache>
            </c:numRef>
          </c:val>
        </c:ser>
        <c:ser>
          <c:idx val="2"/>
          <c:order val="2"/>
          <c:tx>
            <c:strRef>
              <c:f>Sheet1!$D$1</c:f>
              <c:strCache>
                <c:ptCount val="1"/>
                <c:pt idx="0">
                  <c:v>欧洲中东非洲</c:v>
                </c:pt>
              </c:strCache>
            </c:strRef>
          </c:tx>
          <c:spPr>
            <a:solidFill>
              <a:schemeClr val="accent1">
                <a:lumMod val="50000"/>
              </a:schemeClr>
            </a:solidFill>
            <a:ln>
              <a:noFill/>
            </a:ln>
            <a:effectLst/>
          </c:spPr>
          <c:invertIfNegative val="0"/>
          <c:dLbls>
            <c:spPr>
              <a:noFill/>
              <a:ln w="25396">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Sheet1!$D$2:$D$4</c:f>
              <c:numCache>
                <c:formatCode>0%</c:formatCode>
                <c:ptCount val="3"/>
                <c:pt idx="0">
                  <c:v>0.169491525423729</c:v>
                </c:pt>
                <c:pt idx="1">
                  <c:v>0.14117647058823499</c:v>
                </c:pt>
                <c:pt idx="2">
                  <c:v>0.17745302713987501</c:v>
                </c:pt>
              </c:numCache>
            </c:numRef>
          </c:val>
        </c:ser>
        <c:ser>
          <c:idx val="3"/>
          <c:order val="3"/>
          <c:tx>
            <c:strRef>
              <c:f>Sheet1!$E$1</c:f>
              <c:strCache>
                <c:ptCount val="1"/>
                <c:pt idx="0">
                  <c:v>其他亚太 (除中国）</c:v>
                </c:pt>
              </c:strCache>
            </c:strRef>
          </c:tx>
          <c:spPr>
            <a:solidFill>
              <a:srgbClr val="002060"/>
            </a:solidFill>
            <a:ln w="25396">
              <a:noFill/>
            </a:ln>
          </c:spPr>
          <c:invertIfNegative val="0"/>
          <c:dLbls>
            <c:spPr>
              <a:noFill/>
              <a:ln w="25396">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Sheet1!$E$2:$E$4</c:f>
              <c:numCache>
                <c:formatCode>0%</c:formatCode>
                <c:ptCount val="3"/>
                <c:pt idx="0">
                  <c:v>2.9661016949152502E-2</c:v>
                </c:pt>
                <c:pt idx="1">
                  <c:v>0.105882352941176</c:v>
                </c:pt>
                <c:pt idx="2">
                  <c:v>0.11899791231732799</c:v>
                </c:pt>
              </c:numCache>
            </c:numRef>
          </c:val>
        </c:ser>
        <c:ser>
          <c:idx val="4"/>
          <c:order val="4"/>
          <c:tx>
            <c:strRef>
              <c:f>Sheet1!$F$1</c:f>
              <c:strCache>
                <c:ptCount val="1"/>
                <c:pt idx="0">
                  <c:v>其他</c:v>
                </c:pt>
              </c:strCache>
            </c:strRef>
          </c:tx>
          <c:spPr>
            <a:solidFill>
              <a:schemeClr val="tx1">
                <a:lumMod val="65000"/>
                <a:lumOff val="35000"/>
              </a:schemeClr>
            </a:solidFill>
            <a:ln>
              <a:noFill/>
            </a:ln>
            <a:effectLst/>
          </c:spPr>
          <c:invertIfNegative val="0"/>
          <c:dLbls>
            <c:spPr>
              <a:noFill/>
              <a:ln w="25396">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Sheet1!$A$2:$A$4</c:f>
              <c:numCache>
                <c:formatCode>General</c:formatCode>
                <c:ptCount val="3"/>
                <c:pt idx="0">
                  <c:v>2015</c:v>
                </c:pt>
                <c:pt idx="1">
                  <c:v>2016</c:v>
                </c:pt>
                <c:pt idx="2">
                  <c:v>2017</c:v>
                </c:pt>
              </c:numCache>
            </c:numRef>
          </c:cat>
          <c:val>
            <c:numRef>
              <c:f>Sheet1!$F$2:$F$4</c:f>
              <c:numCache>
                <c:formatCode>0%</c:formatCode>
                <c:ptCount val="3"/>
                <c:pt idx="0">
                  <c:v>4.6610169491525397E-2</c:v>
                </c:pt>
                <c:pt idx="1">
                  <c:v>2.5882352941176499E-2</c:v>
                </c:pt>
                <c:pt idx="2">
                  <c:v>1.67014613778706E-2</c:v>
                </c:pt>
              </c:numCache>
            </c:numRef>
          </c:val>
        </c:ser>
        <c:dLbls>
          <c:showLegendKey val="0"/>
          <c:showVal val="0"/>
          <c:showCatName val="0"/>
          <c:showSerName val="0"/>
          <c:showPercent val="0"/>
          <c:showBubbleSize val="0"/>
        </c:dLbls>
        <c:gapWidth val="150"/>
        <c:overlap val="100"/>
        <c:axId val="416291840"/>
        <c:axId val="416322304"/>
      </c:barChart>
      <c:catAx>
        <c:axId val="416291840"/>
        <c:scaling>
          <c:orientation val="minMax"/>
        </c:scaling>
        <c:delete val="0"/>
        <c:axPos val="b"/>
        <c:numFmt formatCode="General" sourceLinked="1"/>
        <c:majorTickMark val="none"/>
        <c:minorTickMark val="none"/>
        <c:tickLblPos val="nextTo"/>
        <c:spPr>
          <a:noFill/>
          <a:ln w="9524"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bg1"/>
                </a:solidFill>
                <a:latin typeface="Oscine" panose="020B0506040202020204" pitchFamily="34" charset="0"/>
                <a:ea typeface="+mn-ea"/>
                <a:cs typeface="+mn-cs"/>
              </a:defRPr>
            </a:pPr>
            <a:endParaRPr lang="zh-CN"/>
          </a:p>
        </c:txPr>
        <c:crossAx val="416322304"/>
        <c:crosses val="autoZero"/>
        <c:auto val="1"/>
        <c:lblAlgn val="ctr"/>
        <c:lblOffset val="100"/>
        <c:noMultiLvlLbl val="0"/>
      </c:catAx>
      <c:valAx>
        <c:axId val="416322304"/>
        <c:scaling>
          <c:orientation val="minMax"/>
        </c:scaling>
        <c:delete val="1"/>
        <c:axPos val="l"/>
        <c:numFmt formatCode="0%" sourceLinked="1"/>
        <c:majorTickMark val="out"/>
        <c:minorTickMark val="none"/>
        <c:tickLblPos val="nextTo"/>
        <c:crossAx val="416291840"/>
        <c:crosses val="autoZero"/>
        <c:crossBetween val="between"/>
      </c:valAx>
      <c:spPr>
        <a:noFill/>
        <a:ln w="25396">
          <a:noFill/>
        </a:ln>
      </c:spPr>
    </c:plotArea>
    <c:legend>
      <c:legendPos val="b"/>
      <c:layout/>
      <c:overlay val="0"/>
      <c:spPr>
        <a:noFill/>
        <a:ln w="25396">
          <a:noFill/>
        </a:ln>
      </c:spPr>
      <c:txPr>
        <a:bodyPr rot="0" spcFirstLastPara="1" vertOverflow="ellipsis" vert="horz" wrap="square" anchor="ctr" anchorCtr="1"/>
        <a:lstStyle/>
        <a:p>
          <a:pPr>
            <a:defRPr lang="zh-CN" sz="1400" b="0"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legend>
    <c:plotVisOnly val="1"/>
    <c:dispBlanksAs val="gap"/>
    <c:showDLblsOverMax val="0"/>
  </c:chart>
  <c:spPr>
    <a:noFill/>
    <a:ln>
      <a:noFill/>
    </a:ln>
  </c:spPr>
  <c:txPr>
    <a:bodyPr/>
    <a:lstStyle/>
    <a:p>
      <a:pPr>
        <a:defRPr lang="zh-CN" sz="1400">
          <a:solidFill>
            <a:schemeClr val="bg1"/>
          </a:solidFill>
          <a:latin typeface="Oscine" panose="020B0506040202020204" pitchFamily="34" charset="0"/>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395" b="1" i="0" u="none" strike="noStrike" kern="1200" spc="0" baseline="0">
                <a:solidFill>
                  <a:schemeClr val="bg1"/>
                </a:solidFill>
                <a:latin typeface="Oscine" panose="020B0506040202020204" pitchFamily="34" charset="0"/>
                <a:ea typeface="+mn-ea"/>
                <a:cs typeface="+mn-cs"/>
              </a:defRPr>
            </a:pPr>
            <a:r>
              <a:rPr lang="en-US" sz="1395" b="1" dirty="0">
                <a:solidFill>
                  <a:schemeClr val="bg1"/>
                </a:solidFill>
                <a:latin typeface="Oscine" panose="020B0506040202020204" pitchFamily="34" charset="0"/>
              </a:rPr>
              <a:t>2017 VR HMD Shipment (</a:t>
            </a:r>
            <a:r>
              <a:rPr lang="en-US" sz="1395" b="1" i="0" u="none" strike="noStrike" baseline="0" dirty="0">
                <a:effectLst/>
              </a:rPr>
              <a:t>ex. mobile, </a:t>
            </a:r>
            <a:r>
              <a:rPr lang="en-US" sz="1395" b="1" dirty="0">
                <a:solidFill>
                  <a:schemeClr val="bg1"/>
                </a:solidFill>
                <a:latin typeface="Oscine" panose="020B0506040202020204" pitchFamily="34" charset="0"/>
              </a:rPr>
              <a:t>M units)</a:t>
            </a:r>
          </a:p>
        </c:rich>
      </c:tx>
      <c:layout/>
      <c:overlay val="0"/>
      <c:spPr>
        <a:noFill/>
        <a:ln w="25354">
          <a:noFill/>
        </a:ln>
      </c:spPr>
    </c:title>
    <c:autoTitleDeleted val="0"/>
    <c:plotArea>
      <c:layout>
        <c:manualLayout>
          <c:layoutTarget val="inner"/>
          <c:xMode val="edge"/>
          <c:yMode val="edge"/>
          <c:x val="0.16495559318332001"/>
          <c:y val="0.218934918104745"/>
          <c:w val="0.79475076856430105"/>
          <c:h val="0.485243662083718"/>
        </c:manualLayout>
      </c:layout>
      <c:barChart>
        <c:barDir val="bar"/>
        <c:grouping val="stacked"/>
        <c:varyColors val="0"/>
        <c:ser>
          <c:idx val="0"/>
          <c:order val="0"/>
          <c:tx>
            <c:strRef>
              <c:f>Sheet1!$B$1</c:f>
              <c:strCache>
                <c:ptCount val="1"/>
                <c:pt idx="0">
                  <c:v>VR HMD Shipment</c:v>
                </c:pt>
              </c:strCache>
            </c:strRef>
          </c:tx>
          <c:spPr>
            <a:solidFill>
              <a:srgbClr val="00B0F0"/>
            </a:solidFill>
            <a:ln w="25354">
              <a:noFill/>
            </a:ln>
          </c:spPr>
          <c:invertIfNegative val="0"/>
          <c:cat>
            <c:strRef>
              <c:f>Sheet1!$A$2:$A$3</c:f>
              <c:strCache>
                <c:ptCount val="2"/>
                <c:pt idx="0">
                  <c:v>中国</c:v>
                </c:pt>
                <c:pt idx="1">
                  <c:v>美国</c:v>
                </c:pt>
              </c:strCache>
            </c:strRef>
          </c:cat>
          <c:val>
            <c:numRef>
              <c:f>Sheet1!$B$2:$B$3</c:f>
              <c:numCache>
                <c:formatCode>General</c:formatCode>
                <c:ptCount val="2"/>
                <c:pt idx="0">
                  <c:v>0.8</c:v>
                </c:pt>
                <c:pt idx="1">
                  <c:v>1.5</c:v>
                </c:pt>
              </c:numCache>
            </c:numRef>
          </c:val>
        </c:ser>
        <c:dLbls>
          <c:showLegendKey val="0"/>
          <c:showVal val="0"/>
          <c:showCatName val="0"/>
          <c:showSerName val="0"/>
          <c:showPercent val="0"/>
          <c:showBubbleSize val="0"/>
        </c:dLbls>
        <c:gapWidth val="150"/>
        <c:overlap val="100"/>
        <c:axId val="417496064"/>
        <c:axId val="417510144"/>
      </c:barChart>
      <c:catAx>
        <c:axId val="417496064"/>
        <c:scaling>
          <c:orientation val="minMax"/>
        </c:scaling>
        <c:delete val="0"/>
        <c:axPos val="l"/>
        <c:numFmt formatCode="General" sourceLinked="1"/>
        <c:majorTickMark val="none"/>
        <c:minorTickMark val="none"/>
        <c:tickLblPos val="nextTo"/>
        <c:spPr>
          <a:noFill/>
          <a:ln w="9508"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crossAx val="417510144"/>
        <c:crosses val="autoZero"/>
        <c:auto val="1"/>
        <c:lblAlgn val="ctr"/>
        <c:lblOffset val="100"/>
        <c:noMultiLvlLbl val="0"/>
      </c:catAx>
      <c:valAx>
        <c:axId val="417510144"/>
        <c:scaling>
          <c:orientation val="minMax"/>
        </c:scaling>
        <c:delete val="0"/>
        <c:axPos val="b"/>
        <c:numFmt formatCode="General" sourceLinked="1"/>
        <c:majorTickMark val="out"/>
        <c:minorTickMark val="none"/>
        <c:tickLblPos val="nextTo"/>
        <c:spPr>
          <a:noFill/>
          <a:ln w="6350" cap="flat" cmpd="sng" algn="ctr">
            <a:solidFill>
              <a:schemeClr val="bg1"/>
            </a:solidFill>
            <a:prstDash val="solid"/>
            <a:round/>
          </a:ln>
          <a:effectLst/>
        </c:spPr>
        <c:txPr>
          <a:bodyPr rot="-60000000" spcFirstLastPara="1" vertOverflow="ellipsis" vert="horz" wrap="square" anchor="ctr" anchorCtr="1"/>
          <a:lstStyle/>
          <a:p>
            <a:pPr>
              <a:defRPr lang="zh-CN" sz="1195" b="0" i="0" u="none" strike="noStrike" kern="1200" baseline="0">
                <a:solidFill>
                  <a:schemeClr val="bg1"/>
                </a:solidFill>
                <a:latin typeface="Oscine" panose="020B0506040202020204" pitchFamily="34" charset="0"/>
                <a:ea typeface="+mn-ea"/>
                <a:cs typeface="+mn-cs"/>
              </a:defRPr>
            </a:pPr>
            <a:endParaRPr lang="zh-CN"/>
          </a:p>
        </c:txPr>
        <c:crossAx val="417496064"/>
        <c:crosses val="autoZero"/>
        <c:crossBetween val="between"/>
      </c:valAx>
      <c:spPr>
        <a:noFill/>
        <a:ln w="25354">
          <a:noFill/>
        </a:ln>
      </c:spPr>
    </c:plotArea>
    <c:plotVisOnly val="1"/>
    <c:dispBlanksAs val="gap"/>
    <c:showDLblsOverMax val="0"/>
  </c:chart>
  <c:spPr>
    <a:noFill/>
    <a:ln>
      <a:noFill/>
    </a:ln>
  </c:spPr>
  <c:txPr>
    <a:bodyPr/>
    <a:lstStyle/>
    <a:p>
      <a:pPr>
        <a:defRPr lang="zh-CN"/>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defTabSz="912495">
              <a:buFontTx/>
              <a:buNone/>
              <a:defRPr sz="1200"/>
            </a:lvl1pPr>
          </a:lstStyle>
          <a:p>
            <a:pPr>
              <a:defRPr/>
            </a:pPr>
            <a:endParaRPr lang="en-US" altLang="zh-CN"/>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lstStyle>
            <a:lvl1pPr algn="r" defTabSz="912495">
              <a:buFontTx/>
              <a:buNone/>
              <a:defRPr sz="1200"/>
            </a:lvl1pPr>
          </a:lstStyle>
          <a:p>
            <a:pPr>
              <a:defRPr/>
            </a:pPr>
            <a:endParaRPr lang="en-US" altLang="zh-CN"/>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lstStyle>
            <a:lvl1pPr defTabSz="912495">
              <a:buFontTx/>
              <a:buNone/>
              <a:defRPr sz="1200"/>
            </a:lvl1pPr>
          </a:lstStyle>
          <a:p>
            <a:pPr>
              <a:defRPr/>
            </a:pPr>
            <a:endParaRPr lang="en-US" altLang="zh-C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noProof="1" dirty="0"/>
            </a:lvl1pPr>
          </a:lstStyle>
          <a:p>
            <a:fld id="{88B815AB-1CC8-4B44-8DD2-CF1855A33650}" type="slidenum">
              <a:rPr lang="en-US" altLang="zh-CN"/>
              <a:t>‹#›</a:t>
            </a:fld>
            <a:endParaRPr lang="en-US" altLang="zh-CN"/>
          </a:p>
        </p:txBody>
      </p:sp>
    </p:spTree>
    <p:extLst>
      <p:ext uri="{BB962C8B-B14F-4D97-AF65-F5344CB8AC3E}">
        <p14:creationId xmlns:p14="http://schemas.microsoft.com/office/powerpoint/2010/main" val="1522931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defTabSz="912495">
              <a:buFontTx/>
              <a:buNone/>
              <a:defRPr sz="1200"/>
            </a:lvl1pPr>
          </a:lstStyle>
          <a:p>
            <a:pPr>
              <a:defRPr/>
            </a:pPr>
            <a:endParaRPr lang="en-US" altLang="zh-CN"/>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defTabSz="912495">
              <a:buFontTx/>
              <a:buNone/>
              <a:defRPr sz="1200"/>
            </a:lvl1pPr>
          </a:lstStyle>
          <a:p>
            <a:pPr>
              <a:defRPr/>
            </a:pPr>
            <a:endParaRPr lang="en-US" altLang="zh-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lstStyle>
            <a:lvl1pPr defTabSz="912495">
              <a:buFontTx/>
              <a:buNone/>
              <a:defRPr sz="1200"/>
            </a:lvl1pPr>
          </a:lstStyle>
          <a:p>
            <a:pPr>
              <a:defRPr/>
            </a:pPr>
            <a:endParaRPr lang="en-US" altLang="zh-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noProof="1" dirty="0"/>
            </a:lvl1pPr>
          </a:lstStyle>
          <a:p>
            <a:fld id="{670CFE96-7A1C-425C-8F95-8A4574D2A08B}" type="slidenum">
              <a:rPr lang="en-US" altLang="zh-CN"/>
              <a:t>‹#›</a:t>
            </a:fld>
            <a:endParaRPr lang="en-US" altLang="zh-CN"/>
          </a:p>
        </p:txBody>
      </p:sp>
    </p:spTree>
    <p:extLst>
      <p:ext uri="{BB962C8B-B14F-4D97-AF65-F5344CB8AC3E}">
        <p14:creationId xmlns:p14="http://schemas.microsoft.com/office/powerpoint/2010/main" val="1819759380"/>
      </p:ext>
    </p:extLst>
  </p:cSld>
  <p:clrMap bg1="lt1" tx1="dk1" bg2="lt2" tx2="dk2" accent1="accent1" accent2="accent2" accent3="accent3" accent4="accent4" accent5="accent5" accent6="accent6" hlink="hlink" folHlink="folHlink"/>
  <p:notesStyle>
    <a:lvl1pPr algn="l" defTabSz="912495" rtl="0" eaLnBrk="0" fontAlgn="base" hangingPunct="0">
      <a:spcBef>
        <a:spcPct val="30000"/>
      </a:spcBef>
      <a:spcAft>
        <a:spcPct val="0"/>
      </a:spcAft>
      <a:defRPr sz="1200" kern="1200">
        <a:solidFill>
          <a:schemeClr val="tx1"/>
        </a:solidFill>
        <a:latin typeface="+mn-lt"/>
        <a:ea typeface="+mn-ea"/>
        <a:cs typeface="+mn-cs"/>
      </a:defRPr>
    </a:lvl1pPr>
    <a:lvl2pPr marL="457200" algn="l" defTabSz="912495" rtl="0" eaLnBrk="0" fontAlgn="base" hangingPunct="0">
      <a:spcBef>
        <a:spcPct val="30000"/>
      </a:spcBef>
      <a:spcAft>
        <a:spcPct val="0"/>
      </a:spcAft>
      <a:defRPr sz="1200" kern="1200">
        <a:solidFill>
          <a:schemeClr val="tx1"/>
        </a:solidFill>
        <a:latin typeface="+mn-lt"/>
        <a:ea typeface="+mn-ea"/>
        <a:cs typeface="+mn-cs"/>
      </a:defRPr>
    </a:lvl2pPr>
    <a:lvl3pPr marL="914400" algn="l" defTabSz="912495" rtl="0" eaLnBrk="0" fontAlgn="base" hangingPunct="0">
      <a:spcBef>
        <a:spcPct val="30000"/>
      </a:spcBef>
      <a:spcAft>
        <a:spcPct val="0"/>
      </a:spcAft>
      <a:defRPr sz="1200" kern="1200">
        <a:solidFill>
          <a:schemeClr val="tx1"/>
        </a:solidFill>
        <a:latin typeface="+mn-lt"/>
        <a:ea typeface="+mn-ea"/>
        <a:cs typeface="+mn-cs"/>
      </a:defRPr>
    </a:lvl3pPr>
    <a:lvl4pPr marL="1371600" algn="l" defTabSz="912495" rtl="0" eaLnBrk="0" fontAlgn="base" hangingPunct="0">
      <a:spcBef>
        <a:spcPct val="30000"/>
      </a:spcBef>
      <a:spcAft>
        <a:spcPct val="0"/>
      </a:spcAft>
      <a:defRPr sz="1200" kern="1200">
        <a:solidFill>
          <a:schemeClr val="tx1"/>
        </a:solidFill>
        <a:latin typeface="+mn-lt"/>
        <a:ea typeface="+mn-ea"/>
        <a:cs typeface="+mn-cs"/>
      </a:defRPr>
    </a:lvl4pPr>
    <a:lvl5pPr marL="1828800" algn="l" defTabSz="912495" rtl="0" eaLnBrk="0" fontAlgn="base" hangingPunct="0">
      <a:spcBef>
        <a:spcPct val="30000"/>
      </a:spcBef>
      <a:spcAft>
        <a:spcPct val="0"/>
      </a:spcAft>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27650"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DF2D2388-7FBB-458C-988B-B16E73016013}" type="slidenum">
              <a:rPr lang="en-US" altLang="zh-CN" sz="1200" smtClean="0">
                <a:solidFill>
                  <a:srgbClr val="000000"/>
                </a:solidFill>
                <a:latin typeface="宋体" panose="02010600030101010101" pitchFamily="2" charset="-122"/>
                <a:ea typeface="等线" panose="02010600030101010101" pitchFamily="2" charset="-122"/>
              </a:rPr>
              <a:t>2</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27650"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DF2D2388-7FBB-458C-988B-B16E73016013}" type="slidenum">
              <a:rPr lang="en-US" altLang="zh-CN" sz="1200" smtClean="0">
                <a:solidFill>
                  <a:srgbClr val="000000"/>
                </a:solidFill>
                <a:latin typeface="宋体" panose="02010600030101010101" pitchFamily="2" charset="-122"/>
                <a:ea typeface="等线" panose="02010600030101010101" pitchFamily="2" charset="-122"/>
              </a:rPr>
              <a:t>15</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54274"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5427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9828CB05-449F-4A2B-9FEE-71742D0FA436}" type="slidenum">
              <a:rPr lang="en-US" altLang="zh-CN" sz="1200" smtClean="0">
                <a:solidFill>
                  <a:srgbClr val="000000"/>
                </a:solidFill>
                <a:latin typeface="宋体" panose="02010600030101010101" pitchFamily="2" charset="-122"/>
                <a:ea typeface="等线" panose="02010600030101010101" pitchFamily="2" charset="-122"/>
              </a:rPr>
              <a:t>20</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27650"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DF2D2388-7FBB-458C-988B-B16E73016013}" type="slidenum">
              <a:rPr lang="en-US" altLang="zh-CN" sz="1200" smtClean="0">
                <a:solidFill>
                  <a:srgbClr val="000000"/>
                </a:solidFill>
                <a:latin typeface="宋体" panose="02010600030101010101" pitchFamily="2" charset="-122"/>
                <a:ea typeface="等线" panose="02010600030101010101" pitchFamily="2" charset="-122"/>
              </a:rPr>
              <a:t>23</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9394" name="文本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62466"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624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F2613C94-36BE-4648-85A0-AC3A36F0BC63}" type="slidenum">
              <a:rPr lang="en-US" altLang="zh-CN" sz="1200" smtClean="0">
                <a:solidFill>
                  <a:srgbClr val="000000"/>
                </a:solidFill>
                <a:latin typeface="宋体" panose="02010600030101010101" pitchFamily="2" charset="-122"/>
                <a:ea typeface="等线" panose="02010600030101010101" pitchFamily="2" charset="-122"/>
              </a:rPr>
              <a:t>26</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27650"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DF2D2388-7FBB-458C-988B-B16E73016013}" type="slidenum">
              <a:rPr lang="en-US" altLang="zh-CN" sz="1200" smtClean="0">
                <a:solidFill>
                  <a:srgbClr val="000000"/>
                </a:solidFill>
                <a:latin typeface="宋体" panose="02010600030101010101" pitchFamily="2" charset="-122"/>
                <a:ea typeface="等线" panose="02010600030101010101" pitchFamily="2" charset="-122"/>
              </a:rPr>
              <a:t>33</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71682"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716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845D4E51-077D-4BA2-BA46-2085E10CD466}" type="slidenum">
              <a:rPr lang="en-US" altLang="zh-CN" sz="1200" smtClean="0">
                <a:solidFill>
                  <a:srgbClr val="000000"/>
                </a:solidFill>
                <a:latin typeface="宋体" panose="02010600030101010101" pitchFamily="2" charset="-122"/>
                <a:ea typeface="等线" panose="02010600030101010101" pitchFamily="2" charset="-122"/>
              </a:rPr>
              <a:t>34</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27650"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DF2D2388-7FBB-458C-988B-B16E73016013}" type="slidenum">
              <a:rPr lang="en-US" altLang="zh-CN" sz="1200" smtClean="0">
                <a:solidFill>
                  <a:srgbClr val="000000"/>
                </a:solidFill>
                <a:latin typeface="宋体" panose="02010600030101010101" pitchFamily="2" charset="-122"/>
                <a:ea typeface="等线" panose="02010600030101010101" pitchFamily="2" charset="-122"/>
              </a:rPr>
              <a:t>36</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75778"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757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15CD960E-537B-4172-AF75-6B934E769384}" type="slidenum">
              <a:rPr lang="en-US" altLang="zh-CN" sz="1200" smtClean="0">
                <a:solidFill>
                  <a:srgbClr val="000000"/>
                </a:solidFill>
                <a:latin typeface="宋体" panose="02010600030101010101" pitchFamily="2" charset="-122"/>
                <a:ea typeface="等线" panose="02010600030101010101" pitchFamily="2" charset="-122"/>
              </a:rPr>
              <a:t>37</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089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808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BEAF0143-9796-4B11-80C0-12714121AD3B}" type="slidenum">
              <a:rPr lang="en-US" altLang="zh-CN" sz="1200" smtClean="0">
                <a:solidFill>
                  <a:srgbClr val="000000"/>
                </a:solidFill>
                <a:latin typeface="宋体" panose="02010600030101010101" pitchFamily="2" charset="-122"/>
                <a:ea typeface="等线" panose="02010600030101010101" pitchFamily="2" charset="-122"/>
              </a:rPr>
              <a:t>41</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29698"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2969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242647ED-6AFE-4317-B032-E35F0331CEA5}" type="slidenum">
              <a:rPr lang="en-US" altLang="zh-CN" sz="1200" smtClean="0">
                <a:solidFill>
                  <a:srgbClr val="000000"/>
                </a:solidFill>
                <a:latin typeface="宋体" panose="02010600030101010101" pitchFamily="2" charset="-122"/>
                <a:ea typeface="等线" panose="02010600030101010101" pitchFamily="2" charset="-122"/>
              </a:rPr>
              <a:t>3</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31746"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317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C1B76390-CA2D-4233-AC6E-FE0A92F4EAEB}" type="slidenum">
              <a:rPr lang="en-US" altLang="zh-CN" sz="1200" smtClean="0">
                <a:solidFill>
                  <a:srgbClr val="000000"/>
                </a:solidFill>
                <a:latin typeface="宋体" panose="02010600030101010101" pitchFamily="2" charset="-122"/>
                <a:ea typeface="等线" panose="02010600030101010101" pitchFamily="2" charset="-122"/>
              </a:rPr>
              <a:t>4</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27650"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DF2D2388-7FBB-458C-988B-B16E73016013}" type="slidenum">
              <a:rPr lang="en-US" altLang="zh-CN" sz="1200" smtClean="0">
                <a:solidFill>
                  <a:srgbClr val="000000"/>
                </a:solidFill>
                <a:latin typeface="宋体" panose="02010600030101010101" pitchFamily="2" charset="-122"/>
                <a:ea typeface="等线" panose="02010600030101010101" pitchFamily="2" charset="-122"/>
              </a:rPr>
              <a:t>6</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35842"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358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C7D8CD90-789E-4B2C-ACB2-DE1A07301EF2}" type="slidenum">
              <a:rPr lang="en-US" altLang="zh-CN" sz="1200" smtClean="0">
                <a:solidFill>
                  <a:srgbClr val="000000"/>
                </a:solidFill>
                <a:latin typeface="宋体" panose="02010600030101010101" pitchFamily="2" charset="-122"/>
                <a:ea typeface="等线" panose="02010600030101010101" pitchFamily="2" charset="-122"/>
              </a:rPr>
              <a:t>7</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9CDC67-988E-41E0-A94F-343D42237A87}"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39938"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399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606280C6-2CE0-424E-9C0F-4E3E827FE91C}" type="slidenum">
              <a:rPr lang="en-US" altLang="zh-CN" sz="1200" smtClean="0">
                <a:solidFill>
                  <a:srgbClr val="000000"/>
                </a:solidFill>
                <a:latin typeface="宋体" panose="02010600030101010101" pitchFamily="2" charset="-122"/>
                <a:ea typeface="等线" panose="02010600030101010101" pitchFamily="2" charset="-122"/>
              </a:rPr>
              <a:t>9</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41986"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419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6277DABD-768B-43BF-B095-7CD621311BB4}" type="slidenum">
              <a:rPr lang="en-US" altLang="zh-CN" sz="1200" smtClean="0">
                <a:solidFill>
                  <a:srgbClr val="000000"/>
                </a:solidFill>
                <a:latin typeface="宋体" panose="02010600030101010101" pitchFamily="2" charset="-122"/>
                <a:ea typeface="等线" panose="02010600030101010101" pitchFamily="2" charset="-122"/>
              </a:rPr>
              <a:t>10</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44034"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ea typeface="宋体" panose="02010600030101010101" pitchFamily="2" charset="-122"/>
            </a:endParaRPr>
          </a:p>
        </p:txBody>
      </p:sp>
      <p:sp>
        <p:nvSpPr>
          <p:cNvPr id="440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buSzPct val="100000"/>
              <a:buFont typeface="宋体" panose="02010600030101010101" pitchFamily="2" charset="-122"/>
              <a:buChar char="•"/>
            </a:pPr>
            <a:fld id="{D536638C-8505-4098-B180-96F02C76A797}" type="slidenum">
              <a:rPr lang="en-US" altLang="zh-CN" sz="1200" smtClean="0">
                <a:solidFill>
                  <a:srgbClr val="000000"/>
                </a:solidFill>
                <a:latin typeface="宋体" panose="02010600030101010101" pitchFamily="2" charset="-122"/>
                <a:ea typeface="等线" panose="02010600030101010101" pitchFamily="2" charset="-122"/>
              </a:rPr>
              <a:t>11</a:t>
            </a:fld>
            <a:endParaRPr lang="en-US" altLang="zh-CN" sz="1200">
              <a:solidFill>
                <a:srgbClr val="000000"/>
              </a:solidFill>
              <a:latin typeface="宋体"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Footer Placeholder 4"/>
          <p:cNvSpPr>
            <a:spLocks noGrp="1"/>
          </p:cNvSpPr>
          <p:nvPr>
            <p:ph type="ftr" sz="quarter" idx="10"/>
          </p:nvPr>
        </p:nvSpPr>
        <p:spPr/>
        <p:txBody>
          <a:bodyPr/>
          <a:lstStyle>
            <a:lvl1pPr>
              <a:defRPr>
                <a:solidFill>
                  <a:schemeClr val="tx1"/>
                </a:solidFill>
              </a:defRPr>
            </a:lvl1pPr>
          </a:lstStyle>
          <a:p>
            <a:pPr>
              <a:defRPr/>
            </a:pPr>
            <a:endParaRPr lang="en-US" altLang="zh-CN"/>
          </a:p>
        </p:txBody>
      </p:sp>
      <p:sp>
        <p:nvSpPr>
          <p:cNvPr id="5" name="日期占位符 3"/>
          <p:cNvSpPr>
            <a:spLocks noGrp="1"/>
          </p:cNvSpPr>
          <p:nvPr>
            <p:ph type="dt" sz="half" idx="11"/>
          </p:nvPr>
        </p:nvSpPr>
        <p:spPr/>
        <p:txBody>
          <a:bodyPr/>
          <a:lstStyle>
            <a:lvl1pPr>
              <a:defRPr/>
            </a:lvl1pPr>
          </a:lstStyle>
          <a:p>
            <a:pPr>
              <a:defRPr/>
            </a:pPr>
            <a:fld id="{37AB8D9A-7344-4D10-A1FC-F2C445791417}" type="datetime1">
              <a:rPr lang="en-US" altLang="zh-CN"/>
              <a:t>3/15/2018</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3278146D-2CB1-4713-A595-1E13B9CA3723}" type="datetime1">
              <a:rPr lang="en-US" altLang="zh-CN"/>
              <a:t>3/15/2018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fld id="{F76BD01A-AC87-4511-BE5B-AB8BE528D929}"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bwMode="auto">
      <p:bgPr>
        <a:solidFill>
          <a:srgbClr val="2D2925"/>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9"/>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1" y="365124"/>
            <a:ext cx="7734300" cy="5811839"/>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F6102AFF-A56B-453F-B498-02FA240EE206}" type="datetime1">
              <a:rPr lang="en-US" altLang="zh-CN"/>
              <a:t>3/15/2018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fld id="{5F631CFB-3520-4515-9C2A-EF8CC4A7C147}"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D9A7E314-0C1A-4D49-A61A-4E61D4D1CF1E}" type="datetime1">
              <a:rPr lang="en-US" altLang="zh-CN"/>
              <a:t>3/15/2018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fld id="{21C545B5-0F2C-489F-8FA6-1F484644A537}"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49"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Edit Master text styles</a:t>
            </a:r>
          </a:p>
        </p:txBody>
      </p:sp>
      <p:sp>
        <p:nvSpPr>
          <p:cNvPr id="4" name="Date Placeholder 3"/>
          <p:cNvSpPr>
            <a:spLocks noGrp="1"/>
          </p:cNvSpPr>
          <p:nvPr>
            <p:ph type="dt" sz="half" idx="10"/>
          </p:nvPr>
        </p:nvSpPr>
        <p:spPr/>
        <p:txBody>
          <a:bodyPr/>
          <a:lstStyle>
            <a:lvl1pPr>
              <a:defRPr/>
            </a:lvl1pPr>
          </a:lstStyle>
          <a:p>
            <a:pPr>
              <a:defRPr/>
            </a:pPr>
            <a:fld id="{BB8A0AAF-674B-4838-983F-67DD534BAB08}" type="datetime1">
              <a:rPr lang="en-US" altLang="zh-CN"/>
              <a:t>3/15/2018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fld id="{BA9DE67F-D26A-4980-9849-8ACAD5120DB7}"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4"/>
            <a:ext cx="5181600" cy="4351339"/>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4"/>
            <a:ext cx="5181600" cy="4351339"/>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10"/>
          <p:cNvSpPr>
            <a:spLocks noGrp="1"/>
          </p:cNvSpPr>
          <p:nvPr>
            <p:ph type="dt" sz="half" idx="10"/>
          </p:nvPr>
        </p:nvSpPr>
        <p:spPr/>
        <p:txBody>
          <a:bodyPr/>
          <a:lstStyle>
            <a:lvl1pPr>
              <a:defRPr/>
            </a:lvl1pPr>
          </a:lstStyle>
          <a:p>
            <a:pPr>
              <a:defRPr/>
            </a:pPr>
            <a:fld id="{84F0C5C5-F77B-4015-AA4E-54CCEB70915B}" type="datetime1">
              <a:rPr lang="en-US" altLang="zh-CN"/>
              <a:t>3/15/2018</a:t>
            </a:fld>
            <a:endParaRPr lang="en-US" altLang="zh-CN"/>
          </a:p>
        </p:txBody>
      </p:sp>
      <p:sp>
        <p:nvSpPr>
          <p:cNvPr id="6" name="Footer Placeholder 11"/>
          <p:cNvSpPr>
            <a:spLocks noGrp="1"/>
          </p:cNvSpPr>
          <p:nvPr>
            <p:ph type="ftr" sz="quarter" idx="11"/>
          </p:nvPr>
        </p:nvSpPr>
        <p:spPr/>
        <p:txBody>
          <a:bodyPr/>
          <a:lstStyle>
            <a:lvl1pPr>
              <a:defRPr/>
            </a:lvl1pPr>
          </a:lstStyle>
          <a:p>
            <a:pPr>
              <a:defRPr/>
            </a:pPr>
            <a:endParaRPr lang="en-US" altLang="zh-CN"/>
          </a:p>
        </p:txBody>
      </p:sp>
      <p:sp>
        <p:nvSpPr>
          <p:cNvPr id="7" name="Slide Number Placeholder 12"/>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fld id="{8F944A40-DA01-4065-8102-DCF510965671}"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lvl1pPr>
              <a:defRPr/>
            </a:lvl1pPr>
          </a:lstStyle>
          <a:p>
            <a:pPr>
              <a:defRPr/>
            </a:pPr>
            <a:fld id="{DBD7C26B-8CAA-4E09-A192-A3C6B0EA5FBE}" type="datetime1">
              <a:rPr lang="en-US" altLang="zh-CN"/>
              <a:t>3/15/2018</a:t>
            </a:fld>
            <a:endParaRPr lang="en-US" altLang="zh-CN"/>
          </a:p>
        </p:txBody>
      </p:sp>
      <p:sp>
        <p:nvSpPr>
          <p:cNvPr id="8" name="Footer Placeholder 7"/>
          <p:cNvSpPr>
            <a:spLocks noGrp="1"/>
          </p:cNvSpPr>
          <p:nvPr>
            <p:ph type="ftr" sz="quarter" idx="11"/>
          </p:nvPr>
        </p:nvSpPr>
        <p:spPr/>
        <p:txBody>
          <a:bodyPr/>
          <a:lstStyle>
            <a:lvl1pPr>
              <a:defRPr/>
            </a:lvl1pPr>
          </a:lstStyle>
          <a:p>
            <a:pPr>
              <a:defRPr/>
            </a:pPr>
            <a:endParaRPr lang="en-US" altLang="zh-CN"/>
          </a:p>
        </p:txBody>
      </p:sp>
      <p:sp>
        <p:nvSpPr>
          <p:cNvPr id="9" name="Slide Number Placeholder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fld id="{7C34AADD-375B-4967-9F2A-AADC54F33964}"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lvl1pPr>
              <a:defRPr/>
            </a:lvl1pPr>
          </a:lstStyle>
          <a:p>
            <a:pPr>
              <a:defRPr/>
            </a:pPr>
            <a:fld id="{B15543E5-A896-4BD9-B953-535F753DADE0}" type="datetime1">
              <a:rPr lang="en-US" altLang="zh-CN"/>
              <a:t>3/15/2018</a:t>
            </a:fld>
            <a:endParaRPr lang="en-US" altLang="zh-CN"/>
          </a:p>
        </p:txBody>
      </p:sp>
      <p:sp>
        <p:nvSpPr>
          <p:cNvPr id="4" name="Footer Placeholder 3"/>
          <p:cNvSpPr>
            <a:spLocks noGrp="1"/>
          </p:cNvSpPr>
          <p:nvPr>
            <p:ph type="ftr" sz="quarter" idx="11"/>
          </p:nvPr>
        </p:nvSpPr>
        <p:spPr/>
        <p:txBody>
          <a:bodyPr/>
          <a:lstStyle>
            <a:lvl1pPr>
              <a:defRPr/>
            </a:lvl1pPr>
          </a:lstStyle>
          <a:p>
            <a:pPr>
              <a:defRPr/>
            </a:pPr>
            <a:endParaRPr lang="en-US" altLang="zh-CN"/>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fld id="{2E70D6DF-53DC-43A4-BF2C-29357A4BD8B9}"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665EAD1-DC70-4C59-B0DE-9C1C37B77DFC}" type="datetime1">
              <a:rPr lang="en-US" altLang="zh-CN"/>
              <a:t>3/15/2018</a:t>
            </a:fld>
            <a:endParaRPr lang="en-US" altLang="zh-CN"/>
          </a:p>
        </p:txBody>
      </p:sp>
      <p:sp>
        <p:nvSpPr>
          <p:cNvPr id="3" name="Footer Placeholder 2"/>
          <p:cNvSpPr>
            <a:spLocks noGrp="1"/>
          </p:cNvSpPr>
          <p:nvPr>
            <p:ph type="ftr" sz="quarter" idx="11"/>
          </p:nvPr>
        </p:nvSpPr>
        <p:spPr/>
        <p:txBody>
          <a:bodyPr/>
          <a:lstStyle>
            <a:lvl1pPr>
              <a:defRPr/>
            </a:lvl1pPr>
          </a:lstStyle>
          <a:p>
            <a:pPr>
              <a:defRPr/>
            </a:pPr>
            <a:endParaRPr lang="en-US" altLang="zh-CN"/>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fld id="{0B6AFA6B-17DB-469E-A503-AFD40EFA383B}"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noProof="1"/>
              <a:t>Edit Master text styles</a:t>
            </a:r>
          </a:p>
        </p:txBody>
      </p:sp>
      <p:sp>
        <p:nvSpPr>
          <p:cNvPr id="5" name="Date Placeholder 4"/>
          <p:cNvSpPr>
            <a:spLocks noGrp="1"/>
          </p:cNvSpPr>
          <p:nvPr>
            <p:ph type="dt" sz="half" idx="10"/>
          </p:nvPr>
        </p:nvSpPr>
        <p:spPr/>
        <p:txBody>
          <a:bodyPr/>
          <a:lstStyle>
            <a:lvl1pPr>
              <a:defRPr/>
            </a:lvl1pPr>
          </a:lstStyle>
          <a:p>
            <a:pPr>
              <a:defRPr/>
            </a:pPr>
            <a:fld id="{604B374B-9D61-47FC-9B59-2E4AFFF3ACE1}" type="datetime1">
              <a:rPr lang="en-US" altLang="zh-CN"/>
              <a:t>3/15/2018</a:t>
            </a:fld>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fld id="{ACAC34F7-E3C0-43BE-BFD3-D56BB0C06498}"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en-US" noProof="1"/>
              <a:t>Edit Master text styles</a:t>
            </a:r>
          </a:p>
        </p:txBody>
      </p:sp>
      <p:sp>
        <p:nvSpPr>
          <p:cNvPr id="5" name="Date Placeholder 4"/>
          <p:cNvSpPr>
            <a:spLocks noGrp="1"/>
          </p:cNvSpPr>
          <p:nvPr>
            <p:ph type="dt" sz="half" idx="10"/>
          </p:nvPr>
        </p:nvSpPr>
        <p:spPr/>
        <p:txBody>
          <a:bodyPr/>
          <a:lstStyle>
            <a:lvl1pPr>
              <a:defRPr/>
            </a:lvl1pPr>
          </a:lstStyle>
          <a:p>
            <a:pPr>
              <a:defRPr/>
            </a:pPr>
            <a:fld id="{C639215D-22D5-4DAE-B1ED-F72F1FA44A9D}" type="datetime1">
              <a:rPr lang="en-US" altLang="zh-CN"/>
              <a:t>3/15/2018</a:t>
            </a:fld>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fld id="{D6F3009C-9E19-460B-98DB-44D099425A9B}"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2E2A25"/>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lstStyle/>
          <a:p>
            <a:pPr lvl="0"/>
            <a:r>
              <a:rPr lang="en-US" altLang="zh-CN"/>
              <a:t>Click to edit Master title style</a:t>
            </a:r>
          </a:p>
        </p:txBody>
      </p:sp>
      <p:sp>
        <p:nvSpPr>
          <p:cNvPr id="1027" name="Text Placeholder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38" tIns="45719" rIns="91438" bIns="45719" numCol="1" anchor="ctr" anchorCtr="0" compatLnSpc="1"/>
          <a:lstStyle>
            <a:lvl1pPr defTabSz="912495">
              <a:buFontTx/>
              <a:buNone/>
              <a:defRPr sz="1200">
                <a:solidFill>
                  <a:schemeClr val="bg1"/>
                </a:solidFill>
              </a:defRPr>
            </a:lvl1pPr>
          </a:lstStyle>
          <a:p>
            <a:pPr>
              <a:defRPr/>
            </a:pPr>
            <a:fld id="{37AB8D9A-7344-4D10-A1FC-F2C445791417}" type="datetime1">
              <a:rPr lang="en-US" altLang="zh-CN"/>
              <a:t>3/15/2018</a:t>
            </a:fld>
            <a:endParaRPr lang="en-US" altLang="zh-CN"/>
          </a:p>
        </p:txBody>
      </p:sp>
      <p:cxnSp>
        <p:nvCxnSpPr>
          <p:cNvPr id="7" name="Straight Connector 6"/>
          <p:cNvCxnSpPr/>
          <p:nvPr/>
        </p:nvCxnSpPr>
        <p:spPr>
          <a:xfrm flipV="1">
            <a:off x="0" y="687388"/>
            <a:ext cx="12192000" cy="0"/>
          </a:xfrm>
          <a:prstGeom prst="line">
            <a:avLst/>
          </a:prstGeom>
          <a:ln w="28575">
            <a:solidFill>
              <a:srgbClr val="00B5E2"/>
            </a:solidFill>
          </a:ln>
        </p:spPr>
        <p:style>
          <a:lnRef idx="1">
            <a:schemeClr val="dk1"/>
          </a:lnRef>
          <a:fillRef idx="0">
            <a:schemeClr val="dk1"/>
          </a:fillRef>
          <a:effectRef idx="0">
            <a:schemeClr val="dk1"/>
          </a:effectRef>
          <a:fontRef idx="minor">
            <a:schemeClr val="tx1"/>
          </a:fontRef>
        </p:style>
      </p:cxnSp>
      <p:sp>
        <p:nvSpPr>
          <p:cNvPr id="10" name="Rounded Rectangle 9"/>
          <p:cNvSpPr/>
          <p:nvPr/>
        </p:nvSpPr>
        <p:spPr>
          <a:xfrm>
            <a:off x="10491788" y="6176963"/>
            <a:ext cx="1427162" cy="5445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2495">
              <a:buFontTx/>
              <a:buNone/>
              <a:defRPr/>
            </a:pPr>
            <a:endParaRPr lang="en-US" altLang="zh-CN">
              <a:solidFill>
                <a:srgbClr val="FFFFFF"/>
              </a:solidFill>
              <a:ea typeface="宋体" panose="02010600030101010101" pitchFamily="2" charset="-122"/>
            </a:endParaRPr>
          </a:p>
        </p:txBody>
      </p:sp>
      <p:pic>
        <p:nvPicPr>
          <p:cNvPr id="1031" name="Picture 1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10788" y="112713"/>
            <a:ext cx="18938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0"/>
          <p:cNvSpPr>
            <a:spLocks noGrp="1"/>
          </p:cNvSpPr>
          <p:nvPr>
            <p:ph type="ftr" sz="quarter" idx="3"/>
          </p:nvPr>
        </p:nvSpPr>
        <p:spPr>
          <a:xfrm>
            <a:off x="4038600" y="6356350"/>
            <a:ext cx="4114800" cy="365125"/>
          </a:xfrm>
          <a:prstGeom prst="rect">
            <a:avLst/>
          </a:prstGeom>
        </p:spPr>
        <p:txBody>
          <a:bodyPr vert="horz" wrap="square" lIns="91438" tIns="45719" rIns="91438" bIns="45719" numCol="1" anchor="ctr" anchorCtr="0" compatLnSpc="1"/>
          <a:lstStyle>
            <a:lvl1pPr algn="ctr" defTabSz="912495">
              <a:buFontTx/>
              <a:buNone/>
              <a:defRPr sz="1200">
                <a:solidFill>
                  <a:srgbClr val="898989"/>
                </a:solidFill>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2495"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defTabSz="912495"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defTabSz="912495"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defTabSz="912495"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defTabSz="912495"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defTabSz="912495"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defTabSz="912495"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defTabSz="912495"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defTabSz="912495" rtl="0" fontAlgn="base">
        <a:lnSpc>
          <a:spcPct val="90000"/>
        </a:lnSpc>
        <a:spcBef>
          <a:spcPct val="0"/>
        </a:spcBef>
        <a:spcAft>
          <a:spcPct val="0"/>
        </a:spcAft>
        <a:defRPr sz="4400">
          <a:solidFill>
            <a:schemeClr val="bg1"/>
          </a:solidFill>
          <a:latin typeface="Calibri Light" panose="020F0302020204030204" pitchFamily="34" charset="0"/>
        </a:defRPr>
      </a:lvl9pPr>
    </p:titleStyle>
    <p:bodyStyle>
      <a:lvl1pPr marL="228600" indent="-228600" algn="l" defTabSz="912495"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defTabSz="912495"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defTabSz="912495"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defTabSz="912495" rtl="0" eaLnBrk="0" fontAlgn="base" hangingPunct="0">
        <a:lnSpc>
          <a:spcPct val="90000"/>
        </a:lnSpc>
        <a:spcBef>
          <a:spcPts val="500"/>
        </a:spcBef>
        <a:spcAft>
          <a:spcPct val="0"/>
        </a:spcAft>
        <a:buFont typeface="Arial" panose="020B0604020202020204" pitchFamily="34" charset="0"/>
        <a:buChar char="•"/>
        <a:defRPr sz="1900" kern="1200">
          <a:solidFill>
            <a:schemeClr val="bg1"/>
          </a:solidFill>
          <a:latin typeface="+mn-lt"/>
          <a:ea typeface="+mn-ea"/>
          <a:cs typeface="+mn-cs"/>
        </a:defRPr>
      </a:lvl4pPr>
      <a:lvl5pPr marL="2057400" indent="-228600" algn="l" defTabSz="912495" rtl="0" eaLnBrk="0" fontAlgn="base" hangingPunct="0">
        <a:lnSpc>
          <a:spcPct val="90000"/>
        </a:lnSpc>
        <a:spcBef>
          <a:spcPts val="500"/>
        </a:spcBef>
        <a:spcAft>
          <a:spcPct val="0"/>
        </a:spcAft>
        <a:buFont typeface="Arial" panose="020B0604020202020204" pitchFamily="34" charset="0"/>
        <a:buChar char="•"/>
        <a:defRPr sz="1900" kern="1200">
          <a:solidFill>
            <a:schemeClr val="bg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chart" Target="../charts/chart9.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82.png"/><Relationship Id="rId3" Type="http://schemas.openxmlformats.org/officeDocument/2006/relationships/tags" Target="../tags/tag3.xml"/><Relationship Id="rId21" Type="http://schemas.openxmlformats.org/officeDocument/2006/relationships/image" Target="../media/image77.png"/><Relationship Id="rId7" Type="http://schemas.openxmlformats.org/officeDocument/2006/relationships/image" Target="../media/image63.jpeg"/><Relationship Id="rId12" Type="http://schemas.openxmlformats.org/officeDocument/2006/relationships/image" Target="../media/image68.png"/><Relationship Id="rId17" Type="http://schemas.openxmlformats.org/officeDocument/2006/relationships/image" Target="../media/image73.jpeg"/><Relationship Id="rId25" Type="http://schemas.openxmlformats.org/officeDocument/2006/relationships/image" Target="../media/image81.png"/><Relationship Id="rId2" Type="http://schemas.openxmlformats.org/officeDocument/2006/relationships/tags" Target="../tags/tag2.xml"/><Relationship Id="rId16" Type="http://schemas.openxmlformats.org/officeDocument/2006/relationships/image" Target="../media/image72.jpeg"/><Relationship Id="rId20" Type="http://schemas.openxmlformats.org/officeDocument/2006/relationships/image" Target="../media/image76.png"/><Relationship Id="rId1" Type="http://schemas.openxmlformats.org/officeDocument/2006/relationships/tags" Target="../tags/tag1.xml"/><Relationship Id="rId6" Type="http://schemas.openxmlformats.org/officeDocument/2006/relationships/image" Target="../media/image62.jpeg"/><Relationship Id="rId11" Type="http://schemas.openxmlformats.org/officeDocument/2006/relationships/image" Target="../media/image67.jpeg"/><Relationship Id="rId24" Type="http://schemas.openxmlformats.org/officeDocument/2006/relationships/image" Target="../media/image80.png"/><Relationship Id="rId5" Type="http://schemas.openxmlformats.org/officeDocument/2006/relationships/slideLayout" Target="../slideLayouts/slideLayout6.xml"/><Relationship Id="rId15" Type="http://schemas.openxmlformats.org/officeDocument/2006/relationships/image" Target="../media/image71.jpeg"/><Relationship Id="rId23" Type="http://schemas.openxmlformats.org/officeDocument/2006/relationships/image" Target="../media/image79.png"/><Relationship Id="rId28" Type="http://schemas.openxmlformats.org/officeDocument/2006/relationships/image" Target="../media/image84.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tags" Target="../tags/tag4.xml"/><Relationship Id="rId9" Type="http://schemas.openxmlformats.org/officeDocument/2006/relationships/image" Target="../media/image65.png"/><Relationship Id="rId14" Type="http://schemas.openxmlformats.org/officeDocument/2006/relationships/image" Target="../media/image70.jpeg"/><Relationship Id="rId22" Type="http://schemas.openxmlformats.org/officeDocument/2006/relationships/image" Target="../media/image78.png"/><Relationship Id="rId27" Type="http://schemas.openxmlformats.org/officeDocument/2006/relationships/image" Target="../media/image83.png"/></Relationships>
</file>

<file path=ppt/slides/_rels/slide2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5.jpeg"/><Relationship Id="rId7"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64.png"/><Relationship Id="rId4" Type="http://schemas.openxmlformats.org/officeDocument/2006/relationships/image" Target="../media/image86.jpeg"/></Relationships>
</file>

<file path=ppt/slides/_rels/slide2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1.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6.xml"/><Relationship Id="rId6" Type="http://schemas.openxmlformats.org/officeDocument/2006/relationships/image" Target="../media/image101.jpeg"/><Relationship Id="rId5" Type="http://schemas.openxmlformats.org/officeDocument/2006/relationships/image" Target="../media/image100.png"/><Relationship Id="rId4" Type="http://schemas.openxmlformats.org/officeDocument/2006/relationships/image" Target="../media/image99.jpeg"/></Relationships>
</file>

<file path=ppt/slides/_rels/slide29.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3.jpeg"/><Relationship Id="rId7" Type="http://schemas.openxmlformats.org/officeDocument/2006/relationships/image" Target="../media/image106.png"/><Relationship Id="rId2" Type="http://schemas.openxmlformats.org/officeDocument/2006/relationships/image" Target="../media/image71.jpeg"/><Relationship Id="rId1" Type="http://schemas.openxmlformats.org/officeDocument/2006/relationships/slideLayout" Target="../slideLayouts/slideLayout6.xml"/><Relationship Id="rId6" Type="http://schemas.openxmlformats.org/officeDocument/2006/relationships/image" Target="../media/image105.jpeg"/><Relationship Id="rId5" Type="http://schemas.openxmlformats.org/officeDocument/2006/relationships/image" Target="../media/image76.png"/><Relationship Id="rId4" Type="http://schemas.openxmlformats.org/officeDocument/2006/relationships/image" Target="../media/image10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image" Target="../media/image108.png"/><Relationship Id="rId16" Type="http://schemas.openxmlformats.org/officeDocument/2006/relationships/image" Target="../media/image122.png"/><Relationship Id="rId1" Type="http://schemas.openxmlformats.org/officeDocument/2006/relationships/slideLayout" Target="../slideLayouts/slideLayout6.xml"/><Relationship Id="rId6" Type="http://schemas.openxmlformats.org/officeDocument/2006/relationships/image" Target="../media/image112.jpe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18" Type="http://schemas.openxmlformats.org/officeDocument/2006/relationships/image" Target="../media/image138.png"/><Relationship Id="rId3" Type="http://schemas.openxmlformats.org/officeDocument/2006/relationships/image" Target="../media/image126.png"/><Relationship Id="rId7" Type="http://schemas.openxmlformats.org/officeDocument/2006/relationships/image" Target="../media/image128.png"/><Relationship Id="rId12" Type="http://schemas.openxmlformats.org/officeDocument/2006/relationships/image" Target="../media/image133.png"/><Relationship Id="rId17" Type="http://schemas.openxmlformats.org/officeDocument/2006/relationships/image" Target="../media/image137.png"/><Relationship Id="rId2" Type="http://schemas.openxmlformats.org/officeDocument/2006/relationships/image" Target="../media/image125.png"/><Relationship Id="rId16" Type="http://schemas.openxmlformats.org/officeDocument/2006/relationships/image" Target="../media/image136.png"/><Relationship Id="rId20" Type="http://schemas.openxmlformats.org/officeDocument/2006/relationships/image" Target="../media/image140.png"/><Relationship Id="rId1" Type="http://schemas.openxmlformats.org/officeDocument/2006/relationships/slideLayout" Target="../slideLayouts/slideLayout6.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02.png"/><Relationship Id="rId15" Type="http://schemas.openxmlformats.org/officeDocument/2006/relationships/image" Target="../media/image135.png"/><Relationship Id="rId10" Type="http://schemas.openxmlformats.org/officeDocument/2006/relationships/image" Target="../media/image131.png"/><Relationship Id="rId19" Type="http://schemas.openxmlformats.org/officeDocument/2006/relationships/image" Target="../media/image139.png"/><Relationship Id="rId4" Type="http://schemas.openxmlformats.org/officeDocument/2006/relationships/image" Target="../media/image114.png"/><Relationship Id="rId9" Type="http://schemas.openxmlformats.org/officeDocument/2006/relationships/image" Target="../media/image130.png"/><Relationship Id="rId14" Type="http://schemas.openxmlformats.org/officeDocument/2006/relationships/image" Target="../media/image10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49.png"/><Relationship Id="rId18" Type="http://schemas.openxmlformats.org/officeDocument/2006/relationships/image" Target="../media/image154.png"/><Relationship Id="rId3" Type="http://schemas.openxmlformats.org/officeDocument/2006/relationships/image" Target="../media/image141.png"/><Relationship Id="rId7" Type="http://schemas.openxmlformats.org/officeDocument/2006/relationships/image" Target="../media/image144.png"/><Relationship Id="rId12" Type="http://schemas.openxmlformats.org/officeDocument/2006/relationships/image" Target="../media/image148.png"/><Relationship Id="rId17" Type="http://schemas.openxmlformats.org/officeDocument/2006/relationships/image" Target="../media/image153.png"/><Relationship Id="rId2" Type="http://schemas.openxmlformats.org/officeDocument/2006/relationships/notesSlide" Target="../notesSlides/notesSlide16.xml"/><Relationship Id="rId16" Type="http://schemas.openxmlformats.org/officeDocument/2006/relationships/image" Target="../media/image152.png"/><Relationship Id="rId1" Type="http://schemas.openxmlformats.org/officeDocument/2006/relationships/slideLayout" Target="../slideLayouts/slideLayout6.xml"/><Relationship Id="rId6" Type="http://schemas.openxmlformats.org/officeDocument/2006/relationships/image" Target="../media/image74.png"/><Relationship Id="rId11" Type="http://schemas.openxmlformats.org/officeDocument/2006/relationships/image" Target="../media/image147.png"/><Relationship Id="rId5" Type="http://schemas.openxmlformats.org/officeDocument/2006/relationships/image" Target="../media/image143.png"/><Relationship Id="rId15" Type="http://schemas.openxmlformats.org/officeDocument/2006/relationships/image" Target="../media/image151.png"/><Relationship Id="rId10" Type="http://schemas.openxmlformats.org/officeDocument/2006/relationships/image" Target="../media/image146.png"/><Relationship Id="rId19" Type="http://schemas.openxmlformats.org/officeDocument/2006/relationships/image" Target="../media/image155.png"/><Relationship Id="rId4" Type="http://schemas.openxmlformats.org/officeDocument/2006/relationships/image" Target="../media/image142.png"/><Relationship Id="rId9" Type="http://schemas.openxmlformats.org/officeDocument/2006/relationships/image" Target="../media/image145.png"/><Relationship Id="rId14" Type="http://schemas.openxmlformats.org/officeDocument/2006/relationships/image" Target="../media/image1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56.png"/></Relationships>
</file>

<file path=ppt/slides/_rels/slide38.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image" Target="../media/image157.png"/><Relationship Id="rId1" Type="http://schemas.openxmlformats.org/officeDocument/2006/relationships/slideLayout" Target="../slideLayouts/slideLayout1.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39.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1.xml"/><Relationship Id="rId4" Type="http://schemas.openxmlformats.org/officeDocument/2006/relationships/image" Target="../media/image16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173.png"/><Relationship Id="rId13" Type="http://schemas.openxmlformats.org/officeDocument/2006/relationships/image" Target="../media/image178.jpeg"/><Relationship Id="rId3" Type="http://schemas.openxmlformats.org/officeDocument/2006/relationships/image" Target="../media/image168.png"/><Relationship Id="rId7" Type="http://schemas.openxmlformats.org/officeDocument/2006/relationships/image" Target="../media/image172.png"/><Relationship Id="rId12" Type="http://schemas.openxmlformats.org/officeDocument/2006/relationships/image" Target="../media/image177.png"/><Relationship Id="rId2" Type="http://schemas.openxmlformats.org/officeDocument/2006/relationships/image" Target="../media/image167.png"/><Relationship Id="rId1" Type="http://schemas.openxmlformats.org/officeDocument/2006/relationships/slideLayout" Target="../slideLayouts/slideLayout1.xml"/><Relationship Id="rId6" Type="http://schemas.openxmlformats.org/officeDocument/2006/relationships/image" Target="../media/image171.png"/><Relationship Id="rId11" Type="http://schemas.openxmlformats.org/officeDocument/2006/relationships/image" Target="../media/image176.jpeg"/><Relationship Id="rId5" Type="http://schemas.openxmlformats.org/officeDocument/2006/relationships/image" Target="../media/image170.png"/><Relationship Id="rId10" Type="http://schemas.openxmlformats.org/officeDocument/2006/relationships/image" Target="../media/image175.jpeg"/><Relationship Id="rId4" Type="http://schemas.openxmlformats.org/officeDocument/2006/relationships/image" Target="../media/image169.png"/><Relationship Id="rId9" Type="http://schemas.openxmlformats.org/officeDocument/2006/relationships/image" Target="../media/image174.png"/></Relationships>
</file>

<file path=ppt/slides/_rels/slide41.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79.png"/><Relationship Id="rId7" Type="http://schemas.openxmlformats.org/officeDocument/2006/relationships/image" Target="../media/image183.png"/><Relationship Id="rId12" Type="http://schemas.openxmlformats.org/officeDocument/2006/relationships/image" Target="../media/image188.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2.png"/><Relationship Id="rId11" Type="http://schemas.openxmlformats.org/officeDocument/2006/relationships/image" Target="../media/image187.jpeg"/><Relationship Id="rId5" Type="http://schemas.openxmlformats.org/officeDocument/2006/relationships/image" Target="../media/image181.png"/><Relationship Id="rId10" Type="http://schemas.openxmlformats.org/officeDocument/2006/relationships/image" Target="../media/image186.png"/><Relationship Id="rId4" Type="http://schemas.openxmlformats.org/officeDocument/2006/relationships/image" Target="../media/image180.jpeg"/><Relationship Id="rId9" Type="http://schemas.openxmlformats.org/officeDocument/2006/relationships/image" Target="../media/image185.png"/></Relationships>
</file>

<file path=ppt/slides/_rels/slide4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1.xml"/><Relationship Id="rId4" Type="http://schemas.openxmlformats.org/officeDocument/2006/relationships/image" Target="../media/image191.png"/></Relationships>
</file>

<file path=ppt/slides/_rels/slide43.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image" Target="../media/image192.png"/><Relationship Id="rId1" Type="http://schemas.openxmlformats.org/officeDocument/2006/relationships/slideLayout" Target="../slideLayouts/slideLayout1.xml"/><Relationship Id="rId4" Type="http://schemas.openxmlformats.org/officeDocument/2006/relationships/image" Target="../media/image19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noChangeArrowheads="1"/>
          </p:cNvSpPr>
          <p:nvPr>
            <p:ph type="ctrTitle"/>
          </p:nvPr>
        </p:nvSpPr>
        <p:spPr>
          <a:xfrm>
            <a:off x="762000" y="3703638"/>
            <a:ext cx="10668000" cy="1311275"/>
          </a:xfrm>
        </p:spPr>
        <p:txBody>
          <a:bodyPr anchor="ctr"/>
          <a:lstStyle/>
          <a:p>
            <a:pPr>
              <a:buFont typeface="宋体" panose="02010600030101010101" pitchFamily="2" charset="-122"/>
              <a:buNone/>
            </a:pPr>
            <a:r>
              <a:rPr lang="en-US" altLang="zh-CN" sz="3600" b="1" dirty="0">
                <a:solidFill>
                  <a:srgbClr val="FFFFFF"/>
                </a:solidFill>
                <a:latin typeface="Oscine" panose="020B0506040202020204" pitchFamily="34" charset="0"/>
                <a:ea typeface="+mn-ea"/>
              </a:rPr>
              <a:t>《VR/AR</a:t>
            </a:r>
            <a:r>
              <a:rPr lang="zh-CN" altLang="en-US" sz="3600" b="1" dirty="0">
                <a:solidFill>
                  <a:srgbClr val="FFFFFF"/>
                </a:solidFill>
                <a:latin typeface="Oscine" panose="020B0506040202020204" pitchFamily="34" charset="0"/>
                <a:ea typeface="+mn-ea"/>
              </a:rPr>
              <a:t>全球投资回顾与</a:t>
            </a:r>
            <a:r>
              <a:rPr lang="en-US" altLang="zh-CN" sz="3600" b="1" dirty="0">
                <a:solidFill>
                  <a:srgbClr val="FFFFFF"/>
                </a:solidFill>
                <a:latin typeface="Oscine" panose="020B0506040202020204" pitchFamily="34" charset="0"/>
                <a:ea typeface="+mn-ea"/>
              </a:rPr>
              <a:t>2018</a:t>
            </a:r>
            <a:r>
              <a:rPr lang="zh-CN" altLang="en-US" sz="3600" b="1" dirty="0">
                <a:solidFill>
                  <a:srgbClr val="FFFFFF"/>
                </a:solidFill>
                <a:latin typeface="Oscine" panose="020B0506040202020204" pitchFamily="34" charset="0"/>
                <a:ea typeface="+mn-ea"/>
              </a:rPr>
              <a:t>年展望报告</a:t>
            </a:r>
            <a:r>
              <a:rPr lang="en-US" altLang="zh-CN" sz="3600" b="1" dirty="0">
                <a:solidFill>
                  <a:srgbClr val="FFFFFF"/>
                </a:solidFill>
                <a:latin typeface="Oscine" panose="020B0506040202020204" pitchFamily="34" charset="0"/>
                <a:ea typeface="+mn-ea"/>
              </a:rPr>
              <a:t>》</a:t>
            </a:r>
            <a:endParaRPr lang="en-US" altLang="zh-CN" sz="3600" dirty="0">
              <a:solidFill>
                <a:srgbClr val="FFFFFF"/>
              </a:solidFill>
              <a:latin typeface="Oscine" panose="020B0506040202020204" pitchFamily="34" charset="0"/>
              <a:ea typeface="+mn-ea"/>
            </a:endParaRP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500188"/>
            <a:ext cx="69342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5413489"/>
            <a:ext cx="12192000" cy="8506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scine" panose="020B0506040202020204" pitchFamily="34" charset="0"/>
            </a:endParaRPr>
          </a:p>
        </p:txBody>
      </p:sp>
      <p:sp>
        <p:nvSpPr>
          <p:cNvPr id="12" name="Title 1"/>
          <p:cNvSpPr txBox="1"/>
          <p:nvPr/>
        </p:nvSpPr>
        <p:spPr>
          <a:xfrm>
            <a:off x="438645" y="5650899"/>
            <a:ext cx="2661431" cy="415356"/>
          </a:xfrm>
          <a:prstGeom prst="rect">
            <a:avLst/>
          </a:prstGeom>
        </p:spPr>
        <p:txBody>
          <a:bodyPr vert="horz" lIns="91438" tIns="45719" rIns="91438" bIns="45719" rtlCol="0" anchor="ctr">
            <a:normAutofit/>
          </a:bodyPr>
          <a:lstStyle>
            <a:lvl1pPr algn="ctr" defTabSz="913765" rtl="0" eaLnBrk="1" latinLnBrk="0" hangingPunct="1">
              <a:lnSpc>
                <a:spcPct val="90000"/>
              </a:lnSpc>
              <a:spcBef>
                <a:spcPct val="0"/>
              </a:spcBef>
              <a:buNone/>
              <a:defRPr sz="6000" kern="1200">
                <a:solidFill>
                  <a:schemeClr val="bg1"/>
                </a:solidFill>
                <a:latin typeface="+mj-lt"/>
                <a:ea typeface="+mj-ea"/>
                <a:cs typeface="+mj-cs"/>
              </a:defRPr>
            </a:lvl1pPr>
          </a:lstStyle>
          <a:p>
            <a:pPr lvl="0" algn="l" fontAlgn="auto">
              <a:spcAft>
                <a:spcPts val="0"/>
              </a:spcAft>
              <a:defRPr/>
            </a:pPr>
            <a:r>
              <a:rPr lang="zh-CN" altLang="en-US" sz="2000" b="1" dirty="0">
                <a:solidFill>
                  <a:schemeClr val="tx1"/>
                </a:solidFill>
                <a:latin typeface="Oscine" panose="020B0506040202020204" pitchFamily="34" charset="0"/>
                <a:ea typeface="+mn-ea"/>
              </a:rPr>
              <a:t>联合发布机构</a:t>
            </a:r>
            <a:r>
              <a:rPr lang="en-US" altLang="zh-CN" sz="2000" b="1" dirty="0">
                <a:solidFill>
                  <a:schemeClr val="tx1"/>
                </a:solidFill>
                <a:latin typeface="Oscine" panose="020B0506040202020204" pitchFamily="34" charset="0"/>
                <a:ea typeface="+mn-ea"/>
              </a:rPr>
              <a:t>:</a:t>
            </a:r>
            <a:endParaRPr lang="zh-CN" altLang="en-US" sz="2000" b="1" dirty="0">
              <a:solidFill>
                <a:schemeClr val="tx1"/>
              </a:solidFill>
              <a:latin typeface="Oscine" panose="020B0506040202020204" pitchFamily="34" charset="0"/>
              <a:ea typeface="+mn-ea"/>
            </a:endParaRPr>
          </a:p>
        </p:txBody>
      </p:sp>
      <p:pic>
        <p:nvPicPr>
          <p:cNvPr id="13" name="Picture 12" descr="A close up of a logo&#10;&#10;Description generated with very high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3060" y="5438889"/>
            <a:ext cx="1010920" cy="79236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3069" y="5637714"/>
            <a:ext cx="2198802" cy="62693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6137" y="5504969"/>
            <a:ext cx="2920947" cy="667645"/>
          </a:xfrm>
          <a:prstGeom prst="rect">
            <a:avLst/>
          </a:prstGeom>
        </p:spPr>
      </p:pic>
      <p:sp>
        <p:nvSpPr>
          <p:cNvPr id="16" name="TextBox 15"/>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54"/>
          <p:cNvSpPr txBox="1">
            <a:spLocks noChangeArrowheads="1"/>
          </p:cNvSpPr>
          <p:nvPr/>
        </p:nvSpPr>
        <p:spPr bwMode="auto">
          <a:xfrm>
            <a:off x="4743450" y="2166938"/>
            <a:ext cx="731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en-US" altLang="zh-CN" sz="1600" b="1" u="sng" dirty="0">
                <a:solidFill>
                  <a:srgbClr val="FFFFFF"/>
                </a:solidFill>
                <a:latin typeface="Oscine" panose="020B0506040202020204" pitchFamily="34" charset="0"/>
                <a:ea typeface="+mn-ea"/>
              </a:rPr>
              <a:t>15</a:t>
            </a:r>
            <a:r>
              <a:rPr lang="zh-CN" altLang="en-US" sz="1600" b="1" u="sng" dirty="0">
                <a:solidFill>
                  <a:srgbClr val="FFFFFF"/>
                </a:solidFill>
                <a:latin typeface="Oscine" panose="020B0506040202020204" pitchFamily="34" charset="0"/>
                <a:ea typeface="+mn-ea"/>
              </a:rPr>
              <a:t>年</a:t>
            </a:r>
            <a:endParaRPr lang="en-US" altLang="zh-CN" sz="1600" b="1" u="sng" dirty="0">
              <a:solidFill>
                <a:srgbClr val="FFFFFF"/>
              </a:solidFill>
              <a:latin typeface="Oscine" panose="020B0506040202020204" pitchFamily="34" charset="0"/>
              <a:ea typeface="+mn-ea"/>
            </a:endParaRPr>
          </a:p>
        </p:txBody>
      </p:sp>
      <p:sp>
        <p:nvSpPr>
          <p:cNvPr id="40962" name="TextBox 3"/>
          <p:cNvSpPr txBox="1">
            <a:spLocks noChangeArrowheads="1"/>
          </p:cNvSpPr>
          <p:nvPr/>
        </p:nvSpPr>
        <p:spPr bwMode="auto">
          <a:xfrm>
            <a:off x="141288" y="163513"/>
            <a:ext cx="1005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2000" b="1" dirty="0">
                <a:solidFill>
                  <a:srgbClr val="FFFFFF"/>
                </a:solidFill>
                <a:latin typeface="Oscine" panose="020B0506040202020204" pitchFamily="34" charset="0"/>
                <a:ea typeface="+mn-ea"/>
                <a:sym typeface="+mn-ea"/>
              </a:rPr>
              <a:t>… </a:t>
            </a:r>
            <a:r>
              <a:rPr lang="zh-CN" altLang="en-US" sz="2000" b="1" dirty="0">
                <a:solidFill>
                  <a:srgbClr val="FFFFFF"/>
                </a:solidFill>
                <a:latin typeface="Oscine" panose="020B0506040202020204" pitchFamily="34" charset="0"/>
                <a:ea typeface="+mn-ea"/>
                <a:sym typeface="+mn-ea"/>
              </a:rPr>
              <a:t>主要由于</a:t>
            </a:r>
            <a:r>
              <a:rPr lang="en-US" altLang="zh-CN" sz="2000" b="1" dirty="0">
                <a:solidFill>
                  <a:srgbClr val="FFFFFF"/>
                </a:solidFill>
                <a:latin typeface="Oscine" panose="020B0506040202020204" pitchFamily="34" charset="0"/>
                <a:ea typeface="+mn-ea"/>
                <a:sym typeface="+mn-ea"/>
              </a:rPr>
              <a:t>VR/AR</a:t>
            </a:r>
            <a:r>
              <a:rPr lang="zh-CN" altLang="en-US" sz="2000" b="1" dirty="0">
                <a:solidFill>
                  <a:srgbClr val="FFFFFF"/>
                </a:solidFill>
                <a:latin typeface="Oscine" panose="020B0506040202020204" pitchFamily="34" charset="0"/>
                <a:ea typeface="+mn-ea"/>
                <a:sym typeface="+mn-ea"/>
              </a:rPr>
              <a:t>需要更长的价值验证周期，过渡资本不足，以及种子</a:t>
            </a:r>
            <a:r>
              <a:rPr lang="en-US" altLang="zh-CN" sz="2000" b="1" dirty="0">
                <a:solidFill>
                  <a:srgbClr val="FFFFFF"/>
                </a:solidFill>
                <a:latin typeface="Oscine" panose="020B0506040202020204" pitchFamily="34" charset="0"/>
                <a:ea typeface="+mn-ea"/>
                <a:sym typeface="+mn-ea"/>
              </a:rPr>
              <a:t>/</a:t>
            </a:r>
            <a:r>
              <a:rPr lang="zh-CN" altLang="en-US" sz="2000" b="1" dirty="0">
                <a:solidFill>
                  <a:srgbClr val="FFFFFF"/>
                </a:solidFill>
                <a:latin typeface="Oscine" panose="020B0506040202020204" pitchFamily="34" charset="0"/>
                <a:ea typeface="+mn-ea"/>
                <a:sym typeface="+mn-ea"/>
              </a:rPr>
              <a:t>天使轮</a:t>
            </a:r>
            <a:r>
              <a:rPr lang="en-US" altLang="zh-CN" sz="2000" b="1" dirty="0">
                <a:solidFill>
                  <a:srgbClr val="FFFFFF"/>
                </a:solidFill>
                <a:latin typeface="Oscine" panose="020B0506040202020204" pitchFamily="34" charset="0"/>
                <a:ea typeface="+mn-ea"/>
                <a:sym typeface="+mn-ea"/>
              </a:rPr>
              <a:t> “A</a:t>
            </a:r>
            <a:r>
              <a:rPr lang="zh-CN" altLang="en-US" sz="2000" b="1" dirty="0">
                <a:solidFill>
                  <a:srgbClr val="FFFFFF"/>
                </a:solidFill>
                <a:latin typeface="Oscine" panose="020B0506040202020204" pitchFamily="34" charset="0"/>
                <a:ea typeface="+mn-ea"/>
                <a:sym typeface="+mn-ea"/>
              </a:rPr>
              <a:t>轮化</a:t>
            </a:r>
            <a:r>
              <a:rPr lang="en-US" altLang="zh-CN" sz="2000" b="1" dirty="0">
                <a:solidFill>
                  <a:srgbClr val="FFFFFF"/>
                </a:solidFill>
                <a:latin typeface="Oscine" panose="020B0506040202020204" pitchFamily="34" charset="0"/>
                <a:ea typeface="+mn-ea"/>
                <a:sym typeface="+mn-ea"/>
              </a:rPr>
              <a:t>”</a:t>
            </a:r>
            <a:endParaRPr lang="zh-CN" altLang="en-US" sz="2000" b="1" dirty="0">
              <a:solidFill>
                <a:srgbClr val="FFFFFF"/>
              </a:solidFill>
              <a:latin typeface="Oscine" panose="020B0506040202020204" pitchFamily="34" charset="0"/>
              <a:ea typeface="+mn-ea"/>
              <a:sym typeface="+mn-ea"/>
            </a:endParaRPr>
          </a:p>
        </p:txBody>
      </p:sp>
      <p:sp>
        <p:nvSpPr>
          <p:cNvPr id="40963" name="Oval 9"/>
          <p:cNvSpPr>
            <a:spLocks noChangeArrowheads="1"/>
          </p:cNvSpPr>
          <p:nvPr/>
        </p:nvSpPr>
        <p:spPr bwMode="auto">
          <a:xfrm>
            <a:off x="2397125" y="4143375"/>
            <a:ext cx="1130300" cy="336550"/>
          </a:xfrm>
          <a:prstGeom prst="ellipse">
            <a:avLst/>
          </a:prstGeom>
          <a:solidFill>
            <a:srgbClr val="D9D9D9"/>
          </a:solidFill>
          <a:ln w="3175">
            <a:solidFill>
              <a:srgbClr val="D9D9D9"/>
            </a:solidFill>
            <a:round/>
          </a:ln>
        </p:spPr>
        <p:txBody>
          <a:bodyPr lIns="96692" tIns="48347" rIns="96692" bIns="48347" anchor="ctr"/>
          <a:lstStyle>
            <a:lvl1pPr defTabSz="930275">
              <a:defRPr sz="1900">
                <a:solidFill>
                  <a:schemeClr val="tx1"/>
                </a:solidFill>
                <a:latin typeface="Calibri" panose="020F0502020204030204" pitchFamily="34" charset="0"/>
                <a:ea typeface="宋体" panose="02010600030101010101" pitchFamily="2" charset="-122"/>
              </a:defRPr>
            </a:lvl1pPr>
            <a:lvl2pPr defTabSz="930275">
              <a:defRPr sz="1900">
                <a:solidFill>
                  <a:schemeClr val="tx1"/>
                </a:solidFill>
                <a:latin typeface="Calibri" panose="020F0502020204030204" pitchFamily="34" charset="0"/>
                <a:ea typeface="宋体" panose="02010600030101010101" pitchFamily="2" charset="-122"/>
              </a:defRPr>
            </a:lvl2pPr>
            <a:lvl3pPr defTabSz="930275">
              <a:defRPr sz="1900">
                <a:solidFill>
                  <a:schemeClr val="tx1"/>
                </a:solidFill>
                <a:latin typeface="Calibri" panose="020F0502020204030204" pitchFamily="34" charset="0"/>
                <a:ea typeface="宋体" panose="02010600030101010101" pitchFamily="2" charset="-122"/>
              </a:defRPr>
            </a:lvl3pPr>
            <a:lvl4pPr defTabSz="930275">
              <a:defRPr sz="1900">
                <a:solidFill>
                  <a:schemeClr val="tx1"/>
                </a:solidFill>
                <a:latin typeface="Calibri" panose="020F0502020204030204" pitchFamily="34" charset="0"/>
                <a:ea typeface="宋体" panose="02010600030101010101" pitchFamily="2" charset="-122"/>
              </a:defRPr>
            </a:lvl4pPr>
            <a:lvl5pPr defTabSz="930275">
              <a:defRPr sz="1900">
                <a:solidFill>
                  <a:schemeClr val="tx1"/>
                </a:solidFill>
                <a:latin typeface="Calibri" panose="020F0502020204030204" pitchFamily="34" charset="0"/>
                <a:ea typeface="宋体" panose="02010600030101010101" pitchFamily="2" charset="-122"/>
              </a:defRPr>
            </a:lvl5pPr>
            <a:lvl6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a:endParaRPr lang="en-US" altLang="zh-CN" sz="1600">
              <a:solidFill>
                <a:srgbClr val="000000"/>
              </a:solidFill>
              <a:latin typeface="Oscine" panose="020B0506040202020204" pitchFamily="34" charset="0"/>
              <a:ea typeface="+mn-ea"/>
            </a:endParaRPr>
          </a:p>
        </p:txBody>
      </p:sp>
      <p:sp>
        <p:nvSpPr>
          <p:cNvPr id="40964" name="Oval 25"/>
          <p:cNvSpPr>
            <a:spLocks noChangeArrowheads="1"/>
          </p:cNvSpPr>
          <p:nvPr/>
        </p:nvSpPr>
        <p:spPr bwMode="auto">
          <a:xfrm>
            <a:off x="2203450" y="3105150"/>
            <a:ext cx="1525588" cy="334963"/>
          </a:xfrm>
          <a:prstGeom prst="ellipse">
            <a:avLst/>
          </a:prstGeom>
          <a:solidFill>
            <a:srgbClr val="D9D9D9"/>
          </a:solidFill>
          <a:ln w="3175">
            <a:solidFill>
              <a:srgbClr val="D9D9D9"/>
            </a:solidFill>
            <a:round/>
          </a:ln>
        </p:spPr>
        <p:txBody>
          <a:bodyPr lIns="96692" tIns="48347" rIns="96692" bIns="48347" anchor="ctr"/>
          <a:lstStyle>
            <a:lvl1pPr defTabSz="930275">
              <a:defRPr sz="1900">
                <a:solidFill>
                  <a:schemeClr val="tx1"/>
                </a:solidFill>
                <a:latin typeface="Calibri" panose="020F0502020204030204" pitchFamily="34" charset="0"/>
                <a:ea typeface="宋体" panose="02010600030101010101" pitchFamily="2" charset="-122"/>
              </a:defRPr>
            </a:lvl1pPr>
            <a:lvl2pPr defTabSz="930275">
              <a:defRPr sz="1900">
                <a:solidFill>
                  <a:schemeClr val="tx1"/>
                </a:solidFill>
                <a:latin typeface="Calibri" panose="020F0502020204030204" pitchFamily="34" charset="0"/>
                <a:ea typeface="宋体" panose="02010600030101010101" pitchFamily="2" charset="-122"/>
              </a:defRPr>
            </a:lvl2pPr>
            <a:lvl3pPr defTabSz="930275">
              <a:defRPr sz="1900">
                <a:solidFill>
                  <a:schemeClr val="tx1"/>
                </a:solidFill>
                <a:latin typeface="Calibri" panose="020F0502020204030204" pitchFamily="34" charset="0"/>
                <a:ea typeface="宋体" panose="02010600030101010101" pitchFamily="2" charset="-122"/>
              </a:defRPr>
            </a:lvl3pPr>
            <a:lvl4pPr defTabSz="930275">
              <a:defRPr sz="1900">
                <a:solidFill>
                  <a:schemeClr val="tx1"/>
                </a:solidFill>
                <a:latin typeface="Calibri" panose="020F0502020204030204" pitchFamily="34" charset="0"/>
                <a:ea typeface="宋体" panose="02010600030101010101" pitchFamily="2" charset="-122"/>
              </a:defRPr>
            </a:lvl4pPr>
            <a:lvl5pPr defTabSz="930275">
              <a:defRPr sz="1900">
                <a:solidFill>
                  <a:schemeClr val="tx1"/>
                </a:solidFill>
                <a:latin typeface="Calibri" panose="020F0502020204030204" pitchFamily="34" charset="0"/>
                <a:ea typeface="宋体" panose="02010600030101010101" pitchFamily="2" charset="-122"/>
              </a:defRPr>
            </a:lvl5pPr>
            <a:lvl6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a:endParaRPr lang="en-US" altLang="zh-CN" sz="1600">
              <a:solidFill>
                <a:srgbClr val="000000"/>
              </a:solidFill>
              <a:latin typeface="Oscine" panose="020B0506040202020204" pitchFamily="34" charset="0"/>
              <a:ea typeface="+mn-ea"/>
            </a:endParaRPr>
          </a:p>
        </p:txBody>
      </p:sp>
      <p:sp>
        <p:nvSpPr>
          <p:cNvPr id="27" name="Freeform 7"/>
          <p:cNvSpPr/>
          <p:nvPr/>
        </p:nvSpPr>
        <p:spPr bwMode="gray">
          <a:xfrm>
            <a:off x="2203450" y="3275013"/>
            <a:ext cx="1525588" cy="1069975"/>
          </a:xfrm>
          <a:custGeom>
            <a:avLst/>
            <a:gdLst>
              <a:gd name="T0" fmla="*/ 0 w 1652"/>
              <a:gd name="T1" fmla="*/ 2147483647 h 458"/>
              <a:gd name="T2" fmla="*/ 2147483647 w 1652"/>
              <a:gd name="T3" fmla="*/ 0 h 458"/>
              <a:gd name="T4" fmla="*/ 2147483647 w 1652"/>
              <a:gd name="T5" fmla="*/ 2147483647 h 458"/>
              <a:gd name="T6" fmla="*/ 2147483647 w 1652"/>
              <a:gd name="T7" fmla="*/ 2147483647 h 458"/>
              <a:gd name="T8" fmla="*/ 0 w 1652"/>
              <a:gd name="T9" fmla="*/ 2147483647 h 458"/>
              <a:gd name="T10" fmla="*/ 0 60000 65536"/>
              <a:gd name="T11" fmla="*/ 0 60000 65536"/>
              <a:gd name="T12" fmla="*/ 0 60000 65536"/>
              <a:gd name="T13" fmla="*/ 0 60000 65536"/>
              <a:gd name="T14" fmla="*/ 0 60000 65536"/>
              <a:gd name="T15" fmla="*/ 0 w 1652"/>
              <a:gd name="T16" fmla="*/ 0 h 458"/>
              <a:gd name="T17" fmla="*/ 1496 w 1652"/>
              <a:gd name="T18" fmla="*/ 510 h 458"/>
              <a:gd name="connsiteX0" fmla="*/ 318 w 8596"/>
              <a:gd name="connsiteY0" fmla="*/ 143 h 10000"/>
              <a:gd name="connsiteX1" fmla="*/ 8596 w 8596"/>
              <a:gd name="connsiteY1" fmla="*/ 0 h 10000"/>
              <a:gd name="connsiteX2" fmla="*/ 7252 w 8596"/>
              <a:gd name="connsiteY2" fmla="*/ 9083 h 10000"/>
              <a:gd name="connsiteX3" fmla="*/ 0 w 8596"/>
              <a:gd name="connsiteY3" fmla="*/ 9083 h 10000"/>
              <a:gd name="connsiteX4" fmla="*/ 318 w 8596"/>
              <a:gd name="connsiteY4" fmla="*/ 143 h 10000"/>
              <a:gd name="connsiteX0-1" fmla="*/ 0 w 11229"/>
              <a:gd name="connsiteY0-2" fmla="*/ 590 h 10000"/>
              <a:gd name="connsiteX1-3" fmla="*/ 11229 w 11229"/>
              <a:gd name="connsiteY1-4" fmla="*/ 0 h 10000"/>
              <a:gd name="connsiteX2-5" fmla="*/ 9665 w 11229"/>
              <a:gd name="connsiteY2-6" fmla="*/ 9083 h 10000"/>
              <a:gd name="connsiteX3-7" fmla="*/ 1229 w 11229"/>
              <a:gd name="connsiteY3-8" fmla="*/ 9083 h 10000"/>
              <a:gd name="connsiteX4-9" fmla="*/ 0 w 11229"/>
              <a:gd name="connsiteY4-10" fmla="*/ 590 h 10000"/>
              <a:gd name="connsiteX0-11" fmla="*/ 0 w 11229"/>
              <a:gd name="connsiteY0-12" fmla="*/ 590 h 10000"/>
              <a:gd name="connsiteX1-13" fmla="*/ 11229 w 11229"/>
              <a:gd name="connsiteY1-14" fmla="*/ 0 h 10000"/>
              <a:gd name="connsiteX2-15" fmla="*/ 9665 w 11229"/>
              <a:gd name="connsiteY2-16" fmla="*/ 9083 h 10000"/>
              <a:gd name="connsiteX3-17" fmla="*/ 1847 w 11229"/>
              <a:gd name="connsiteY3-18" fmla="*/ 8077 h 10000"/>
              <a:gd name="connsiteX4-19" fmla="*/ 0 w 11229"/>
              <a:gd name="connsiteY4-20" fmla="*/ 590 h 10000"/>
              <a:gd name="connsiteX0-21" fmla="*/ 0 w 11229"/>
              <a:gd name="connsiteY0-22" fmla="*/ 590 h 10000"/>
              <a:gd name="connsiteX1-23" fmla="*/ 11229 w 11229"/>
              <a:gd name="connsiteY1-24" fmla="*/ 0 h 10000"/>
              <a:gd name="connsiteX2-25" fmla="*/ 9665 w 11229"/>
              <a:gd name="connsiteY2-26" fmla="*/ 9083 h 10000"/>
              <a:gd name="connsiteX3-27" fmla="*/ 1293 w 11229"/>
              <a:gd name="connsiteY3-28" fmla="*/ 9027 h 10000"/>
              <a:gd name="connsiteX4-29" fmla="*/ 0 w 11229"/>
              <a:gd name="connsiteY4-30" fmla="*/ 590 h 10000"/>
              <a:gd name="connsiteX0-31" fmla="*/ 0 w 10803"/>
              <a:gd name="connsiteY0-32" fmla="*/ 199 h 9609"/>
              <a:gd name="connsiteX1-33" fmla="*/ 10803 w 10803"/>
              <a:gd name="connsiteY1-34" fmla="*/ 0 h 9609"/>
              <a:gd name="connsiteX2-35" fmla="*/ 9665 w 10803"/>
              <a:gd name="connsiteY2-36" fmla="*/ 8692 h 9609"/>
              <a:gd name="connsiteX3-37" fmla="*/ 1293 w 10803"/>
              <a:gd name="connsiteY3-38" fmla="*/ 8636 h 9609"/>
              <a:gd name="connsiteX4-39" fmla="*/ 0 w 10803"/>
              <a:gd name="connsiteY4-40" fmla="*/ 199 h 9609"/>
              <a:gd name="connsiteX0-41" fmla="*/ 0 w 10020"/>
              <a:gd name="connsiteY0-42" fmla="*/ 207 h 10000"/>
              <a:gd name="connsiteX1-43" fmla="*/ 10020 w 10020"/>
              <a:gd name="connsiteY1-44" fmla="*/ 0 h 10000"/>
              <a:gd name="connsiteX2-45" fmla="*/ 8947 w 10020"/>
              <a:gd name="connsiteY2-46" fmla="*/ 9046 h 10000"/>
              <a:gd name="connsiteX3-47" fmla="*/ 1197 w 10020"/>
              <a:gd name="connsiteY3-48" fmla="*/ 8987 h 10000"/>
              <a:gd name="connsiteX4-49" fmla="*/ 0 w 10020"/>
              <a:gd name="connsiteY4-50" fmla="*/ 207 h 10000"/>
              <a:gd name="connsiteX0-51" fmla="*/ 0 w 10020"/>
              <a:gd name="connsiteY0-52" fmla="*/ 207 h 9782"/>
              <a:gd name="connsiteX1-53" fmla="*/ 10020 w 10020"/>
              <a:gd name="connsiteY1-54" fmla="*/ 0 h 9782"/>
              <a:gd name="connsiteX2-55" fmla="*/ 8395 w 10020"/>
              <a:gd name="connsiteY2-56" fmla="*/ 7941 h 9782"/>
              <a:gd name="connsiteX3-57" fmla="*/ 1197 w 10020"/>
              <a:gd name="connsiteY3-58" fmla="*/ 8987 h 9782"/>
              <a:gd name="connsiteX4-59" fmla="*/ 0 w 10020"/>
              <a:gd name="connsiteY4-60" fmla="*/ 207 h 9782"/>
              <a:gd name="connsiteX0-61" fmla="*/ 0 w 10000"/>
              <a:gd name="connsiteY0-62" fmla="*/ 212 h 10044"/>
              <a:gd name="connsiteX1-63" fmla="*/ 10000 w 10000"/>
              <a:gd name="connsiteY1-64" fmla="*/ 0 h 10044"/>
              <a:gd name="connsiteX2-65" fmla="*/ 8811 w 10000"/>
              <a:gd name="connsiteY2-66" fmla="*/ 9069 h 10044"/>
              <a:gd name="connsiteX3-67" fmla="*/ 1195 w 10000"/>
              <a:gd name="connsiteY3-68" fmla="*/ 9187 h 10044"/>
              <a:gd name="connsiteX4-69" fmla="*/ 0 w 10000"/>
              <a:gd name="connsiteY4-70" fmla="*/ 212 h 10044"/>
              <a:gd name="connsiteX0-71" fmla="*/ 0 w 10000"/>
              <a:gd name="connsiteY0-72" fmla="*/ 212 h 10044"/>
              <a:gd name="connsiteX1-73" fmla="*/ 10000 w 10000"/>
              <a:gd name="connsiteY1-74" fmla="*/ 0 h 10044"/>
              <a:gd name="connsiteX2-75" fmla="*/ 8811 w 10000"/>
              <a:gd name="connsiteY2-76" fmla="*/ 9069 h 10044"/>
              <a:gd name="connsiteX3-77" fmla="*/ 1195 w 10000"/>
              <a:gd name="connsiteY3-78" fmla="*/ 9187 h 10044"/>
              <a:gd name="connsiteX4-79" fmla="*/ 0 w 10000"/>
              <a:gd name="connsiteY4-80" fmla="*/ 212 h 10044"/>
              <a:gd name="connsiteX0-81" fmla="*/ 0 w 10000"/>
              <a:gd name="connsiteY0-82" fmla="*/ 93 h 9925"/>
              <a:gd name="connsiteX1-83" fmla="*/ 10000 w 10000"/>
              <a:gd name="connsiteY1-84" fmla="*/ 0 h 9925"/>
              <a:gd name="connsiteX2-85" fmla="*/ 8811 w 10000"/>
              <a:gd name="connsiteY2-86" fmla="*/ 8950 h 9925"/>
              <a:gd name="connsiteX3-87" fmla="*/ 1195 w 10000"/>
              <a:gd name="connsiteY3-88" fmla="*/ 9068 h 9925"/>
              <a:gd name="connsiteX4-89" fmla="*/ 0 w 10000"/>
              <a:gd name="connsiteY4-90" fmla="*/ 93 h 9925"/>
              <a:gd name="connsiteX0-91" fmla="*/ 0 w 10000"/>
              <a:gd name="connsiteY0-92" fmla="*/ 94 h 10000"/>
              <a:gd name="connsiteX1-93" fmla="*/ 10000 w 10000"/>
              <a:gd name="connsiteY1-94" fmla="*/ 0 h 10000"/>
              <a:gd name="connsiteX2-95" fmla="*/ 8811 w 10000"/>
              <a:gd name="connsiteY2-96" fmla="*/ 9018 h 10000"/>
              <a:gd name="connsiteX3-97" fmla="*/ 1195 w 10000"/>
              <a:gd name="connsiteY3-98" fmla="*/ 9137 h 10000"/>
              <a:gd name="connsiteX4-99" fmla="*/ 0 w 10000"/>
              <a:gd name="connsiteY4-100" fmla="*/ 94 h 10000"/>
              <a:gd name="connsiteX0-101" fmla="*/ 0 w 10000"/>
              <a:gd name="connsiteY0-102" fmla="*/ 94 h 10000"/>
              <a:gd name="connsiteX1-103" fmla="*/ 10000 w 10000"/>
              <a:gd name="connsiteY1-104" fmla="*/ 0 h 10000"/>
              <a:gd name="connsiteX2-105" fmla="*/ 8811 w 10000"/>
              <a:gd name="connsiteY2-106" fmla="*/ 9018 h 10000"/>
              <a:gd name="connsiteX3-107" fmla="*/ 1195 w 10000"/>
              <a:gd name="connsiteY3-108" fmla="*/ 9137 h 10000"/>
              <a:gd name="connsiteX4-109" fmla="*/ 0 w 10000"/>
              <a:gd name="connsiteY4-110" fmla="*/ 94 h 10000"/>
              <a:gd name="connsiteX0-111" fmla="*/ 0 w 10000"/>
              <a:gd name="connsiteY0-112" fmla="*/ 94 h 10000"/>
              <a:gd name="connsiteX1-113" fmla="*/ 10000 w 10000"/>
              <a:gd name="connsiteY1-114" fmla="*/ 0 h 10000"/>
              <a:gd name="connsiteX2-115" fmla="*/ 8811 w 10000"/>
              <a:gd name="connsiteY2-116" fmla="*/ 9018 h 10000"/>
              <a:gd name="connsiteX3-117" fmla="*/ 1195 w 10000"/>
              <a:gd name="connsiteY3-118" fmla="*/ 9137 h 10000"/>
              <a:gd name="connsiteX4-119" fmla="*/ 0 w 10000"/>
              <a:gd name="connsiteY4-120" fmla="*/ 94 h 10000"/>
              <a:gd name="connsiteX0-121" fmla="*/ 0 w 10000"/>
              <a:gd name="connsiteY0-122" fmla="*/ 94 h 10000"/>
              <a:gd name="connsiteX1-123" fmla="*/ 10000 w 10000"/>
              <a:gd name="connsiteY1-124" fmla="*/ 0 h 10000"/>
              <a:gd name="connsiteX2-125" fmla="*/ 8811 w 10000"/>
              <a:gd name="connsiteY2-126" fmla="*/ 9018 h 10000"/>
              <a:gd name="connsiteX3-127" fmla="*/ 1195 w 10000"/>
              <a:gd name="connsiteY3-128" fmla="*/ 9137 h 10000"/>
              <a:gd name="connsiteX4-129" fmla="*/ 0 w 10000"/>
              <a:gd name="connsiteY4-130" fmla="*/ 94 h 10000"/>
              <a:gd name="connsiteX0-131" fmla="*/ 0 w 10000"/>
              <a:gd name="connsiteY0-132" fmla="*/ 94 h 10000"/>
              <a:gd name="connsiteX1-133" fmla="*/ 10000 w 10000"/>
              <a:gd name="connsiteY1-134" fmla="*/ 0 h 10000"/>
              <a:gd name="connsiteX2-135" fmla="*/ 8811 w 10000"/>
              <a:gd name="connsiteY2-136" fmla="*/ 9018 h 10000"/>
              <a:gd name="connsiteX3-137" fmla="*/ 1195 w 10000"/>
              <a:gd name="connsiteY3-138" fmla="*/ 9137 h 10000"/>
              <a:gd name="connsiteX4-139" fmla="*/ 0 w 10000"/>
              <a:gd name="connsiteY4-140" fmla="*/ 94 h 10000"/>
              <a:gd name="connsiteX0-141" fmla="*/ 0 w 10265"/>
              <a:gd name="connsiteY0-142" fmla="*/ 0 h 9906"/>
              <a:gd name="connsiteX1-143" fmla="*/ 10265 w 10265"/>
              <a:gd name="connsiteY1-144" fmla="*/ 527 h 9906"/>
              <a:gd name="connsiteX2-145" fmla="*/ 8811 w 10265"/>
              <a:gd name="connsiteY2-146" fmla="*/ 8924 h 9906"/>
              <a:gd name="connsiteX3-147" fmla="*/ 1195 w 10265"/>
              <a:gd name="connsiteY3-148" fmla="*/ 9043 h 9906"/>
              <a:gd name="connsiteX4-149" fmla="*/ 0 w 10265"/>
              <a:gd name="connsiteY4-150" fmla="*/ 0 h 9906"/>
              <a:gd name="connsiteX0-151" fmla="*/ 0 w 9722"/>
              <a:gd name="connsiteY0-152" fmla="*/ 0 h 10000"/>
              <a:gd name="connsiteX1-153" fmla="*/ 9722 w 9722"/>
              <a:gd name="connsiteY1-154" fmla="*/ 156 h 10000"/>
              <a:gd name="connsiteX2-155" fmla="*/ 8584 w 9722"/>
              <a:gd name="connsiteY2-156" fmla="*/ 9009 h 10000"/>
              <a:gd name="connsiteX3-157" fmla="*/ 1164 w 9722"/>
              <a:gd name="connsiteY3-158" fmla="*/ 9129 h 10000"/>
              <a:gd name="connsiteX4-159" fmla="*/ 0 w 9722"/>
              <a:gd name="connsiteY4-160" fmla="*/ 0 h 10000"/>
              <a:gd name="connsiteX0-161" fmla="*/ 0 w 10041"/>
              <a:gd name="connsiteY0-162" fmla="*/ 0 h 10000"/>
              <a:gd name="connsiteX1-163" fmla="*/ 10041 w 10041"/>
              <a:gd name="connsiteY1-164" fmla="*/ 156 h 10000"/>
              <a:gd name="connsiteX2-165" fmla="*/ 8829 w 10041"/>
              <a:gd name="connsiteY2-166" fmla="*/ 9009 h 10000"/>
              <a:gd name="connsiteX3-167" fmla="*/ 1197 w 10041"/>
              <a:gd name="connsiteY3-168" fmla="*/ 9129 h 10000"/>
              <a:gd name="connsiteX4-169" fmla="*/ 0 w 10041"/>
              <a:gd name="connsiteY4-170" fmla="*/ 0 h 10000"/>
              <a:gd name="connsiteX0-171" fmla="*/ 0 w 10041"/>
              <a:gd name="connsiteY0-172" fmla="*/ 0 h 10000"/>
              <a:gd name="connsiteX1-173" fmla="*/ 10041 w 10041"/>
              <a:gd name="connsiteY1-174" fmla="*/ 156 h 10000"/>
              <a:gd name="connsiteX2-175" fmla="*/ 8829 w 10041"/>
              <a:gd name="connsiteY2-176" fmla="*/ 9009 h 10000"/>
              <a:gd name="connsiteX3-177" fmla="*/ 1197 w 10041"/>
              <a:gd name="connsiteY3-178" fmla="*/ 9129 h 10000"/>
              <a:gd name="connsiteX4-179" fmla="*/ 0 w 10041"/>
              <a:gd name="connsiteY4-180" fmla="*/ 0 h 10000"/>
              <a:gd name="connsiteX0-181" fmla="*/ 0 w 10041"/>
              <a:gd name="connsiteY0-182" fmla="*/ 0 h 10000"/>
              <a:gd name="connsiteX1-183" fmla="*/ 10041 w 10041"/>
              <a:gd name="connsiteY1-184" fmla="*/ 156 h 10000"/>
              <a:gd name="connsiteX2-185" fmla="*/ 8829 w 10041"/>
              <a:gd name="connsiteY2-186" fmla="*/ 9009 h 10000"/>
              <a:gd name="connsiteX3-187" fmla="*/ 1197 w 10041"/>
              <a:gd name="connsiteY3-188" fmla="*/ 9129 h 10000"/>
              <a:gd name="connsiteX4-189" fmla="*/ 0 w 10041"/>
              <a:gd name="connsiteY4-190" fmla="*/ 0 h 10000"/>
              <a:gd name="connsiteX0-191" fmla="*/ 0 w 10041"/>
              <a:gd name="connsiteY0-192" fmla="*/ 0 h 10000"/>
              <a:gd name="connsiteX1-193" fmla="*/ 10041 w 10041"/>
              <a:gd name="connsiteY1-194" fmla="*/ 156 h 10000"/>
              <a:gd name="connsiteX2-195" fmla="*/ 8829 w 10041"/>
              <a:gd name="connsiteY2-196" fmla="*/ 9009 h 10000"/>
              <a:gd name="connsiteX3-197" fmla="*/ 1197 w 10041"/>
              <a:gd name="connsiteY3-198" fmla="*/ 9129 h 10000"/>
              <a:gd name="connsiteX4-199" fmla="*/ 0 w 10041"/>
              <a:gd name="connsiteY4-200" fmla="*/ 0 h 10000"/>
              <a:gd name="connsiteX0-201" fmla="*/ 0 w 10041"/>
              <a:gd name="connsiteY0-202" fmla="*/ 0 h 10000"/>
              <a:gd name="connsiteX1-203" fmla="*/ 10041 w 10041"/>
              <a:gd name="connsiteY1-204" fmla="*/ 156 h 10000"/>
              <a:gd name="connsiteX2-205" fmla="*/ 8829 w 10041"/>
              <a:gd name="connsiteY2-206" fmla="*/ 9009 h 10000"/>
              <a:gd name="connsiteX3-207" fmla="*/ 1197 w 10041"/>
              <a:gd name="connsiteY3-208" fmla="*/ 9129 h 10000"/>
              <a:gd name="connsiteX4-209" fmla="*/ 0 w 10041"/>
              <a:gd name="connsiteY4-210" fmla="*/ 0 h 10000"/>
              <a:gd name="connsiteX0-211" fmla="*/ 0 w 10041"/>
              <a:gd name="connsiteY0-212" fmla="*/ 0 h 9956"/>
              <a:gd name="connsiteX1-213" fmla="*/ 10041 w 10041"/>
              <a:gd name="connsiteY1-214" fmla="*/ 156 h 9956"/>
              <a:gd name="connsiteX2-215" fmla="*/ 8829 w 10041"/>
              <a:gd name="connsiteY2-216" fmla="*/ 7903 h 9956"/>
              <a:gd name="connsiteX3-217" fmla="*/ 1197 w 10041"/>
              <a:gd name="connsiteY3-218" fmla="*/ 9129 h 9956"/>
              <a:gd name="connsiteX4-219" fmla="*/ 0 w 10041"/>
              <a:gd name="connsiteY4-220" fmla="*/ 0 h 9956"/>
              <a:gd name="connsiteX0-221" fmla="*/ 0 w 10000"/>
              <a:gd name="connsiteY0-222" fmla="*/ 0 h 10000"/>
              <a:gd name="connsiteX1-223" fmla="*/ 10000 w 10000"/>
              <a:gd name="connsiteY1-224" fmla="*/ 157 h 10000"/>
              <a:gd name="connsiteX2-225" fmla="*/ 8835 w 10000"/>
              <a:gd name="connsiteY2-226" fmla="*/ 8983 h 10000"/>
              <a:gd name="connsiteX3-227" fmla="*/ 1192 w 10000"/>
              <a:gd name="connsiteY3-228" fmla="*/ 9169 h 10000"/>
              <a:gd name="connsiteX4-229" fmla="*/ 0 w 10000"/>
              <a:gd name="connsiteY4-230" fmla="*/ 0 h 10000"/>
              <a:gd name="connsiteX0-231" fmla="*/ 0 w 10000"/>
              <a:gd name="connsiteY0-232" fmla="*/ 0 h 10000"/>
              <a:gd name="connsiteX1-233" fmla="*/ 10000 w 10000"/>
              <a:gd name="connsiteY1-234" fmla="*/ 157 h 10000"/>
              <a:gd name="connsiteX2-235" fmla="*/ 8835 w 10000"/>
              <a:gd name="connsiteY2-236" fmla="*/ 8983 h 10000"/>
              <a:gd name="connsiteX3-237" fmla="*/ 1192 w 10000"/>
              <a:gd name="connsiteY3-238" fmla="*/ 9169 h 10000"/>
              <a:gd name="connsiteX4-239" fmla="*/ 0 w 10000"/>
              <a:gd name="connsiteY4-240" fmla="*/ 0 h 10000"/>
              <a:gd name="connsiteX0-241" fmla="*/ 0 w 10000"/>
              <a:gd name="connsiteY0-242" fmla="*/ 0 h 10000"/>
              <a:gd name="connsiteX1-243" fmla="*/ 10000 w 10000"/>
              <a:gd name="connsiteY1-244" fmla="*/ 157 h 10000"/>
              <a:gd name="connsiteX2-245" fmla="*/ 8835 w 10000"/>
              <a:gd name="connsiteY2-246" fmla="*/ 8983 h 10000"/>
              <a:gd name="connsiteX3-247" fmla="*/ 1192 w 10000"/>
              <a:gd name="connsiteY3-248" fmla="*/ 9169 h 10000"/>
              <a:gd name="connsiteX4-249" fmla="*/ 0 w 10000"/>
              <a:gd name="connsiteY4-250" fmla="*/ 0 h 10000"/>
              <a:gd name="connsiteX0-251" fmla="*/ 0 w 10000"/>
              <a:gd name="connsiteY0-252" fmla="*/ 0 h 10000"/>
              <a:gd name="connsiteX1-253" fmla="*/ 10000 w 10000"/>
              <a:gd name="connsiteY1-254" fmla="*/ 157 h 10000"/>
              <a:gd name="connsiteX2-255" fmla="*/ 8835 w 10000"/>
              <a:gd name="connsiteY2-256" fmla="*/ 8983 h 10000"/>
              <a:gd name="connsiteX3-257" fmla="*/ 1192 w 10000"/>
              <a:gd name="connsiteY3-258" fmla="*/ 9169 h 10000"/>
              <a:gd name="connsiteX4-259" fmla="*/ 0 w 10000"/>
              <a:gd name="connsiteY4-260" fmla="*/ 0 h 10000"/>
              <a:gd name="connsiteX0-261" fmla="*/ 0 w 10000"/>
              <a:gd name="connsiteY0-262" fmla="*/ 0 h 10000"/>
              <a:gd name="connsiteX1-263" fmla="*/ 10000 w 10000"/>
              <a:gd name="connsiteY1-264" fmla="*/ 157 h 10000"/>
              <a:gd name="connsiteX2-265" fmla="*/ 8835 w 10000"/>
              <a:gd name="connsiteY2-266" fmla="*/ 8983 h 10000"/>
              <a:gd name="connsiteX3-267" fmla="*/ 1192 w 10000"/>
              <a:gd name="connsiteY3-268" fmla="*/ 9169 h 10000"/>
              <a:gd name="connsiteX4-269" fmla="*/ 0 w 10000"/>
              <a:gd name="connsiteY4-270" fmla="*/ 0 h 10000"/>
              <a:gd name="connsiteX0-271" fmla="*/ 0 w 10015"/>
              <a:gd name="connsiteY0-272" fmla="*/ 0 h 10000"/>
              <a:gd name="connsiteX1-273" fmla="*/ 10000 w 10015"/>
              <a:gd name="connsiteY1-274" fmla="*/ 157 h 10000"/>
              <a:gd name="connsiteX2-275" fmla="*/ 8835 w 10015"/>
              <a:gd name="connsiteY2-276" fmla="*/ 8983 h 10000"/>
              <a:gd name="connsiteX3-277" fmla="*/ 1192 w 10015"/>
              <a:gd name="connsiteY3-278" fmla="*/ 9169 h 10000"/>
              <a:gd name="connsiteX4-279" fmla="*/ 0 w 10015"/>
              <a:gd name="connsiteY4-280" fmla="*/ 0 h 10000"/>
              <a:gd name="connsiteX0-281" fmla="*/ 0 w 10015"/>
              <a:gd name="connsiteY0-282" fmla="*/ 0 h 11764"/>
              <a:gd name="connsiteX1-283" fmla="*/ 10000 w 10015"/>
              <a:gd name="connsiteY1-284" fmla="*/ 157 h 11764"/>
              <a:gd name="connsiteX2-285" fmla="*/ 8835 w 10015"/>
              <a:gd name="connsiteY2-286" fmla="*/ 8983 h 11764"/>
              <a:gd name="connsiteX3-287" fmla="*/ 1192 w 10015"/>
              <a:gd name="connsiteY3-288" fmla="*/ 9169 h 11764"/>
              <a:gd name="connsiteX4-289" fmla="*/ 0 w 10015"/>
              <a:gd name="connsiteY4-290" fmla="*/ 0 h 11764"/>
              <a:gd name="connsiteX0-291" fmla="*/ 0 w 10015"/>
              <a:gd name="connsiteY0-292" fmla="*/ 0 h 11764"/>
              <a:gd name="connsiteX1-293" fmla="*/ 10000 w 10015"/>
              <a:gd name="connsiteY1-294" fmla="*/ 157 h 11764"/>
              <a:gd name="connsiteX2-295" fmla="*/ 8835 w 10015"/>
              <a:gd name="connsiteY2-296" fmla="*/ 8983 h 11764"/>
              <a:gd name="connsiteX3-297" fmla="*/ 1192 w 10015"/>
              <a:gd name="connsiteY3-298" fmla="*/ 9169 h 11764"/>
              <a:gd name="connsiteX4-299" fmla="*/ 0 w 10015"/>
              <a:gd name="connsiteY4-300" fmla="*/ 0 h 11764"/>
              <a:gd name="connsiteX0-301" fmla="*/ 0 w 10015"/>
              <a:gd name="connsiteY0-302" fmla="*/ 0 h 11960"/>
              <a:gd name="connsiteX1-303" fmla="*/ 10000 w 10015"/>
              <a:gd name="connsiteY1-304" fmla="*/ 157 h 11960"/>
              <a:gd name="connsiteX2-305" fmla="*/ 8835 w 10015"/>
              <a:gd name="connsiteY2-306" fmla="*/ 8983 h 11960"/>
              <a:gd name="connsiteX3-307" fmla="*/ 1192 w 10015"/>
              <a:gd name="connsiteY3-308" fmla="*/ 9169 h 11960"/>
              <a:gd name="connsiteX4-309" fmla="*/ 0 w 10015"/>
              <a:gd name="connsiteY4-310" fmla="*/ 0 h 11960"/>
              <a:gd name="connsiteX0-311" fmla="*/ 0 w 10015"/>
              <a:gd name="connsiteY0-312" fmla="*/ 0 h 11372"/>
              <a:gd name="connsiteX1-313" fmla="*/ 10000 w 10015"/>
              <a:gd name="connsiteY1-314" fmla="*/ 157 h 11372"/>
              <a:gd name="connsiteX2-315" fmla="*/ 8835 w 10015"/>
              <a:gd name="connsiteY2-316" fmla="*/ 8983 h 11372"/>
              <a:gd name="connsiteX3-317" fmla="*/ 1192 w 10015"/>
              <a:gd name="connsiteY3-318" fmla="*/ 9169 h 11372"/>
              <a:gd name="connsiteX4-319" fmla="*/ 0 w 10015"/>
              <a:gd name="connsiteY4-320" fmla="*/ 0 h 11372"/>
              <a:gd name="connsiteX0-321" fmla="*/ 0 w 10015"/>
              <a:gd name="connsiteY0-322" fmla="*/ 0 h 11372"/>
              <a:gd name="connsiteX1-323" fmla="*/ 10000 w 10015"/>
              <a:gd name="connsiteY1-324" fmla="*/ 157 h 11372"/>
              <a:gd name="connsiteX2-325" fmla="*/ 8835 w 10015"/>
              <a:gd name="connsiteY2-326" fmla="*/ 8983 h 11372"/>
              <a:gd name="connsiteX3-327" fmla="*/ 1192 w 10015"/>
              <a:gd name="connsiteY3-328" fmla="*/ 9169 h 11372"/>
              <a:gd name="connsiteX4-329" fmla="*/ 0 w 10015"/>
              <a:gd name="connsiteY4-330" fmla="*/ 0 h 11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15" h="11372">
                <a:moveTo>
                  <a:pt x="0" y="0"/>
                </a:moveTo>
                <a:cubicBezTo>
                  <a:pt x="548" y="2258"/>
                  <a:pt x="8900" y="2411"/>
                  <a:pt x="10000" y="157"/>
                </a:cubicBezTo>
                <a:cubicBezTo>
                  <a:pt x="10015" y="94"/>
                  <a:pt x="8808" y="9099"/>
                  <a:pt x="8835" y="8983"/>
                </a:cubicBezTo>
                <a:cubicBezTo>
                  <a:pt x="8397" y="10958"/>
                  <a:pt x="2272" y="11372"/>
                  <a:pt x="1192" y="9169"/>
                </a:cubicBezTo>
                <a:cubicBezTo>
                  <a:pt x="1232" y="9052"/>
                  <a:pt x="0" y="0"/>
                  <a:pt x="0" y="0"/>
                </a:cubicBezTo>
                <a:close/>
              </a:path>
            </a:pathLst>
          </a:custGeom>
          <a:solidFill>
            <a:srgbClr val="C00000"/>
          </a:solidFill>
          <a:ln w="3175" cap="flat" cmpd="sng">
            <a:noFill/>
            <a:prstDash val="solid"/>
            <a:round/>
            <a:headEnd type="none" w="sm" len="sm"/>
            <a:tailEnd type="none" w="sm" len="sm"/>
          </a:ln>
        </p:spPr>
        <p:txBody>
          <a:bodyPr wrap="none" lIns="96692" tIns="48347" rIns="96692" bIns="48347" anchor="ctr"/>
          <a:lstStyle>
            <a:lvl1pPr defTabSz="931545">
              <a:defRPr sz="1900">
                <a:solidFill>
                  <a:schemeClr val="tx1"/>
                </a:solidFill>
                <a:latin typeface="Calibri" panose="020F0502020204030204" pitchFamily="34" charset="0"/>
                <a:ea typeface="宋体" panose="02010600030101010101" pitchFamily="2" charset="-122"/>
              </a:defRPr>
            </a:lvl1pPr>
            <a:lvl2pPr defTabSz="931545">
              <a:defRPr sz="1900">
                <a:solidFill>
                  <a:schemeClr val="tx1"/>
                </a:solidFill>
                <a:latin typeface="Calibri" panose="020F0502020204030204" pitchFamily="34" charset="0"/>
                <a:ea typeface="宋体" panose="02010600030101010101" pitchFamily="2" charset="-122"/>
              </a:defRPr>
            </a:lvl2pPr>
            <a:lvl3pPr defTabSz="931545">
              <a:defRPr sz="1900">
                <a:solidFill>
                  <a:schemeClr val="tx1"/>
                </a:solidFill>
                <a:latin typeface="Calibri" panose="020F0502020204030204" pitchFamily="34" charset="0"/>
                <a:ea typeface="宋体" panose="02010600030101010101" pitchFamily="2" charset="-122"/>
              </a:defRPr>
            </a:lvl3pPr>
            <a:lvl4pPr defTabSz="931545">
              <a:defRPr sz="1900">
                <a:solidFill>
                  <a:schemeClr val="tx1"/>
                </a:solidFill>
                <a:latin typeface="Calibri" panose="020F0502020204030204" pitchFamily="34" charset="0"/>
                <a:ea typeface="宋体" panose="02010600030101010101" pitchFamily="2" charset="-122"/>
              </a:defRPr>
            </a:lvl4pPr>
            <a:lvl5pPr defTabSz="931545">
              <a:defRPr sz="1900">
                <a:solidFill>
                  <a:schemeClr val="tx1"/>
                </a:solidFill>
                <a:latin typeface="Calibri" panose="020F0502020204030204" pitchFamily="34" charset="0"/>
                <a:ea typeface="宋体" panose="02010600030101010101" pitchFamily="2" charset="-122"/>
              </a:defRPr>
            </a:lvl5pPr>
            <a:lvl6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endParaRPr lang="en-US" altLang="zh-CN" sz="1600">
              <a:solidFill>
                <a:srgbClr val="FFFFFF"/>
              </a:solidFill>
              <a:latin typeface="Oscine" panose="020B0506040202020204" pitchFamily="34" charset="0"/>
              <a:ea typeface="+mn-ea"/>
            </a:endParaRPr>
          </a:p>
        </p:txBody>
      </p:sp>
      <p:sp>
        <p:nvSpPr>
          <p:cNvPr id="40966" name="Text Box 8"/>
          <p:cNvSpPr txBox="1">
            <a:spLocks noChangeArrowheads="1"/>
          </p:cNvSpPr>
          <p:nvPr/>
        </p:nvSpPr>
        <p:spPr bwMode="auto">
          <a:xfrm>
            <a:off x="2443163" y="3683000"/>
            <a:ext cx="94138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0050" tIns="40050" rIns="40050" bIns="40050" anchor="ctr">
            <a:spAutoFit/>
          </a:bodyPr>
          <a:lstStyle>
            <a:lvl1pPr defTabSz="798195">
              <a:defRPr sz="1900">
                <a:solidFill>
                  <a:schemeClr val="tx1"/>
                </a:solidFill>
                <a:latin typeface="Calibri" panose="020F0502020204030204" pitchFamily="34" charset="0"/>
                <a:ea typeface="宋体" panose="02010600030101010101" pitchFamily="2" charset="-122"/>
              </a:defRPr>
            </a:lvl1pPr>
            <a:lvl2pPr defTabSz="798195">
              <a:defRPr sz="1900">
                <a:solidFill>
                  <a:schemeClr val="tx1"/>
                </a:solidFill>
                <a:latin typeface="Calibri" panose="020F0502020204030204" pitchFamily="34" charset="0"/>
                <a:ea typeface="宋体" panose="02010600030101010101" pitchFamily="2" charset="-122"/>
              </a:defRPr>
            </a:lvl2pPr>
            <a:lvl3pPr defTabSz="798195">
              <a:defRPr sz="1900">
                <a:solidFill>
                  <a:schemeClr val="tx1"/>
                </a:solidFill>
                <a:latin typeface="Calibri" panose="020F0502020204030204" pitchFamily="34" charset="0"/>
                <a:ea typeface="宋体" panose="02010600030101010101" pitchFamily="2" charset="-122"/>
              </a:defRPr>
            </a:lvl3pPr>
            <a:lvl4pPr defTabSz="798195">
              <a:defRPr sz="1900">
                <a:solidFill>
                  <a:schemeClr val="tx1"/>
                </a:solidFill>
                <a:latin typeface="Calibri" panose="020F0502020204030204" pitchFamily="34" charset="0"/>
                <a:ea typeface="宋体" panose="02010600030101010101" pitchFamily="2" charset="-122"/>
              </a:defRPr>
            </a:lvl4pPr>
            <a:lvl5pPr defTabSz="798195">
              <a:defRPr sz="1900">
                <a:solidFill>
                  <a:schemeClr val="tx1"/>
                </a:solidFill>
                <a:latin typeface="Calibri" panose="020F0502020204030204" pitchFamily="34" charset="0"/>
                <a:ea typeface="宋体" panose="02010600030101010101" pitchFamily="2" charset="-122"/>
              </a:defRPr>
            </a:lvl5pPr>
            <a:lvl6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en-US" altLang="zh-CN" sz="1600" b="1">
                <a:solidFill>
                  <a:srgbClr val="FFFFFF"/>
                </a:solidFill>
                <a:latin typeface="Oscine" panose="020B0506040202020204" pitchFamily="34" charset="0"/>
                <a:ea typeface="+mn-ea"/>
              </a:rPr>
              <a:t>A</a:t>
            </a:r>
            <a:r>
              <a:rPr lang="zh-CN" altLang="en-US" sz="1600" b="1">
                <a:solidFill>
                  <a:srgbClr val="FFFFFF"/>
                </a:solidFill>
                <a:latin typeface="Oscine" panose="020B0506040202020204" pitchFamily="34" charset="0"/>
                <a:ea typeface="+mn-ea"/>
              </a:rPr>
              <a:t>轮</a:t>
            </a:r>
          </a:p>
        </p:txBody>
      </p:sp>
      <p:sp>
        <p:nvSpPr>
          <p:cNvPr id="29" name="Freeform 7"/>
          <p:cNvSpPr/>
          <p:nvPr/>
        </p:nvSpPr>
        <p:spPr bwMode="gray">
          <a:xfrm>
            <a:off x="2397125" y="4311650"/>
            <a:ext cx="1130300" cy="923925"/>
          </a:xfrm>
          <a:custGeom>
            <a:avLst/>
            <a:gdLst>
              <a:gd name="T0" fmla="*/ 0 w 1496"/>
              <a:gd name="T1" fmla="*/ 2147483647 h 510"/>
              <a:gd name="T2" fmla="*/ 2147483647 w 1496"/>
              <a:gd name="T3" fmla="*/ 0 h 510"/>
              <a:gd name="T4" fmla="*/ 2147483647 w 1496"/>
              <a:gd name="T5" fmla="*/ 2147483647 h 510"/>
              <a:gd name="T6" fmla="*/ 2147483647 w 1496"/>
              <a:gd name="T7" fmla="*/ 2147483647 h 510"/>
              <a:gd name="T8" fmla="*/ 0 w 1496"/>
              <a:gd name="T9" fmla="*/ 2147483647 h 510"/>
              <a:gd name="T10" fmla="*/ 0 60000 65536"/>
              <a:gd name="T11" fmla="*/ 0 60000 65536"/>
              <a:gd name="T12" fmla="*/ 0 60000 65536"/>
              <a:gd name="T13" fmla="*/ 0 60000 65536"/>
              <a:gd name="T14" fmla="*/ 0 60000 65536"/>
              <a:gd name="T15" fmla="*/ 0 w 1496"/>
              <a:gd name="T16" fmla="*/ 0 h 510"/>
              <a:gd name="T17" fmla="*/ 1496 w 1496"/>
              <a:gd name="T18" fmla="*/ 510 h 510"/>
              <a:gd name="connsiteX0" fmla="*/ 0 w 8973"/>
              <a:gd name="connsiteY0" fmla="*/ 224 h 10000"/>
              <a:gd name="connsiteX1" fmla="*/ 8973 w 8973"/>
              <a:gd name="connsiteY1" fmla="*/ 0 h 10000"/>
              <a:gd name="connsiteX2" fmla="*/ 7436 w 8973"/>
              <a:gd name="connsiteY2" fmla="*/ 9039 h 10000"/>
              <a:gd name="connsiteX3" fmla="*/ 537 w 8973"/>
              <a:gd name="connsiteY3" fmla="*/ 9216 h 10000"/>
              <a:gd name="connsiteX4" fmla="*/ 0 w 8973"/>
              <a:gd name="connsiteY4" fmla="*/ 224 h 10000"/>
              <a:gd name="connsiteX0-1" fmla="*/ 0 w 11145"/>
              <a:gd name="connsiteY0-2" fmla="*/ 370 h 10000"/>
              <a:gd name="connsiteX1-3" fmla="*/ 11145 w 11145"/>
              <a:gd name="connsiteY1-4" fmla="*/ 0 h 10000"/>
              <a:gd name="connsiteX2-5" fmla="*/ 9432 w 11145"/>
              <a:gd name="connsiteY2-6" fmla="*/ 9039 h 10000"/>
              <a:gd name="connsiteX3-7" fmla="*/ 1743 w 11145"/>
              <a:gd name="connsiteY3-8" fmla="*/ 9216 h 10000"/>
              <a:gd name="connsiteX4-9" fmla="*/ 0 w 11145"/>
              <a:gd name="connsiteY4-10" fmla="*/ 370 h 10000"/>
              <a:gd name="connsiteX0-11" fmla="*/ 0 w 11210"/>
              <a:gd name="connsiteY0-12" fmla="*/ 150 h 9780"/>
              <a:gd name="connsiteX1-13" fmla="*/ 11210 w 11210"/>
              <a:gd name="connsiteY1-14" fmla="*/ 0 h 9780"/>
              <a:gd name="connsiteX2-15" fmla="*/ 9432 w 11210"/>
              <a:gd name="connsiteY2-16" fmla="*/ 8819 h 9780"/>
              <a:gd name="connsiteX3-17" fmla="*/ 1743 w 11210"/>
              <a:gd name="connsiteY3-18" fmla="*/ 8996 h 9780"/>
              <a:gd name="connsiteX4-19" fmla="*/ 0 w 11210"/>
              <a:gd name="connsiteY4-20" fmla="*/ 150 h 9780"/>
              <a:gd name="connsiteX0-21" fmla="*/ 0 w 10000"/>
              <a:gd name="connsiteY0-22" fmla="*/ 153 h 10000"/>
              <a:gd name="connsiteX1-23" fmla="*/ 10000 w 10000"/>
              <a:gd name="connsiteY1-24" fmla="*/ 0 h 10000"/>
              <a:gd name="connsiteX2-25" fmla="*/ 8414 w 10000"/>
              <a:gd name="connsiteY2-26" fmla="*/ 9017 h 10000"/>
              <a:gd name="connsiteX3-27" fmla="*/ 1555 w 10000"/>
              <a:gd name="connsiteY3-28" fmla="*/ 9198 h 10000"/>
              <a:gd name="connsiteX4-29" fmla="*/ 0 w 10000"/>
              <a:gd name="connsiteY4-30" fmla="*/ 153 h 10000"/>
              <a:gd name="connsiteX0-31" fmla="*/ 0 w 10000"/>
              <a:gd name="connsiteY0-32" fmla="*/ 153 h 10000"/>
              <a:gd name="connsiteX1-33" fmla="*/ 10000 w 10000"/>
              <a:gd name="connsiteY1-34" fmla="*/ 0 h 10000"/>
              <a:gd name="connsiteX2-35" fmla="*/ 8414 w 10000"/>
              <a:gd name="connsiteY2-36" fmla="*/ 9017 h 10000"/>
              <a:gd name="connsiteX3-37" fmla="*/ 1555 w 10000"/>
              <a:gd name="connsiteY3-38" fmla="*/ 9198 h 10000"/>
              <a:gd name="connsiteX4-39" fmla="*/ 0 w 10000"/>
              <a:gd name="connsiteY4-40" fmla="*/ 153 h 10000"/>
              <a:gd name="connsiteX0-41" fmla="*/ 0 w 10000"/>
              <a:gd name="connsiteY0-42" fmla="*/ 153 h 10000"/>
              <a:gd name="connsiteX1-43" fmla="*/ 10000 w 10000"/>
              <a:gd name="connsiteY1-44" fmla="*/ 0 h 10000"/>
              <a:gd name="connsiteX2-45" fmla="*/ 8414 w 10000"/>
              <a:gd name="connsiteY2-46" fmla="*/ 9017 h 10000"/>
              <a:gd name="connsiteX3-47" fmla="*/ 1555 w 10000"/>
              <a:gd name="connsiteY3-48" fmla="*/ 9198 h 10000"/>
              <a:gd name="connsiteX4-49" fmla="*/ 0 w 10000"/>
              <a:gd name="connsiteY4-50" fmla="*/ 153 h 10000"/>
              <a:gd name="connsiteX0-51" fmla="*/ 0 w 10000"/>
              <a:gd name="connsiteY0-52" fmla="*/ 153 h 10000"/>
              <a:gd name="connsiteX1-53" fmla="*/ 10000 w 10000"/>
              <a:gd name="connsiteY1-54" fmla="*/ 0 h 10000"/>
              <a:gd name="connsiteX2-55" fmla="*/ 8414 w 10000"/>
              <a:gd name="connsiteY2-56" fmla="*/ 9017 h 10000"/>
              <a:gd name="connsiteX3-57" fmla="*/ 1555 w 10000"/>
              <a:gd name="connsiteY3-58" fmla="*/ 9198 h 10000"/>
              <a:gd name="connsiteX4-59" fmla="*/ 0 w 10000"/>
              <a:gd name="connsiteY4-60" fmla="*/ 153 h 10000"/>
              <a:gd name="connsiteX0-61" fmla="*/ 0 w 10000"/>
              <a:gd name="connsiteY0-62" fmla="*/ 153 h 10000"/>
              <a:gd name="connsiteX1-63" fmla="*/ 10000 w 10000"/>
              <a:gd name="connsiteY1-64" fmla="*/ 0 h 10000"/>
              <a:gd name="connsiteX2-65" fmla="*/ 8414 w 10000"/>
              <a:gd name="connsiteY2-66" fmla="*/ 9017 h 10000"/>
              <a:gd name="connsiteX3-67" fmla="*/ 1555 w 10000"/>
              <a:gd name="connsiteY3-68" fmla="*/ 9198 h 10000"/>
              <a:gd name="connsiteX4-69" fmla="*/ 0 w 10000"/>
              <a:gd name="connsiteY4-70" fmla="*/ 153 h 10000"/>
              <a:gd name="connsiteX0-71" fmla="*/ 0 w 10000"/>
              <a:gd name="connsiteY0-72" fmla="*/ 153 h 10000"/>
              <a:gd name="connsiteX1-73" fmla="*/ 10000 w 10000"/>
              <a:gd name="connsiteY1-74" fmla="*/ 0 h 10000"/>
              <a:gd name="connsiteX2-75" fmla="*/ 8414 w 10000"/>
              <a:gd name="connsiteY2-76" fmla="*/ 9017 h 10000"/>
              <a:gd name="connsiteX3-77" fmla="*/ 1555 w 10000"/>
              <a:gd name="connsiteY3-78" fmla="*/ 9198 h 10000"/>
              <a:gd name="connsiteX4-79" fmla="*/ 0 w 10000"/>
              <a:gd name="connsiteY4-80" fmla="*/ 153 h 10000"/>
              <a:gd name="connsiteX0-81" fmla="*/ 0 w 10000"/>
              <a:gd name="connsiteY0-82" fmla="*/ 153 h 10000"/>
              <a:gd name="connsiteX1-83" fmla="*/ 10000 w 10000"/>
              <a:gd name="connsiteY1-84" fmla="*/ 0 h 10000"/>
              <a:gd name="connsiteX2-85" fmla="*/ 8414 w 10000"/>
              <a:gd name="connsiteY2-86" fmla="*/ 9017 h 10000"/>
              <a:gd name="connsiteX3-87" fmla="*/ 1555 w 10000"/>
              <a:gd name="connsiteY3-88" fmla="*/ 9198 h 10000"/>
              <a:gd name="connsiteX4-89" fmla="*/ 0 w 10000"/>
              <a:gd name="connsiteY4-90" fmla="*/ 153 h 10000"/>
              <a:gd name="connsiteX0-91" fmla="*/ 0 w 10000"/>
              <a:gd name="connsiteY0-92" fmla="*/ 153 h 10000"/>
              <a:gd name="connsiteX1-93" fmla="*/ 10000 w 10000"/>
              <a:gd name="connsiteY1-94" fmla="*/ 0 h 10000"/>
              <a:gd name="connsiteX2-95" fmla="*/ 8414 w 10000"/>
              <a:gd name="connsiteY2-96" fmla="*/ 9017 h 10000"/>
              <a:gd name="connsiteX3-97" fmla="*/ 1555 w 10000"/>
              <a:gd name="connsiteY3-98" fmla="*/ 9198 h 10000"/>
              <a:gd name="connsiteX4-99" fmla="*/ 0 w 10000"/>
              <a:gd name="connsiteY4-100" fmla="*/ 153 h 10000"/>
              <a:gd name="connsiteX0-101" fmla="*/ 0 w 10596"/>
              <a:gd name="connsiteY0-102" fmla="*/ 153 h 10000"/>
              <a:gd name="connsiteX1-103" fmla="*/ 10000 w 10596"/>
              <a:gd name="connsiteY1-104" fmla="*/ 0 h 10000"/>
              <a:gd name="connsiteX2-105" fmla="*/ 8414 w 10596"/>
              <a:gd name="connsiteY2-106" fmla="*/ 9017 h 10000"/>
              <a:gd name="connsiteX3-107" fmla="*/ 1555 w 10596"/>
              <a:gd name="connsiteY3-108" fmla="*/ 9198 h 10000"/>
              <a:gd name="connsiteX4-109" fmla="*/ 0 w 10596"/>
              <a:gd name="connsiteY4-110" fmla="*/ 153 h 10000"/>
              <a:gd name="connsiteX0-111" fmla="*/ 0 w 10000"/>
              <a:gd name="connsiteY0-112" fmla="*/ 153 h 10000"/>
              <a:gd name="connsiteX1-113" fmla="*/ 10000 w 10000"/>
              <a:gd name="connsiteY1-114" fmla="*/ 0 h 10000"/>
              <a:gd name="connsiteX2-115" fmla="*/ 8414 w 10000"/>
              <a:gd name="connsiteY2-116" fmla="*/ 9017 h 10000"/>
              <a:gd name="connsiteX3-117" fmla="*/ 1555 w 10000"/>
              <a:gd name="connsiteY3-118" fmla="*/ 9198 h 10000"/>
              <a:gd name="connsiteX4-119" fmla="*/ 0 w 10000"/>
              <a:gd name="connsiteY4-120" fmla="*/ 153 h 10000"/>
              <a:gd name="connsiteX0-121" fmla="*/ 0 w 10000"/>
              <a:gd name="connsiteY0-122" fmla="*/ 153 h 10000"/>
              <a:gd name="connsiteX1-123" fmla="*/ 10000 w 10000"/>
              <a:gd name="connsiteY1-124" fmla="*/ 0 h 10000"/>
              <a:gd name="connsiteX2-125" fmla="*/ 8414 w 10000"/>
              <a:gd name="connsiteY2-126" fmla="*/ 9017 h 10000"/>
              <a:gd name="connsiteX3-127" fmla="*/ 1555 w 10000"/>
              <a:gd name="connsiteY3-128" fmla="*/ 9198 h 10000"/>
              <a:gd name="connsiteX4-129" fmla="*/ 0 w 10000"/>
              <a:gd name="connsiteY4-130" fmla="*/ 153 h 10000"/>
              <a:gd name="connsiteX0-131" fmla="*/ 0 w 10000"/>
              <a:gd name="connsiteY0-132" fmla="*/ 153 h 10000"/>
              <a:gd name="connsiteX1-133" fmla="*/ 10000 w 10000"/>
              <a:gd name="connsiteY1-134" fmla="*/ 0 h 10000"/>
              <a:gd name="connsiteX2-135" fmla="*/ 8414 w 10000"/>
              <a:gd name="connsiteY2-136" fmla="*/ 9017 h 10000"/>
              <a:gd name="connsiteX3-137" fmla="*/ 1555 w 10000"/>
              <a:gd name="connsiteY3-138" fmla="*/ 9198 h 10000"/>
              <a:gd name="connsiteX4-139" fmla="*/ 0 w 10000"/>
              <a:gd name="connsiteY4-140" fmla="*/ 153 h 10000"/>
              <a:gd name="connsiteX0-141" fmla="*/ 0 w 10000"/>
              <a:gd name="connsiteY0-142" fmla="*/ 153 h 10000"/>
              <a:gd name="connsiteX1-143" fmla="*/ 10000 w 10000"/>
              <a:gd name="connsiteY1-144" fmla="*/ 0 h 10000"/>
              <a:gd name="connsiteX2-145" fmla="*/ 8414 w 10000"/>
              <a:gd name="connsiteY2-146" fmla="*/ 9017 h 10000"/>
              <a:gd name="connsiteX3-147" fmla="*/ 1555 w 10000"/>
              <a:gd name="connsiteY3-148" fmla="*/ 9198 h 10000"/>
              <a:gd name="connsiteX4-149" fmla="*/ 0 w 10000"/>
              <a:gd name="connsiteY4-150" fmla="*/ 153 h 10000"/>
              <a:gd name="connsiteX0-151" fmla="*/ 0 w 10000"/>
              <a:gd name="connsiteY0-152" fmla="*/ 153 h 10000"/>
              <a:gd name="connsiteX1-153" fmla="*/ 10000 w 10000"/>
              <a:gd name="connsiteY1-154" fmla="*/ 0 h 10000"/>
              <a:gd name="connsiteX2-155" fmla="*/ 8414 w 10000"/>
              <a:gd name="connsiteY2-156" fmla="*/ 9017 h 10000"/>
              <a:gd name="connsiteX3-157" fmla="*/ 1555 w 10000"/>
              <a:gd name="connsiteY3-158" fmla="*/ 9198 h 10000"/>
              <a:gd name="connsiteX4-159" fmla="*/ 0 w 10000"/>
              <a:gd name="connsiteY4-160" fmla="*/ 153 h 10000"/>
              <a:gd name="connsiteX0-161" fmla="*/ 0 w 10000"/>
              <a:gd name="connsiteY0-162" fmla="*/ 153 h 10000"/>
              <a:gd name="connsiteX1-163" fmla="*/ 10000 w 10000"/>
              <a:gd name="connsiteY1-164" fmla="*/ 0 h 10000"/>
              <a:gd name="connsiteX2-165" fmla="*/ 8414 w 10000"/>
              <a:gd name="connsiteY2-166" fmla="*/ 9017 h 10000"/>
              <a:gd name="connsiteX3-167" fmla="*/ 1555 w 10000"/>
              <a:gd name="connsiteY3-168" fmla="*/ 9198 h 10000"/>
              <a:gd name="connsiteX4-169" fmla="*/ 0 w 10000"/>
              <a:gd name="connsiteY4-170" fmla="*/ 153 h 10000"/>
              <a:gd name="connsiteX0-171" fmla="*/ 0 w 10000"/>
              <a:gd name="connsiteY0-172" fmla="*/ 153 h 10000"/>
              <a:gd name="connsiteX1-173" fmla="*/ 10000 w 10000"/>
              <a:gd name="connsiteY1-174" fmla="*/ 0 h 10000"/>
              <a:gd name="connsiteX2-175" fmla="*/ 8414 w 10000"/>
              <a:gd name="connsiteY2-176" fmla="*/ 9017 h 10000"/>
              <a:gd name="connsiteX3-177" fmla="*/ 1555 w 10000"/>
              <a:gd name="connsiteY3-178" fmla="*/ 9198 h 10000"/>
              <a:gd name="connsiteX4-179" fmla="*/ 0 w 10000"/>
              <a:gd name="connsiteY4-180" fmla="*/ 153 h 10000"/>
              <a:gd name="connsiteX0-181" fmla="*/ 0 w 10000"/>
              <a:gd name="connsiteY0-182" fmla="*/ 153 h 10000"/>
              <a:gd name="connsiteX1-183" fmla="*/ 10000 w 10000"/>
              <a:gd name="connsiteY1-184" fmla="*/ 0 h 10000"/>
              <a:gd name="connsiteX2-185" fmla="*/ 8414 w 10000"/>
              <a:gd name="connsiteY2-186" fmla="*/ 9017 h 10000"/>
              <a:gd name="connsiteX3-187" fmla="*/ 1555 w 10000"/>
              <a:gd name="connsiteY3-188" fmla="*/ 9198 h 10000"/>
              <a:gd name="connsiteX4-189" fmla="*/ 0 w 10000"/>
              <a:gd name="connsiteY4-190" fmla="*/ 153 h 10000"/>
              <a:gd name="connsiteX0-191" fmla="*/ 0 w 10000"/>
              <a:gd name="connsiteY0-192" fmla="*/ 153 h 10000"/>
              <a:gd name="connsiteX1-193" fmla="*/ 10000 w 10000"/>
              <a:gd name="connsiteY1-194" fmla="*/ 0 h 10000"/>
              <a:gd name="connsiteX2-195" fmla="*/ 8414 w 10000"/>
              <a:gd name="connsiteY2-196" fmla="*/ 9017 h 10000"/>
              <a:gd name="connsiteX3-197" fmla="*/ 1555 w 10000"/>
              <a:gd name="connsiteY3-198" fmla="*/ 9198 h 10000"/>
              <a:gd name="connsiteX4-199" fmla="*/ 0 w 10000"/>
              <a:gd name="connsiteY4-200" fmla="*/ 153 h 10000"/>
              <a:gd name="connsiteX0-201" fmla="*/ 0 w 10000"/>
              <a:gd name="connsiteY0-202" fmla="*/ 153 h 10000"/>
              <a:gd name="connsiteX1-203" fmla="*/ 10000 w 10000"/>
              <a:gd name="connsiteY1-204" fmla="*/ 0 h 10000"/>
              <a:gd name="connsiteX2-205" fmla="*/ 8414 w 10000"/>
              <a:gd name="connsiteY2-206" fmla="*/ 9017 h 10000"/>
              <a:gd name="connsiteX3-207" fmla="*/ 1555 w 10000"/>
              <a:gd name="connsiteY3-208" fmla="*/ 9198 h 10000"/>
              <a:gd name="connsiteX4-209" fmla="*/ 0 w 10000"/>
              <a:gd name="connsiteY4-210" fmla="*/ 153 h 10000"/>
              <a:gd name="connsiteX0-211" fmla="*/ 0 w 10000"/>
              <a:gd name="connsiteY0-212" fmla="*/ 153 h 10000"/>
              <a:gd name="connsiteX1-213" fmla="*/ 10000 w 10000"/>
              <a:gd name="connsiteY1-214" fmla="*/ 0 h 10000"/>
              <a:gd name="connsiteX2-215" fmla="*/ 8414 w 10000"/>
              <a:gd name="connsiteY2-216" fmla="*/ 9017 h 10000"/>
              <a:gd name="connsiteX3-217" fmla="*/ 1555 w 10000"/>
              <a:gd name="connsiteY3-218" fmla="*/ 9198 h 10000"/>
              <a:gd name="connsiteX4-219" fmla="*/ 0 w 10000"/>
              <a:gd name="connsiteY4-220" fmla="*/ 153 h 10000"/>
              <a:gd name="connsiteX0-221" fmla="*/ 0 w 10000"/>
              <a:gd name="connsiteY0-222" fmla="*/ 153 h 10000"/>
              <a:gd name="connsiteX1-223" fmla="*/ 10000 w 10000"/>
              <a:gd name="connsiteY1-224" fmla="*/ 0 h 10000"/>
              <a:gd name="connsiteX2-225" fmla="*/ 8414 w 10000"/>
              <a:gd name="connsiteY2-226" fmla="*/ 9017 h 10000"/>
              <a:gd name="connsiteX3-227" fmla="*/ 1555 w 10000"/>
              <a:gd name="connsiteY3-228" fmla="*/ 9198 h 10000"/>
              <a:gd name="connsiteX4-229" fmla="*/ 0 w 10000"/>
              <a:gd name="connsiteY4-230" fmla="*/ 153 h 10000"/>
              <a:gd name="connsiteX0-231" fmla="*/ 0 w 10000"/>
              <a:gd name="connsiteY0-232" fmla="*/ 153 h 10000"/>
              <a:gd name="connsiteX1-233" fmla="*/ 10000 w 10000"/>
              <a:gd name="connsiteY1-234" fmla="*/ 0 h 10000"/>
              <a:gd name="connsiteX2-235" fmla="*/ 8414 w 10000"/>
              <a:gd name="connsiteY2-236" fmla="*/ 9017 h 10000"/>
              <a:gd name="connsiteX3-237" fmla="*/ 1555 w 10000"/>
              <a:gd name="connsiteY3-238" fmla="*/ 9198 h 10000"/>
              <a:gd name="connsiteX4-239" fmla="*/ 0 w 10000"/>
              <a:gd name="connsiteY4-240" fmla="*/ 153 h 10000"/>
              <a:gd name="connsiteX0-241" fmla="*/ 0 w 10000"/>
              <a:gd name="connsiteY0-242" fmla="*/ 153 h 10000"/>
              <a:gd name="connsiteX1-243" fmla="*/ 10000 w 10000"/>
              <a:gd name="connsiteY1-244" fmla="*/ 0 h 10000"/>
              <a:gd name="connsiteX2-245" fmla="*/ 8414 w 10000"/>
              <a:gd name="connsiteY2-246" fmla="*/ 9017 h 10000"/>
              <a:gd name="connsiteX3-247" fmla="*/ 1555 w 10000"/>
              <a:gd name="connsiteY3-248" fmla="*/ 9198 h 10000"/>
              <a:gd name="connsiteX4-249" fmla="*/ 0 w 10000"/>
              <a:gd name="connsiteY4-250" fmla="*/ 153 h 10000"/>
              <a:gd name="connsiteX0-251" fmla="*/ 0 w 10000"/>
              <a:gd name="connsiteY0-252" fmla="*/ 153 h 10000"/>
              <a:gd name="connsiteX1-253" fmla="*/ 10000 w 10000"/>
              <a:gd name="connsiteY1-254" fmla="*/ 0 h 10000"/>
              <a:gd name="connsiteX2-255" fmla="*/ 8414 w 10000"/>
              <a:gd name="connsiteY2-256" fmla="*/ 9017 h 10000"/>
              <a:gd name="connsiteX3-257" fmla="*/ 1555 w 10000"/>
              <a:gd name="connsiteY3-258" fmla="*/ 9198 h 10000"/>
              <a:gd name="connsiteX4-259" fmla="*/ 0 w 10000"/>
              <a:gd name="connsiteY4-260" fmla="*/ 153 h 10000"/>
              <a:gd name="connsiteX0-261" fmla="*/ 0 w 9796"/>
              <a:gd name="connsiteY0-262" fmla="*/ 78 h 9925"/>
              <a:gd name="connsiteX1-263" fmla="*/ 9796 w 9796"/>
              <a:gd name="connsiteY1-264" fmla="*/ 524 h 9925"/>
              <a:gd name="connsiteX2-265" fmla="*/ 8414 w 9796"/>
              <a:gd name="connsiteY2-266" fmla="*/ 8942 h 9925"/>
              <a:gd name="connsiteX3-267" fmla="*/ 1555 w 9796"/>
              <a:gd name="connsiteY3-268" fmla="*/ 9123 h 9925"/>
              <a:gd name="connsiteX4-269" fmla="*/ 0 w 9796"/>
              <a:gd name="connsiteY4-270" fmla="*/ 78 h 9925"/>
              <a:gd name="connsiteX0-271" fmla="*/ 0 w 9911"/>
              <a:gd name="connsiteY0-272" fmla="*/ 79 h 9849"/>
              <a:gd name="connsiteX1-273" fmla="*/ 9911 w 9911"/>
              <a:gd name="connsiteY1-274" fmla="*/ 377 h 9849"/>
              <a:gd name="connsiteX2-275" fmla="*/ 8500 w 9911"/>
              <a:gd name="connsiteY2-276" fmla="*/ 8859 h 9849"/>
              <a:gd name="connsiteX3-277" fmla="*/ 1498 w 9911"/>
              <a:gd name="connsiteY3-278" fmla="*/ 9041 h 9849"/>
              <a:gd name="connsiteX4-279" fmla="*/ 0 w 9911"/>
              <a:gd name="connsiteY4-280" fmla="*/ 79 h 9849"/>
              <a:gd name="connsiteX0-281" fmla="*/ 0 w 9970"/>
              <a:gd name="connsiteY0-282" fmla="*/ 80 h 10000"/>
              <a:gd name="connsiteX1-283" fmla="*/ 9970 w 9970"/>
              <a:gd name="connsiteY1-284" fmla="*/ 383 h 10000"/>
              <a:gd name="connsiteX2-285" fmla="*/ 8546 w 9970"/>
              <a:gd name="connsiteY2-286" fmla="*/ 8995 h 10000"/>
              <a:gd name="connsiteX3-287" fmla="*/ 1481 w 9970"/>
              <a:gd name="connsiteY3-288" fmla="*/ 9180 h 10000"/>
              <a:gd name="connsiteX4-289" fmla="*/ 0 w 9970"/>
              <a:gd name="connsiteY4-290" fmla="*/ 80 h 10000"/>
              <a:gd name="connsiteX0-291" fmla="*/ 0 w 10000"/>
              <a:gd name="connsiteY0-292" fmla="*/ 80 h 10000"/>
              <a:gd name="connsiteX1-293" fmla="*/ 10000 w 10000"/>
              <a:gd name="connsiteY1-294" fmla="*/ 383 h 10000"/>
              <a:gd name="connsiteX2-295" fmla="*/ 8572 w 10000"/>
              <a:gd name="connsiteY2-296" fmla="*/ 8995 h 10000"/>
              <a:gd name="connsiteX3-297" fmla="*/ 1485 w 10000"/>
              <a:gd name="connsiteY3-298" fmla="*/ 9180 h 10000"/>
              <a:gd name="connsiteX4-299" fmla="*/ 0 w 10000"/>
              <a:gd name="connsiteY4-300" fmla="*/ 80 h 10000"/>
              <a:gd name="connsiteX0-301" fmla="*/ 0 w 10000"/>
              <a:gd name="connsiteY0-302" fmla="*/ 352 h 10272"/>
              <a:gd name="connsiteX1-303" fmla="*/ 10000 w 10000"/>
              <a:gd name="connsiteY1-304" fmla="*/ 655 h 10272"/>
              <a:gd name="connsiteX2-305" fmla="*/ 8572 w 10000"/>
              <a:gd name="connsiteY2-306" fmla="*/ 9267 h 10272"/>
              <a:gd name="connsiteX3-307" fmla="*/ 1485 w 10000"/>
              <a:gd name="connsiteY3-308" fmla="*/ 9452 h 10272"/>
              <a:gd name="connsiteX4-309" fmla="*/ 0 w 10000"/>
              <a:gd name="connsiteY4-310" fmla="*/ 352 h 10272"/>
              <a:gd name="connsiteX0-311" fmla="*/ 0 w 10000"/>
              <a:gd name="connsiteY0-312" fmla="*/ 0 h 9920"/>
              <a:gd name="connsiteX1-313" fmla="*/ 10000 w 10000"/>
              <a:gd name="connsiteY1-314" fmla="*/ 303 h 9920"/>
              <a:gd name="connsiteX2-315" fmla="*/ 8572 w 10000"/>
              <a:gd name="connsiteY2-316" fmla="*/ 8915 h 9920"/>
              <a:gd name="connsiteX3-317" fmla="*/ 1485 w 10000"/>
              <a:gd name="connsiteY3-318" fmla="*/ 9100 h 9920"/>
              <a:gd name="connsiteX4-319" fmla="*/ 0 w 10000"/>
              <a:gd name="connsiteY4-320" fmla="*/ 0 h 9920"/>
              <a:gd name="connsiteX0-321" fmla="*/ 0 w 10000"/>
              <a:gd name="connsiteY0-322" fmla="*/ 0 h 10000"/>
              <a:gd name="connsiteX1-323" fmla="*/ 10000 w 10000"/>
              <a:gd name="connsiteY1-324" fmla="*/ 305 h 10000"/>
              <a:gd name="connsiteX2-325" fmla="*/ 8572 w 10000"/>
              <a:gd name="connsiteY2-326" fmla="*/ 8987 h 10000"/>
              <a:gd name="connsiteX3-327" fmla="*/ 1485 w 10000"/>
              <a:gd name="connsiteY3-328" fmla="*/ 9173 h 10000"/>
              <a:gd name="connsiteX4-329" fmla="*/ 0 w 10000"/>
              <a:gd name="connsiteY4-330" fmla="*/ 0 h 10000"/>
              <a:gd name="connsiteX0-331" fmla="*/ 0 w 10000"/>
              <a:gd name="connsiteY0-332" fmla="*/ 0 h 10000"/>
              <a:gd name="connsiteX1-333" fmla="*/ 10000 w 10000"/>
              <a:gd name="connsiteY1-334" fmla="*/ 305 h 10000"/>
              <a:gd name="connsiteX2-335" fmla="*/ 8572 w 10000"/>
              <a:gd name="connsiteY2-336" fmla="*/ 8987 h 10000"/>
              <a:gd name="connsiteX3-337" fmla="*/ 1485 w 10000"/>
              <a:gd name="connsiteY3-338" fmla="*/ 9173 h 10000"/>
              <a:gd name="connsiteX4-339" fmla="*/ 0 w 10000"/>
              <a:gd name="connsiteY4-340" fmla="*/ 0 h 10000"/>
              <a:gd name="connsiteX0-341" fmla="*/ 0 w 10000"/>
              <a:gd name="connsiteY0-342" fmla="*/ 0 h 10000"/>
              <a:gd name="connsiteX1-343" fmla="*/ 10000 w 10000"/>
              <a:gd name="connsiteY1-344" fmla="*/ 305 h 10000"/>
              <a:gd name="connsiteX2-345" fmla="*/ 8572 w 10000"/>
              <a:gd name="connsiteY2-346" fmla="*/ 8987 h 10000"/>
              <a:gd name="connsiteX3-347" fmla="*/ 1485 w 10000"/>
              <a:gd name="connsiteY3-348" fmla="*/ 9173 h 10000"/>
              <a:gd name="connsiteX4-349" fmla="*/ 0 w 10000"/>
              <a:gd name="connsiteY4-350" fmla="*/ 0 h 10000"/>
              <a:gd name="connsiteX0-351" fmla="*/ 0 w 10000"/>
              <a:gd name="connsiteY0-352" fmla="*/ 0 h 10000"/>
              <a:gd name="connsiteX1-353" fmla="*/ 10000 w 10000"/>
              <a:gd name="connsiteY1-354" fmla="*/ 305 h 10000"/>
              <a:gd name="connsiteX2-355" fmla="*/ 8572 w 10000"/>
              <a:gd name="connsiteY2-356" fmla="*/ 8987 h 10000"/>
              <a:gd name="connsiteX3-357" fmla="*/ 1485 w 10000"/>
              <a:gd name="connsiteY3-358" fmla="*/ 9173 h 10000"/>
              <a:gd name="connsiteX4-359" fmla="*/ 0 w 10000"/>
              <a:gd name="connsiteY4-360" fmla="*/ 0 h 10000"/>
              <a:gd name="connsiteX0-361" fmla="*/ 0 w 10000"/>
              <a:gd name="connsiteY0-362" fmla="*/ 0 h 9980"/>
              <a:gd name="connsiteX1-363" fmla="*/ 10000 w 10000"/>
              <a:gd name="connsiteY1-364" fmla="*/ 305 h 9980"/>
              <a:gd name="connsiteX2-365" fmla="*/ 8572 w 10000"/>
              <a:gd name="connsiteY2-366" fmla="*/ 8987 h 9980"/>
              <a:gd name="connsiteX3-367" fmla="*/ 1378 w 10000"/>
              <a:gd name="connsiteY3-368" fmla="*/ 8899 h 9980"/>
              <a:gd name="connsiteX4-369" fmla="*/ 0 w 10000"/>
              <a:gd name="connsiteY4-370" fmla="*/ 0 h 9980"/>
              <a:gd name="connsiteX0-371" fmla="*/ 0 w 10000"/>
              <a:gd name="connsiteY0-372" fmla="*/ 0 h 10000"/>
              <a:gd name="connsiteX1-373" fmla="*/ 10000 w 10000"/>
              <a:gd name="connsiteY1-374" fmla="*/ 306 h 10000"/>
              <a:gd name="connsiteX2-375" fmla="*/ 8572 w 10000"/>
              <a:gd name="connsiteY2-376" fmla="*/ 9005 h 10000"/>
              <a:gd name="connsiteX3-377" fmla="*/ 1396 w 10000"/>
              <a:gd name="connsiteY3-378" fmla="*/ 9008 h 10000"/>
              <a:gd name="connsiteX4-379" fmla="*/ 0 w 10000"/>
              <a:gd name="connsiteY4-380" fmla="*/ 0 h 10000"/>
              <a:gd name="connsiteX0-381" fmla="*/ 0 w 10000"/>
              <a:gd name="connsiteY0-382" fmla="*/ 0 h 10000"/>
              <a:gd name="connsiteX1-383" fmla="*/ 10000 w 10000"/>
              <a:gd name="connsiteY1-384" fmla="*/ 306 h 10000"/>
              <a:gd name="connsiteX2-385" fmla="*/ 8572 w 10000"/>
              <a:gd name="connsiteY2-386" fmla="*/ 9005 h 10000"/>
              <a:gd name="connsiteX3-387" fmla="*/ 1396 w 10000"/>
              <a:gd name="connsiteY3-388" fmla="*/ 9008 h 10000"/>
              <a:gd name="connsiteX4-389" fmla="*/ 0 w 10000"/>
              <a:gd name="connsiteY4-390" fmla="*/ 0 h 10000"/>
              <a:gd name="connsiteX0-391" fmla="*/ 0 w 10000"/>
              <a:gd name="connsiteY0-392" fmla="*/ 0 h 10000"/>
              <a:gd name="connsiteX1-393" fmla="*/ 10000 w 10000"/>
              <a:gd name="connsiteY1-394" fmla="*/ 306 h 10000"/>
              <a:gd name="connsiteX2-395" fmla="*/ 8572 w 10000"/>
              <a:gd name="connsiteY2-396" fmla="*/ 9005 h 10000"/>
              <a:gd name="connsiteX3-397" fmla="*/ 1396 w 10000"/>
              <a:gd name="connsiteY3-398" fmla="*/ 9008 h 10000"/>
              <a:gd name="connsiteX4-399" fmla="*/ 0 w 10000"/>
              <a:gd name="connsiteY4-400" fmla="*/ 0 h 10000"/>
              <a:gd name="connsiteX0-401" fmla="*/ 0 w 10000"/>
              <a:gd name="connsiteY0-402" fmla="*/ 0 h 10000"/>
              <a:gd name="connsiteX1-403" fmla="*/ 10000 w 10000"/>
              <a:gd name="connsiteY1-404" fmla="*/ 306 h 10000"/>
              <a:gd name="connsiteX2-405" fmla="*/ 8572 w 10000"/>
              <a:gd name="connsiteY2-406" fmla="*/ 9005 h 10000"/>
              <a:gd name="connsiteX3-407" fmla="*/ 1396 w 10000"/>
              <a:gd name="connsiteY3-408" fmla="*/ 9008 h 10000"/>
              <a:gd name="connsiteX4-409" fmla="*/ 0 w 10000"/>
              <a:gd name="connsiteY4-410" fmla="*/ 0 h 10000"/>
              <a:gd name="connsiteX0-411" fmla="*/ 0 w 10000"/>
              <a:gd name="connsiteY0-412" fmla="*/ 0 h 10000"/>
              <a:gd name="connsiteX1-413" fmla="*/ 10000 w 10000"/>
              <a:gd name="connsiteY1-414" fmla="*/ 306 h 10000"/>
              <a:gd name="connsiteX2-415" fmla="*/ 8572 w 10000"/>
              <a:gd name="connsiteY2-416" fmla="*/ 9005 h 10000"/>
              <a:gd name="connsiteX3-417" fmla="*/ 1396 w 10000"/>
              <a:gd name="connsiteY3-418" fmla="*/ 9008 h 10000"/>
              <a:gd name="connsiteX4-419" fmla="*/ 0 w 10000"/>
              <a:gd name="connsiteY4-420" fmla="*/ 0 h 10000"/>
              <a:gd name="connsiteX0-421" fmla="*/ 0 w 10000"/>
              <a:gd name="connsiteY0-422" fmla="*/ 0 h 10000"/>
              <a:gd name="connsiteX1-423" fmla="*/ 10000 w 10000"/>
              <a:gd name="connsiteY1-424" fmla="*/ 306 h 10000"/>
              <a:gd name="connsiteX2-425" fmla="*/ 8572 w 10000"/>
              <a:gd name="connsiteY2-426" fmla="*/ 9005 h 10000"/>
              <a:gd name="connsiteX3-427" fmla="*/ 1396 w 10000"/>
              <a:gd name="connsiteY3-428" fmla="*/ 9008 h 10000"/>
              <a:gd name="connsiteX4-429" fmla="*/ 0 w 10000"/>
              <a:gd name="connsiteY4-430" fmla="*/ 0 h 10000"/>
              <a:gd name="connsiteX0-431" fmla="*/ 0 w 10000"/>
              <a:gd name="connsiteY0-432" fmla="*/ 0 h 10000"/>
              <a:gd name="connsiteX1-433" fmla="*/ 10000 w 10000"/>
              <a:gd name="connsiteY1-434" fmla="*/ 306 h 10000"/>
              <a:gd name="connsiteX2-435" fmla="*/ 8572 w 10000"/>
              <a:gd name="connsiteY2-436" fmla="*/ 9005 h 10000"/>
              <a:gd name="connsiteX3-437" fmla="*/ 1396 w 10000"/>
              <a:gd name="connsiteY3-438" fmla="*/ 9008 h 10000"/>
              <a:gd name="connsiteX4-439" fmla="*/ 0 w 10000"/>
              <a:gd name="connsiteY4-440" fmla="*/ 0 h 10000"/>
              <a:gd name="connsiteX0-441" fmla="*/ 0 w 10000"/>
              <a:gd name="connsiteY0-442" fmla="*/ 0 h 10000"/>
              <a:gd name="connsiteX1-443" fmla="*/ 10000 w 10000"/>
              <a:gd name="connsiteY1-444" fmla="*/ 306 h 10000"/>
              <a:gd name="connsiteX2-445" fmla="*/ 8572 w 10000"/>
              <a:gd name="connsiteY2-446" fmla="*/ 9005 h 10000"/>
              <a:gd name="connsiteX3-447" fmla="*/ 1396 w 10000"/>
              <a:gd name="connsiteY3-448" fmla="*/ 9008 h 10000"/>
              <a:gd name="connsiteX4-449" fmla="*/ 0 w 10000"/>
              <a:gd name="connsiteY4-450" fmla="*/ 0 h 10000"/>
              <a:gd name="connsiteX0-451" fmla="*/ 0 w 10000"/>
              <a:gd name="connsiteY0-452" fmla="*/ 0 h 9909"/>
              <a:gd name="connsiteX1-453" fmla="*/ 10000 w 10000"/>
              <a:gd name="connsiteY1-454" fmla="*/ 306 h 9909"/>
              <a:gd name="connsiteX2-455" fmla="*/ 8679 w 10000"/>
              <a:gd name="connsiteY2-456" fmla="*/ 8914 h 9909"/>
              <a:gd name="connsiteX3-457" fmla="*/ 1396 w 10000"/>
              <a:gd name="connsiteY3-458" fmla="*/ 9008 h 9909"/>
              <a:gd name="connsiteX4-459" fmla="*/ 0 w 10000"/>
              <a:gd name="connsiteY4-460" fmla="*/ 0 h 9909"/>
              <a:gd name="connsiteX0-461" fmla="*/ 0 w 10000"/>
              <a:gd name="connsiteY0-462" fmla="*/ 0 h 10000"/>
              <a:gd name="connsiteX1-463" fmla="*/ 10000 w 10000"/>
              <a:gd name="connsiteY1-464" fmla="*/ 309 h 10000"/>
              <a:gd name="connsiteX2-465" fmla="*/ 8679 w 10000"/>
              <a:gd name="connsiteY2-466" fmla="*/ 8996 h 10000"/>
              <a:gd name="connsiteX3-467" fmla="*/ 1396 w 10000"/>
              <a:gd name="connsiteY3-468" fmla="*/ 9091 h 10000"/>
              <a:gd name="connsiteX4-469" fmla="*/ 0 w 10000"/>
              <a:gd name="connsiteY4-470" fmla="*/ 0 h 10000"/>
              <a:gd name="connsiteX0-471" fmla="*/ 0 w 10000"/>
              <a:gd name="connsiteY0-472" fmla="*/ 0 h 12232"/>
              <a:gd name="connsiteX1-473" fmla="*/ 10000 w 10000"/>
              <a:gd name="connsiteY1-474" fmla="*/ 309 h 12232"/>
              <a:gd name="connsiteX2-475" fmla="*/ 8679 w 10000"/>
              <a:gd name="connsiteY2-476" fmla="*/ 8996 h 12232"/>
              <a:gd name="connsiteX3-477" fmla="*/ 1396 w 10000"/>
              <a:gd name="connsiteY3-478" fmla="*/ 9091 h 12232"/>
              <a:gd name="connsiteX4-479" fmla="*/ 0 w 10000"/>
              <a:gd name="connsiteY4-480" fmla="*/ 0 h 12232"/>
              <a:gd name="connsiteX0-481" fmla="*/ 0 w 10000"/>
              <a:gd name="connsiteY0-482" fmla="*/ 0 h 12232"/>
              <a:gd name="connsiteX1-483" fmla="*/ 10000 w 10000"/>
              <a:gd name="connsiteY1-484" fmla="*/ 309 h 12232"/>
              <a:gd name="connsiteX2-485" fmla="*/ 8679 w 10000"/>
              <a:gd name="connsiteY2-486" fmla="*/ 8996 h 12232"/>
              <a:gd name="connsiteX3-487" fmla="*/ 1396 w 10000"/>
              <a:gd name="connsiteY3-488" fmla="*/ 9091 h 12232"/>
              <a:gd name="connsiteX4-489" fmla="*/ 0 w 10000"/>
              <a:gd name="connsiteY4-490" fmla="*/ 0 h 12232"/>
              <a:gd name="connsiteX0-491" fmla="*/ 0 w 10000"/>
              <a:gd name="connsiteY0-492" fmla="*/ 0 h 12232"/>
              <a:gd name="connsiteX1-493" fmla="*/ 10000 w 10000"/>
              <a:gd name="connsiteY1-494" fmla="*/ 309 h 12232"/>
              <a:gd name="connsiteX2-495" fmla="*/ 8679 w 10000"/>
              <a:gd name="connsiteY2-496" fmla="*/ 8996 h 12232"/>
              <a:gd name="connsiteX3-497" fmla="*/ 1396 w 10000"/>
              <a:gd name="connsiteY3-498" fmla="*/ 9091 h 12232"/>
              <a:gd name="connsiteX4-499" fmla="*/ 0 w 10000"/>
              <a:gd name="connsiteY4-500" fmla="*/ 0 h 12232"/>
              <a:gd name="connsiteX0-501" fmla="*/ 0 w 10000"/>
              <a:gd name="connsiteY0-502" fmla="*/ 0 h 12555"/>
              <a:gd name="connsiteX1-503" fmla="*/ 10000 w 10000"/>
              <a:gd name="connsiteY1-504" fmla="*/ 309 h 12555"/>
              <a:gd name="connsiteX2-505" fmla="*/ 8679 w 10000"/>
              <a:gd name="connsiteY2-506" fmla="*/ 8996 h 12555"/>
              <a:gd name="connsiteX3-507" fmla="*/ 1396 w 10000"/>
              <a:gd name="connsiteY3-508" fmla="*/ 9091 h 12555"/>
              <a:gd name="connsiteX4-509" fmla="*/ 0 w 10000"/>
              <a:gd name="connsiteY4-510" fmla="*/ 0 h 12555"/>
              <a:gd name="connsiteX0-511" fmla="*/ 0 w 10000"/>
              <a:gd name="connsiteY0-512" fmla="*/ 0 h 12001"/>
              <a:gd name="connsiteX1-513" fmla="*/ 10000 w 10000"/>
              <a:gd name="connsiteY1-514" fmla="*/ 309 h 12001"/>
              <a:gd name="connsiteX2-515" fmla="*/ 8679 w 10000"/>
              <a:gd name="connsiteY2-516" fmla="*/ 8996 h 12001"/>
              <a:gd name="connsiteX3-517" fmla="*/ 1396 w 10000"/>
              <a:gd name="connsiteY3-518" fmla="*/ 9091 h 12001"/>
              <a:gd name="connsiteX4-519" fmla="*/ 0 w 10000"/>
              <a:gd name="connsiteY4-520" fmla="*/ 0 h 12001"/>
              <a:gd name="connsiteX0-521" fmla="*/ 0 w 10000"/>
              <a:gd name="connsiteY0-522" fmla="*/ 0 h 11586"/>
              <a:gd name="connsiteX1-523" fmla="*/ 10000 w 10000"/>
              <a:gd name="connsiteY1-524" fmla="*/ 309 h 11586"/>
              <a:gd name="connsiteX2-525" fmla="*/ 8679 w 10000"/>
              <a:gd name="connsiteY2-526" fmla="*/ 8996 h 11586"/>
              <a:gd name="connsiteX3-527" fmla="*/ 1396 w 10000"/>
              <a:gd name="connsiteY3-528" fmla="*/ 9091 h 11586"/>
              <a:gd name="connsiteX4-529" fmla="*/ 0 w 10000"/>
              <a:gd name="connsiteY4-530" fmla="*/ 0 h 11586"/>
              <a:gd name="connsiteX0-531" fmla="*/ 0 w 10000"/>
              <a:gd name="connsiteY0-532" fmla="*/ 0 h 12047"/>
              <a:gd name="connsiteX1-533" fmla="*/ 10000 w 10000"/>
              <a:gd name="connsiteY1-534" fmla="*/ 309 h 12047"/>
              <a:gd name="connsiteX2-535" fmla="*/ 8679 w 10000"/>
              <a:gd name="connsiteY2-536" fmla="*/ 8996 h 12047"/>
              <a:gd name="connsiteX3-537" fmla="*/ 1396 w 10000"/>
              <a:gd name="connsiteY3-538" fmla="*/ 9091 h 12047"/>
              <a:gd name="connsiteX4-539" fmla="*/ 0 w 10000"/>
              <a:gd name="connsiteY4-540" fmla="*/ 0 h 12047"/>
              <a:gd name="connsiteX0-541" fmla="*/ 0 w 10000"/>
              <a:gd name="connsiteY0-542" fmla="*/ 0 h 12278"/>
              <a:gd name="connsiteX1-543" fmla="*/ 10000 w 10000"/>
              <a:gd name="connsiteY1-544" fmla="*/ 309 h 12278"/>
              <a:gd name="connsiteX2-545" fmla="*/ 8679 w 10000"/>
              <a:gd name="connsiteY2-546" fmla="*/ 8996 h 12278"/>
              <a:gd name="connsiteX3-547" fmla="*/ 1396 w 10000"/>
              <a:gd name="connsiteY3-548" fmla="*/ 9091 h 12278"/>
              <a:gd name="connsiteX4-549" fmla="*/ 0 w 10000"/>
              <a:gd name="connsiteY4-550" fmla="*/ 0 h 12278"/>
              <a:gd name="connsiteX0-551" fmla="*/ 0 w 10000"/>
              <a:gd name="connsiteY0-552" fmla="*/ 0 h 12278"/>
              <a:gd name="connsiteX1-553" fmla="*/ 10000 w 10000"/>
              <a:gd name="connsiteY1-554" fmla="*/ 309 h 12278"/>
              <a:gd name="connsiteX2-555" fmla="*/ 8679 w 10000"/>
              <a:gd name="connsiteY2-556" fmla="*/ 8996 h 12278"/>
              <a:gd name="connsiteX3-557" fmla="*/ 1396 w 10000"/>
              <a:gd name="connsiteY3-558" fmla="*/ 9091 h 12278"/>
              <a:gd name="connsiteX4-559" fmla="*/ 0 w 10000"/>
              <a:gd name="connsiteY4-560" fmla="*/ 0 h 12278"/>
              <a:gd name="connsiteX0-561" fmla="*/ 0 w 10000"/>
              <a:gd name="connsiteY0-562" fmla="*/ 0 h 12232"/>
              <a:gd name="connsiteX1-563" fmla="*/ 10000 w 10000"/>
              <a:gd name="connsiteY1-564" fmla="*/ 309 h 12232"/>
              <a:gd name="connsiteX2-565" fmla="*/ 8679 w 10000"/>
              <a:gd name="connsiteY2-566" fmla="*/ 8996 h 12232"/>
              <a:gd name="connsiteX3-567" fmla="*/ 1396 w 10000"/>
              <a:gd name="connsiteY3-568" fmla="*/ 9091 h 12232"/>
              <a:gd name="connsiteX4-569" fmla="*/ 0 w 10000"/>
              <a:gd name="connsiteY4-570" fmla="*/ 0 h 12232"/>
              <a:gd name="connsiteX0-571" fmla="*/ 0 w 10000"/>
              <a:gd name="connsiteY0-572" fmla="*/ 0 h 11955"/>
              <a:gd name="connsiteX1-573" fmla="*/ 10000 w 10000"/>
              <a:gd name="connsiteY1-574" fmla="*/ 309 h 11955"/>
              <a:gd name="connsiteX2-575" fmla="*/ 8679 w 10000"/>
              <a:gd name="connsiteY2-576" fmla="*/ 8996 h 11955"/>
              <a:gd name="connsiteX3-577" fmla="*/ 1396 w 10000"/>
              <a:gd name="connsiteY3-578" fmla="*/ 9091 h 11955"/>
              <a:gd name="connsiteX4-579" fmla="*/ 0 w 10000"/>
              <a:gd name="connsiteY4-580" fmla="*/ 0 h 11955"/>
              <a:gd name="connsiteX0-581" fmla="*/ 0 w 10342"/>
              <a:gd name="connsiteY0-582" fmla="*/ 782 h 11646"/>
              <a:gd name="connsiteX1-583" fmla="*/ 10342 w 10342"/>
              <a:gd name="connsiteY1-584" fmla="*/ 0 h 11646"/>
              <a:gd name="connsiteX2-585" fmla="*/ 9021 w 10342"/>
              <a:gd name="connsiteY2-586" fmla="*/ 8687 h 11646"/>
              <a:gd name="connsiteX3-587" fmla="*/ 1738 w 10342"/>
              <a:gd name="connsiteY3-588" fmla="*/ 8782 h 11646"/>
              <a:gd name="connsiteX4-589" fmla="*/ 0 w 10342"/>
              <a:gd name="connsiteY4-590" fmla="*/ 782 h 11646"/>
              <a:gd name="connsiteX0-591" fmla="*/ 0 w 10000"/>
              <a:gd name="connsiteY0-592" fmla="*/ 0 h 11750"/>
              <a:gd name="connsiteX1-593" fmla="*/ 10000 w 10000"/>
              <a:gd name="connsiteY1-594" fmla="*/ 104 h 11750"/>
              <a:gd name="connsiteX2-595" fmla="*/ 8679 w 10000"/>
              <a:gd name="connsiteY2-596" fmla="*/ 8791 h 11750"/>
              <a:gd name="connsiteX3-597" fmla="*/ 1396 w 10000"/>
              <a:gd name="connsiteY3-598" fmla="*/ 8886 h 11750"/>
              <a:gd name="connsiteX4-599" fmla="*/ 0 w 10000"/>
              <a:gd name="connsiteY4-600" fmla="*/ 0 h 11750"/>
              <a:gd name="connsiteX0-601" fmla="*/ 0 w 10000"/>
              <a:gd name="connsiteY0-602" fmla="*/ 0 h 11750"/>
              <a:gd name="connsiteX1-603" fmla="*/ 10000 w 10000"/>
              <a:gd name="connsiteY1-604" fmla="*/ 104 h 11750"/>
              <a:gd name="connsiteX2-605" fmla="*/ 8679 w 10000"/>
              <a:gd name="connsiteY2-606" fmla="*/ 8791 h 11750"/>
              <a:gd name="connsiteX3-607" fmla="*/ 1396 w 10000"/>
              <a:gd name="connsiteY3-608" fmla="*/ 8886 h 11750"/>
              <a:gd name="connsiteX4-609" fmla="*/ 0 w 10000"/>
              <a:gd name="connsiteY4-610" fmla="*/ 0 h 11750"/>
              <a:gd name="connsiteX0-611" fmla="*/ 0 w 10000"/>
              <a:gd name="connsiteY0-612" fmla="*/ 0 h 11750"/>
              <a:gd name="connsiteX1-613" fmla="*/ 10000 w 10000"/>
              <a:gd name="connsiteY1-614" fmla="*/ 104 h 11750"/>
              <a:gd name="connsiteX2-615" fmla="*/ 8679 w 10000"/>
              <a:gd name="connsiteY2-616" fmla="*/ 8791 h 11750"/>
              <a:gd name="connsiteX3-617" fmla="*/ 1396 w 10000"/>
              <a:gd name="connsiteY3-618" fmla="*/ 8886 h 11750"/>
              <a:gd name="connsiteX4-619" fmla="*/ 0 w 10000"/>
              <a:gd name="connsiteY4-620" fmla="*/ 0 h 11750"/>
              <a:gd name="connsiteX0-621" fmla="*/ 0 w 10000"/>
              <a:gd name="connsiteY0-622" fmla="*/ 0 h 11750"/>
              <a:gd name="connsiteX1-623" fmla="*/ 10000 w 10000"/>
              <a:gd name="connsiteY1-624" fmla="*/ 104 h 11750"/>
              <a:gd name="connsiteX2-625" fmla="*/ 8679 w 10000"/>
              <a:gd name="connsiteY2-626" fmla="*/ 8791 h 11750"/>
              <a:gd name="connsiteX3-627" fmla="*/ 1396 w 10000"/>
              <a:gd name="connsiteY3-628" fmla="*/ 8886 h 11750"/>
              <a:gd name="connsiteX4-629" fmla="*/ 0 w 10000"/>
              <a:gd name="connsiteY4-630" fmla="*/ 0 h 11750"/>
              <a:gd name="connsiteX0-631" fmla="*/ 0 w 10000"/>
              <a:gd name="connsiteY0-632" fmla="*/ 0 h 11750"/>
              <a:gd name="connsiteX1-633" fmla="*/ 10000 w 10000"/>
              <a:gd name="connsiteY1-634" fmla="*/ 104 h 11750"/>
              <a:gd name="connsiteX2-635" fmla="*/ 8679 w 10000"/>
              <a:gd name="connsiteY2-636" fmla="*/ 8791 h 11750"/>
              <a:gd name="connsiteX3-637" fmla="*/ 1396 w 10000"/>
              <a:gd name="connsiteY3-638" fmla="*/ 8886 h 11750"/>
              <a:gd name="connsiteX4-639" fmla="*/ 0 w 10000"/>
              <a:gd name="connsiteY4-640" fmla="*/ 0 h 11750"/>
              <a:gd name="connsiteX0-641" fmla="*/ 0 w 10000"/>
              <a:gd name="connsiteY0-642" fmla="*/ 0 h 11750"/>
              <a:gd name="connsiteX1-643" fmla="*/ 10000 w 10000"/>
              <a:gd name="connsiteY1-644" fmla="*/ 104 h 11750"/>
              <a:gd name="connsiteX2-645" fmla="*/ 8679 w 10000"/>
              <a:gd name="connsiteY2-646" fmla="*/ 8791 h 11750"/>
              <a:gd name="connsiteX3-647" fmla="*/ 1396 w 10000"/>
              <a:gd name="connsiteY3-648" fmla="*/ 8886 h 11750"/>
              <a:gd name="connsiteX4-649" fmla="*/ 0 w 10000"/>
              <a:gd name="connsiteY4-650" fmla="*/ 0 h 11750"/>
              <a:gd name="connsiteX0-651" fmla="*/ 0 w 10000"/>
              <a:gd name="connsiteY0-652" fmla="*/ 0 h 11750"/>
              <a:gd name="connsiteX1-653" fmla="*/ 10000 w 10000"/>
              <a:gd name="connsiteY1-654" fmla="*/ 104 h 11750"/>
              <a:gd name="connsiteX2-655" fmla="*/ 8679 w 10000"/>
              <a:gd name="connsiteY2-656" fmla="*/ 8791 h 11750"/>
              <a:gd name="connsiteX3-657" fmla="*/ 1396 w 10000"/>
              <a:gd name="connsiteY3-658" fmla="*/ 8886 h 11750"/>
              <a:gd name="connsiteX4-659" fmla="*/ 0 w 10000"/>
              <a:gd name="connsiteY4-660" fmla="*/ 0 h 11750"/>
              <a:gd name="connsiteX0-661" fmla="*/ 0 w 10000"/>
              <a:gd name="connsiteY0-662" fmla="*/ 0 h 11750"/>
              <a:gd name="connsiteX1-663" fmla="*/ 10000 w 10000"/>
              <a:gd name="connsiteY1-664" fmla="*/ 104 h 11750"/>
              <a:gd name="connsiteX2-665" fmla="*/ 8679 w 10000"/>
              <a:gd name="connsiteY2-666" fmla="*/ 8791 h 11750"/>
              <a:gd name="connsiteX3-667" fmla="*/ 1396 w 10000"/>
              <a:gd name="connsiteY3-668" fmla="*/ 8886 h 11750"/>
              <a:gd name="connsiteX4-669" fmla="*/ 0 w 10000"/>
              <a:gd name="connsiteY4-670" fmla="*/ 0 h 11750"/>
              <a:gd name="connsiteX0-671" fmla="*/ 0 w 10000"/>
              <a:gd name="connsiteY0-672" fmla="*/ 0 h 11750"/>
              <a:gd name="connsiteX1-673" fmla="*/ 10000 w 10000"/>
              <a:gd name="connsiteY1-674" fmla="*/ 104 h 11750"/>
              <a:gd name="connsiteX2-675" fmla="*/ 8679 w 10000"/>
              <a:gd name="connsiteY2-676" fmla="*/ 8791 h 11750"/>
              <a:gd name="connsiteX3-677" fmla="*/ 1396 w 10000"/>
              <a:gd name="connsiteY3-678" fmla="*/ 8886 h 11750"/>
              <a:gd name="connsiteX4-679" fmla="*/ 0 w 10000"/>
              <a:gd name="connsiteY4-680" fmla="*/ 0 h 1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1750">
                <a:moveTo>
                  <a:pt x="0" y="0"/>
                </a:moveTo>
                <a:cubicBezTo>
                  <a:pt x="1048" y="2730"/>
                  <a:pt x="8908" y="2863"/>
                  <a:pt x="10000" y="104"/>
                </a:cubicBezTo>
                <a:cubicBezTo>
                  <a:pt x="9667" y="2246"/>
                  <a:pt x="9048" y="6233"/>
                  <a:pt x="8679" y="8791"/>
                </a:cubicBezTo>
                <a:cubicBezTo>
                  <a:pt x="8014" y="10764"/>
                  <a:pt x="2987" y="11750"/>
                  <a:pt x="1396" y="8886"/>
                </a:cubicBezTo>
                <a:cubicBezTo>
                  <a:pt x="1188" y="7534"/>
                  <a:pt x="217" y="1671"/>
                  <a:pt x="0" y="0"/>
                </a:cubicBezTo>
                <a:close/>
              </a:path>
            </a:pathLst>
          </a:custGeom>
          <a:solidFill>
            <a:schemeClr val="tx1">
              <a:lumMod val="75000"/>
              <a:lumOff val="25000"/>
            </a:schemeClr>
          </a:solidFill>
          <a:ln w="3175" cap="flat" cmpd="sng">
            <a:noFill/>
            <a:prstDash val="solid"/>
            <a:round/>
            <a:headEnd type="none" w="sm" len="sm"/>
            <a:tailEnd type="none" w="sm" len="sm"/>
          </a:ln>
        </p:spPr>
        <p:txBody>
          <a:bodyPr wrap="none" lIns="96692" tIns="48347" rIns="96692" bIns="48347" anchor="ctr"/>
          <a:lstStyle>
            <a:lvl1pPr defTabSz="931545">
              <a:defRPr sz="1900">
                <a:solidFill>
                  <a:schemeClr val="tx1"/>
                </a:solidFill>
                <a:latin typeface="Calibri" panose="020F0502020204030204" pitchFamily="34" charset="0"/>
                <a:ea typeface="宋体" panose="02010600030101010101" pitchFamily="2" charset="-122"/>
              </a:defRPr>
            </a:lvl1pPr>
            <a:lvl2pPr defTabSz="931545">
              <a:defRPr sz="1900">
                <a:solidFill>
                  <a:schemeClr val="tx1"/>
                </a:solidFill>
                <a:latin typeface="Calibri" panose="020F0502020204030204" pitchFamily="34" charset="0"/>
                <a:ea typeface="宋体" panose="02010600030101010101" pitchFamily="2" charset="-122"/>
              </a:defRPr>
            </a:lvl2pPr>
            <a:lvl3pPr defTabSz="931545">
              <a:defRPr sz="1900">
                <a:solidFill>
                  <a:schemeClr val="tx1"/>
                </a:solidFill>
                <a:latin typeface="Calibri" panose="020F0502020204030204" pitchFamily="34" charset="0"/>
                <a:ea typeface="宋体" panose="02010600030101010101" pitchFamily="2" charset="-122"/>
              </a:defRPr>
            </a:lvl3pPr>
            <a:lvl4pPr defTabSz="931545">
              <a:defRPr sz="1900">
                <a:solidFill>
                  <a:schemeClr val="tx1"/>
                </a:solidFill>
                <a:latin typeface="Calibri" panose="020F0502020204030204" pitchFamily="34" charset="0"/>
                <a:ea typeface="宋体" panose="02010600030101010101" pitchFamily="2" charset="-122"/>
              </a:defRPr>
            </a:lvl4pPr>
            <a:lvl5pPr defTabSz="931545">
              <a:defRPr sz="1900">
                <a:solidFill>
                  <a:schemeClr val="tx1"/>
                </a:solidFill>
                <a:latin typeface="Calibri" panose="020F0502020204030204" pitchFamily="34" charset="0"/>
                <a:ea typeface="宋体" panose="02010600030101010101" pitchFamily="2" charset="-122"/>
              </a:defRPr>
            </a:lvl5pPr>
            <a:lvl6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endParaRPr lang="en-US" altLang="zh-CN" sz="1600">
              <a:solidFill>
                <a:srgbClr val="FFFFFF"/>
              </a:solidFill>
              <a:latin typeface="Oscine" panose="020B0506040202020204" pitchFamily="34" charset="0"/>
              <a:ea typeface="+mn-ea"/>
            </a:endParaRPr>
          </a:p>
        </p:txBody>
      </p:sp>
      <p:sp>
        <p:nvSpPr>
          <p:cNvPr id="40968" name="Text Box 16"/>
          <p:cNvSpPr txBox="1">
            <a:spLocks noChangeArrowheads="1"/>
          </p:cNvSpPr>
          <p:nvPr/>
        </p:nvSpPr>
        <p:spPr bwMode="auto">
          <a:xfrm>
            <a:off x="2536825" y="4651375"/>
            <a:ext cx="903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defTabSz="798195">
              <a:defRPr sz="1900">
                <a:solidFill>
                  <a:schemeClr val="tx1"/>
                </a:solidFill>
                <a:latin typeface="Calibri" panose="020F0502020204030204" pitchFamily="34" charset="0"/>
                <a:ea typeface="宋体" panose="02010600030101010101" pitchFamily="2" charset="-122"/>
              </a:defRPr>
            </a:lvl1pPr>
            <a:lvl2pPr defTabSz="798195">
              <a:defRPr sz="1900">
                <a:solidFill>
                  <a:schemeClr val="tx1"/>
                </a:solidFill>
                <a:latin typeface="Calibri" panose="020F0502020204030204" pitchFamily="34" charset="0"/>
                <a:ea typeface="宋体" panose="02010600030101010101" pitchFamily="2" charset="-122"/>
              </a:defRPr>
            </a:lvl2pPr>
            <a:lvl3pPr defTabSz="798195">
              <a:defRPr sz="1900">
                <a:solidFill>
                  <a:schemeClr val="tx1"/>
                </a:solidFill>
                <a:latin typeface="Calibri" panose="020F0502020204030204" pitchFamily="34" charset="0"/>
                <a:ea typeface="宋体" panose="02010600030101010101" pitchFamily="2" charset="-122"/>
              </a:defRPr>
            </a:lvl3pPr>
            <a:lvl4pPr defTabSz="798195">
              <a:defRPr sz="1900">
                <a:solidFill>
                  <a:schemeClr val="tx1"/>
                </a:solidFill>
                <a:latin typeface="Calibri" panose="020F0502020204030204" pitchFamily="34" charset="0"/>
                <a:ea typeface="宋体" panose="02010600030101010101" pitchFamily="2" charset="-122"/>
              </a:defRPr>
            </a:lvl4pPr>
            <a:lvl5pPr defTabSz="798195">
              <a:defRPr sz="1900">
                <a:solidFill>
                  <a:schemeClr val="tx1"/>
                </a:solidFill>
                <a:latin typeface="Calibri" panose="020F0502020204030204" pitchFamily="34" charset="0"/>
                <a:ea typeface="宋体" panose="02010600030101010101" pitchFamily="2" charset="-122"/>
              </a:defRPr>
            </a:lvl5pPr>
            <a:lvl6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en-US" altLang="zh-CN" sz="1600" b="1">
                <a:solidFill>
                  <a:srgbClr val="FFFFFF"/>
                </a:solidFill>
                <a:latin typeface="Oscine" panose="020B0506040202020204" pitchFamily="34" charset="0"/>
                <a:ea typeface="+mn-ea"/>
              </a:rPr>
              <a:t>B+</a:t>
            </a:r>
            <a:r>
              <a:rPr lang="zh-CN" altLang="en-US" sz="1600" b="1">
                <a:solidFill>
                  <a:srgbClr val="FFFFFF"/>
                </a:solidFill>
                <a:latin typeface="Oscine" panose="020B0506040202020204" pitchFamily="34" charset="0"/>
                <a:ea typeface="+mn-ea"/>
              </a:rPr>
              <a:t>轮</a:t>
            </a:r>
          </a:p>
        </p:txBody>
      </p:sp>
      <p:sp>
        <p:nvSpPr>
          <p:cNvPr id="40969" name="Oval 9"/>
          <p:cNvSpPr>
            <a:spLocks noChangeArrowheads="1"/>
          </p:cNvSpPr>
          <p:nvPr/>
        </p:nvSpPr>
        <p:spPr bwMode="auto">
          <a:xfrm>
            <a:off x="1195388" y="1973263"/>
            <a:ext cx="3532187" cy="334962"/>
          </a:xfrm>
          <a:prstGeom prst="ellipse">
            <a:avLst/>
          </a:prstGeom>
          <a:solidFill>
            <a:srgbClr val="D9D9D9"/>
          </a:solidFill>
          <a:ln w="3175">
            <a:solidFill>
              <a:srgbClr val="D9D9D9"/>
            </a:solidFill>
            <a:round/>
          </a:ln>
        </p:spPr>
        <p:txBody>
          <a:bodyPr lIns="96692" tIns="48347" rIns="96692" bIns="48347" anchor="ctr"/>
          <a:lstStyle>
            <a:lvl1pPr defTabSz="930275">
              <a:defRPr sz="1900">
                <a:solidFill>
                  <a:schemeClr val="tx1"/>
                </a:solidFill>
                <a:latin typeface="Calibri" panose="020F0502020204030204" pitchFamily="34" charset="0"/>
                <a:ea typeface="宋体" panose="02010600030101010101" pitchFamily="2" charset="-122"/>
              </a:defRPr>
            </a:lvl1pPr>
            <a:lvl2pPr defTabSz="930275">
              <a:defRPr sz="1900">
                <a:solidFill>
                  <a:schemeClr val="tx1"/>
                </a:solidFill>
                <a:latin typeface="Calibri" panose="020F0502020204030204" pitchFamily="34" charset="0"/>
                <a:ea typeface="宋体" panose="02010600030101010101" pitchFamily="2" charset="-122"/>
              </a:defRPr>
            </a:lvl2pPr>
            <a:lvl3pPr defTabSz="930275">
              <a:defRPr sz="1900">
                <a:solidFill>
                  <a:schemeClr val="tx1"/>
                </a:solidFill>
                <a:latin typeface="Calibri" panose="020F0502020204030204" pitchFamily="34" charset="0"/>
                <a:ea typeface="宋体" panose="02010600030101010101" pitchFamily="2" charset="-122"/>
              </a:defRPr>
            </a:lvl3pPr>
            <a:lvl4pPr defTabSz="930275">
              <a:defRPr sz="1900">
                <a:solidFill>
                  <a:schemeClr val="tx1"/>
                </a:solidFill>
                <a:latin typeface="Calibri" panose="020F0502020204030204" pitchFamily="34" charset="0"/>
                <a:ea typeface="宋体" panose="02010600030101010101" pitchFamily="2" charset="-122"/>
              </a:defRPr>
            </a:lvl4pPr>
            <a:lvl5pPr defTabSz="930275">
              <a:defRPr sz="1900">
                <a:solidFill>
                  <a:schemeClr val="tx1"/>
                </a:solidFill>
                <a:latin typeface="Calibri" panose="020F0502020204030204" pitchFamily="34" charset="0"/>
                <a:ea typeface="宋体" panose="02010600030101010101" pitchFamily="2" charset="-122"/>
              </a:defRPr>
            </a:lvl5pPr>
            <a:lvl6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3027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a:endParaRPr lang="en-US" altLang="zh-CN" sz="1600">
              <a:solidFill>
                <a:srgbClr val="000000"/>
              </a:solidFill>
              <a:latin typeface="Oscine" panose="020B0506040202020204" pitchFamily="34" charset="0"/>
              <a:ea typeface="+mn-ea"/>
            </a:endParaRPr>
          </a:p>
        </p:txBody>
      </p:sp>
      <p:sp>
        <p:nvSpPr>
          <p:cNvPr id="32" name="Freeform 5"/>
          <p:cNvSpPr/>
          <p:nvPr/>
        </p:nvSpPr>
        <p:spPr bwMode="gray">
          <a:xfrm>
            <a:off x="1195388" y="2143125"/>
            <a:ext cx="3532187" cy="1144588"/>
          </a:xfrm>
          <a:custGeom>
            <a:avLst/>
            <a:gdLst>
              <a:gd name="T0" fmla="*/ 0 w 2151"/>
              <a:gd name="T1" fmla="*/ 2147483647 h 413"/>
              <a:gd name="T2" fmla="*/ 2147483647 w 2151"/>
              <a:gd name="T3" fmla="*/ 0 h 413"/>
              <a:gd name="T4" fmla="*/ 2147483647 w 2151"/>
              <a:gd name="T5" fmla="*/ 2147483647 h 413"/>
              <a:gd name="T6" fmla="*/ 2147483647 w 2151"/>
              <a:gd name="T7" fmla="*/ 2147483647 h 413"/>
              <a:gd name="T8" fmla="*/ 0 w 2151"/>
              <a:gd name="T9" fmla="*/ 2147483647 h 413"/>
              <a:gd name="T10" fmla="*/ 0 60000 65536"/>
              <a:gd name="T11" fmla="*/ 0 60000 65536"/>
              <a:gd name="T12" fmla="*/ 0 60000 65536"/>
              <a:gd name="T13" fmla="*/ 0 60000 65536"/>
              <a:gd name="T14" fmla="*/ 0 60000 65536"/>
              <a:gd name="T15" fmla="*/ 0 w 2151"/>
              <a:gd name="T16" fmla="*/ 0 h 413"/>
              <a:gd name="T17" fmla="*/ 2159 w 2151"/>
              <a:gd name="T18" fmla="*/ 547 h 413"/>
              <a:gd name="connsiteX0" fmla="*/ 0 w 9985"/>
              <a:gd name="connsiteY0" fmla="*/ 327 h 10000"/>
              <a:gd name="connsiteX1" fmla="*/ 9985 w 9985"/>
              <a:gd name="connsiteY1" fmla="*/ 0 h 10000"/>
              <a:gd name="connsiteX2" fmla="*/ 9171 w 9985"/>
              <a:gd name="connsiteY2" fmla="*/ 8596 h 10000"/>
              <a:gd name="connsiteX3" fmla="*/ 878 w 9985"/>
              <a:gd name="connsiteY3" fmla="*/ 8329 h 10000"/>
              <a:gd name="connsiteX4" fmla="*/ 0 w 9985"/>
              <a:gd name="connsiteY4" fmla="*/ 327 h 10000"/>
              <a:gd name="connsiteX0-1" fmla="*/ 0 w 10015"/>
              <a:gd name="connsiteY0-2" fmla="*/ 327 h 10000"/>
              <a:gd name="connsiteX1-3" fmla="*/ 10015 w 10015"/>
              <a:gd name="connsiteY1-4" fmla="*/ 0 h 10000"/>
              <a:gd name="connsiteX2-5" fmla="*/ 9185 w 10015"/>
              <a:gd name="connsiteY2-6" fmla="*/ 8596 h 10000"/>
              <a:gd name="connsiteX3-7" fmla="*/ 879 w 10015"/>
              <a:gd name="connsiteY3-8" fmla="*/ 8329 h 10000"/>
              <a:gd name="connsiteX4-9" fmla="*/ 0 w 10015"/>
              <a:gd name="connsiteY4-10" fmla="*/ 327 h 10000"/>
              <a:gd name="connsiteX0-11" fmla="*/ 0 w 10015"/>
              <a:gd name="connsiteY0-12" fmla="*/ 173 h 9846"/>
              <a:gd name="connsiteX1-13" fmla="*/ 10015 w 10015"/>
              <a:gd name="connsiteY1-14" fmla="*/ 0 h 9846"/>
              <a:gd name="connsiteX2-15" fmla="*/ 9185 w 10015"/>
              <a:gd name="connsiteY2-16" fmla="*/ 8442 h 9846"/>
              <a:gd name="connsiteX3-17" fmla="*/ 879 w 10015"/>
              <a:gd name="connsiteY3-18" fmla="*/ 8175 h 9846"/>
              <a:gd name="connsiteX4-19" fmla="*/ 0 w 10015"/>
              <a:gd name="connsiteY4-20" fmla="*/ 173 h 9846"/>
              <a:gd name="connsiteX0-21" fmla="*/ 0 w 10000"/>
              <a:gd name="connsiteY0-22" fmla="*/ 176 h 10000"/>
              <a:gd name="connsiteX1-23" fmla="*/ 10000 w 10000"/>
              <a:gd name="connsiteY1-24" fmla="*/ 0 h 10000"/>
              <a:gd name="connsiteX2-25" fmla="*/ 9171 w 10000"/>
              <a:gd name="connsiteY2-26" fmla="*/ 8574 h 10000"/>
              <a:gd name="connsiteX3-27" fmla="*/ 878 w 10000"/>
              <a:gd name="connsiteY3-28" fmla="*/ 8303 h 10000"/>
              <a:gd name="connsiteX4-29" fmla="*/ 0 w 10000"/>
              <a:gd name="connsiteY4-30" fmla="*/ 176 h 10000"/>
              <a:gd name="connsiteX0-31" fmla="*/ 0 w 10000"/>
              <a:gd name="connsiteY0-32" fmla="*/ 176 h 10000"/>
              <a:gd name="connsiteX1-33" fmla="*/ 10000 w 10000"/>
              <a:gd name="connsiteY1-34" fmla="*/ 0 h 10000"/>
              <a:gd name="connsiteX2-35" fmla="*/ 9171 w 10000"/>
              <a:gd name="connsiteY2-36" fmla="*/ 8574 h 10000"/>
              <a:gd name="connsiteX3-37" fmla="*/ 878 w 10000"/>
              <a:gd name="connsiteY3-38" fmla="*/ 8303 h 10000"/>
              <a:gd name="connsiteX4-39" fmla="*/ 0 w 10000"/>
              <a:gd name="connsiteY4-40" fmla="*/ 176 h 10000"/>
              <a:gd name="connsiteX0-41" fmla="*/ 0 w 10000"/>
              <a:gd name="connsiteY0-42" fmla="*/ 176 h 10000"/>
              <a:gd name="connsiteX1-43" fmla="*/ 10000 w 10000"/>
              <a:gd name="connsiteY1-44" fmla="*/ 0 h 10000"/>
              <a:gd name="connsiteX2-45" fmla="*/ 9171 w 10000"/>
              <a:gd name="connsiteY2-46" fmla="*/ 8574 h 10000"/>
              <a:gd name="connsiteX3-47" fmla="*/ 878 w 10000"/>
              <a:gd name="connsiteY3-48" fmla="*/ 8303 h 10000"/>
              <a:gd name="connsiteX4-49" fmla="*/ 0 w 10000"/>
              <a:gd name="connsiteY4-50" fmla="*/ 176 h 10000"/>
              <a:gd name="connsiteX0-51" fmla="*/ 0 w 10000"/>
              <a:gd name="connsiteY0-52" fmla="*/ 176 h 10000"/>
              <a:gd name="connsiteX1-53" fmla="*/ 10000 w 10000"/>
              <a:gd name="connsiteY1-54" fmla="*/ 0 h 10000"/>
              <a:gd name="connsiteX2-55" fmla="*/ 9171 w 10000"/>
              <a:gd name="connsiteY2-56" fmla="*/ 8574 h 10000"/>
              <a:gd name="connsiteX3-57" fmla="*/ 878 w 10000"/>
              <a:gd name="connsiteY3-58" fmla="*/ 8303 h 10000"/>
              <a:gd name="connsiteX4-59" fmla="*/ 0 w 10000"/>
              <a:gd name="connsiteY4-60" fmla="*/ 176 h 10000"/>
              <a:gd name="connsiteX0-61" fmla="*/ 0 w 10000"/>
              <a:gd name="connsiteY0-62" fmla="*/ 176 h 10000"/>
              <a:gd name="connsiteX1-63" fmla="*/ 10000 w 10000"/>
              <a:gd name="connsiteY1-64" fmla="*/ 0 h 10000"/>
              <a:gd name="connsiteX2-65" fmla="*/ 9171 w 10000"/>
              <a:gd name="connsiteY2-66" fmla="*/ 8574 h 10000"/>
              <a:gd name="connsiteX3-67" fmla="*/ 878 w 10000"/>
              <a:gd name="connsiteY3-68" fmla="*/ 8303 h 10000"/>
              <a:gd name="connsiteX4-69" fmla="*/ 0 w 10000"/>
              <a:gd name="connsiteY4-70" fmla="*/ 176 h 10000"/>
              <a:gd name="connsiteX0-71" fmla="*/ 0 w 10000"/>
              <a:gd name="connsiteY0-72" fmla="*/ 176 h 10000"/>
              <a:gd name="connsiteX1-73" fmla="*/ 10000 w 10000"/>
              <a:gd name="connsiteY1-74" fmla="*/ 0 h 10000"/>
              <a:gd name="connsiteX2-75" fmla="*/ 9171 w 10000"/>
              <a:gd name="connsiteY2-76" fmla="*/ 8574 h 10000"/>
              <a:gd name="connsiteX3-77" fmla="*/ 878 w 10000"/>
              <a:gd name="connsiteY3-78" fmla="*/ 8303 h 10000"/>
              <a:gd name="connsiteX4-79" fmla="*/ 0 w 10000"/>
              <a:gd name="connsiteY4-80" fmla="*/ 176 h 10000"/>
              <a:gd name="connsiteX0-81" fmla="*/ 0 w 10000"/>
              <a:gd name="connsiteY0-82" fmla="*/ 176 h 10000"/>
              <a:gd name="connsiteX1-83" fmla="*/ 10000 w 10000"/>
              <a:gd name="connsiteY1-84" fmla="*/ 0 h 10000"/>
              <a:gd name="connsiteX2-85" fmla="*/ 9171 w 10000"/>
              <a:gd name="connsiteY2-86" fmla="*/ 8574 h 10000"/>
              <a:gd name="connsiteX3-87" fmla="*/ 878 w 10000"/>
              <a:gd name="connsiteY3-88" fmla="*/ 8303 h 10000"/>
              <a:gd name="connsiteX4-89" fmla="*/ 0 w 10000"/>
              <a:gd name="connsiteY4-90" fmla="*/ 176 h 10000"/>
              <a:gd name="connsiteX0-91" fmla="*/ 0 w 10000"/>
              <a:gd name="connsiteY0-92" fmla="*/ 176 h 10000"/>
              <a:gd name="connsiteX1-93" fmla="*/ 10000 w 10000"/>
              <a:gd name="connsiteY1-94" fmla="*/ 0 h 10000"/>
              <a:gd name="connsiteX2-95" fmla="*/ 9171 w 10000"/>
              <a:gd name="connsiteY2-96" fmla="*/ 8574 h 10000"/>
              <a:gd name="connsiteX3-97" fmla="*/ 878 w 10000"/>
              <a:gd name="connsiteY3-98" fmla="*/ 8303 h 10000"/>
              <a:gd name="connsiteX4-99" fmla="*/ 0 w 10000"/>
              <a:gd name="connsiteY4-100" fmla="*/ 176 h 10000"/>
              <a:gd name="connsiteX0-101" fmla="*/ 0 w 10000"/>
              <a:gd name="connsiteY0-102" fmla="*/ 176 h 10000"/>
              <a:gd name="connsiteX1-103" fmla="*/ 10000 w 10000"/>
              <a:gd name="connsiteY1-104" fmla="*/ 0 h 10000"/>
              <a:gd name="connsiteX2-105" fmla="*/ 9037 w 10000"/>
              <a:gd name="connsiteY2-106" fmla="*/ 8470 h 10000"/>
              <a:gd name="connsiteX3-107" fmla="*/ 878 w 10000"/>
              <a:gd name="connsiteY3-108" fmla="*/ 8303 h 10000"/>
              <a:gd name="connsiteX4-109" fmla="*/ 0 w 10000"/>
              <a:gd name="connsiteY4-110" fmla="*/ 176 h 10000"/>
              <a:gd name="connsiteX0-111" fmla="*/ 0 w 10000"/>
              <a:gd name="connsiteY0-112" fmla="*/ 176 h 10000"/>
              <a:gd name="connsiteX1-113" fmla="*/ 10000 w 10000"/>
              <a:gd name="connsiteY1-114" fmla="*/ 0 h 10000"/>
              <a:gd name="connsiteX2-115" fmla="*/ 9037 w 10000"/>
              <a:gd name="connsiteY2-116" fmla="*/ 8470 h 10000"/>
              <a:gd name="connsiteX3-117" fmla="*/ 878 w 10000"/>
              <a:gd name="connsiteY3-118" fmla="*/ 8303 h 10000"/>
              <a:gd name="connsiteX4-119" fmla="*/ 0 w 10000"/>
              <a:gd name="connsiteY4-120" fmla="*/ 176 h 10000"/>
              <a:gd name="connsiteX0-121" fmla="*/ 0 w 10000"/>
              <a:gd name="connsiteY0-122" fmla="*/ 176 h 10000"/>
              <a:gd name="connsiteX1-123" fmla="*/ 10000 w 10000"/>
              <a:gd name="connsiteY1-124" fmla="*/ 0 h 10000"/>
              <a:gd name="connsiteX2-125" fmla="*/ 9037 w 10000"/>
              <a:gd name="connsiteY2-126" fmla="*/ 8470 h 10000"/>
              <a:gd name="connsiteX3-127" fmla="*/ 878 w 10000"/>
              <a:gd name="connsiteY3-128" fmla="*/ 8303 h 10000"/>
              <a:gd name="connsiteX4-129" fmla="*/ 0 w 10000"/>
              <a:gd name="connsiteY4-130" fmla="*/ 176 h 10000"/>
              <a:gd name="connsiteX0-131" fmla="*/ 0 w 10000"/>
              <a:gd name="connsiteY0-132" fmla="*/ 228 h 10052"/>
              <a:gd name="connsiteX1-133" fmla="*/ 10000 w 10000"/>
              <a:gd name="connsiteY1-134" fmla="*/ 0 h 10052"/>
              <a:gd name="connsiteX2-135" fmla="*/ 9037 w 10000"/>
              <a:gd name="connsiteY2-136" fmla="*/ 8522 h 10052"/>
              <a:gd name="connsiteX3-137" fmla="*/ 878 w 10000"/>
              <a:gd name="connsiteY3-138" fmla="*/ 8355 h 10052"/>
              <a:gd name="connsiteX4-139" fmla="*/ 0 w 10000"/>
              <a:gd name="connsiteY4-140" fmla="*/ 228 h 10052"/>
              <a:gd name="connsiteX0-141" fmla="*/ 0 w 10000"/>
              <a:gd name="connsiteY0-142" fmla="*/ 71 h 9895"/>
              <a:gd name="connsiteX1-143" fmla="*/ 10000 w 10000"/>
              <a:gd name="connsiteY1-144" fmla="*/ 0 h 9895"/>
              <a:gd name="connsiteX2-145" fmla="*/ 9037 w 10000"/>
              <a:gd name="connsiteY2-146" fmla="*/ 8365 h 9895"/>
              <a:gd name="connsiteX3-147" fmla="*/ 878 w 10000"/>
              <a:gd name="connsiteY3-148" fmla="*/ 8198 h 9895"/>
              <a:gd name="connsiteX4-149" fmla="*/ 0 w 10000"/>
              <a:gd name="connsiteY4-150" fmla="*/ 71 h 9895"/>
              <a:gd name="connsiteX0-151" fmla="*/ 0 w 10000"/>
              <a:gd name="connsiteY0-152" fmla="*/ 72 h 10000"/>
              <a:gd name="connsiteX1-153" fmla="*/ 10000 w 10000"/>
              <a:gd name="connsiteY1-154" fmla="*/ 0 h 10000"/>
              <a:gd name="connsiteX2-155" fmla="*/ 9037 w 10000"/>
              <a:gd name="connsiteY2-156" fmla="*/ 8454 h 10000"/>
              <a:gd name="connsiteX3-157" fmla="*/ 878 w 10000"/>
              <a:gd name="connsiteY3-158" fmla="*/ 8285 h 10000"/>
              <a:gd name="connsiteX4-159" fmla="*/ 0 w 10000"/>
              <a:gd name="connsiteY4-160" fmla="*/ 72 h 10000"/>
              <a:gd name="connsiteX0-161" fmla="*/ 0 w 10015"/>
              <a:gd name="connsiteY0-162" fmla="*/ 125 h 10000"/>
              <a:gd name="connsiteX1-163" fmla="*/ 10015 w 10015"/>
              <a:gd name="connsiteY1-164" fmla="*/ 0 h 10000"/>
              <a:gd name="connsiteX2-165" fmla="*/ 9052 w 10015"/>
              <a:gd name="connsiteY2-166" fmla="*/ 8454 h 10000"/>
              <a:gd name="connsiteX3-167" fmla="*/ 893 w 10015"/>
              <a:gd name="connsiteY3-168" fmla="*/ 8285 h 10000"/>
              <a:gd name="connsiteX4-169" fmla="*/ 0 w 10015"/>
              <a:gd name="connsiteY4-170" fmla="*/ 125 h 10000"/>
              <a:gd name="connsiteX0-171" fmla="*/ 0 w 10015"/>
              <a:gd name="connsiteY0-172" fmla="*/ 125 h 9947"/>
              <a:gd name="connsiteX1-173" fmla="*/ 10015 w 10015"/>
              <a:gd name="connsiteY1-174" fmla="*/ 0 h 9947"/>
              <a:gd name="connsiteX2-175" fmla="*/ 9052 w 10015"/>
              <a:gd name="connsiteY2-176" fmla="*/ 8454 h 9947"/>
              <a:gd name="connsiteX3-177" fmla="*/ 908 w 10015"/>
              <a:gd name="connsiteY3-178" fmla="*/ 8232 h 9947"/>
              <a:gd name="connsiteX4-179" fmla="*/ 0 w 10015"/>
              <a:gd name="connsiteY4-180" fmla="*/ 125 h 9947"/>
              <a:gd name="connsiteX0-181" fmla="*/ 0 w 10000"/>
              <a:gd name="connsiteY0-182" fmla="*/ 126 h 10000"/>
              <a:gd name="connsiteX1-183" fmla="*/ 10000 w 10000"/>
              <a:gd name="connsiteY1-184" fmla="*/ 0 h 10000"/>
              <a:gd name="connsiteX2-185" fmla="*/ 9038 w 10000"/>
              <a:gd name="connsiteY2-186" fmla="*/ 8446 h 10000"/>
              <a:gd name="connsiteX3-187" fmla="*/ 907 w 10000"/>
              <a:gd name="connsiteY3-188" fmla="*/ 8276 h 10000"/>
              <a:gd name="connsiteX4-189" fmla="*/ 0 w 10000"/>
              <a:gd name="connsiteY4-190" fmla="*/ 126 h 10000"/>
              <a:gd name="connsiteX0-191" fmla="*/ 0 w 10000"/>
              <a:gd name="connsiteY0-192" fmla="*/ 126 h 10230"/>
              <a:gd name="connsiteX1-193" fmla="*/ 10000 w 10000"/>
              <a:gd name="connsiteY1-194" fmla="*/ 0 h 10230"/>
              <a:gd name="connsiteX2-195" fmla="*/ 9038 w 10000"/>
              <a:gd name="connsiteY2-196" fmla="*/ 8446 h 10230"/>
              <a:gd name="connsiteX3-197" fmla="*/ 907 w 10000"/>
              <a:gd name="connsiteY3-198" fmla="*/ 8276 h 10230"/>
              <a:gd name="connsiteX4-199" fmla="*/ 0 w 10000"/>
              <a:gd name="connsiteY4-200" fmla="*/ 126 h 10230"/>
              <a:gd name="connsiteX0-201" fmla="*/ 0 w 10000"/>
              <a:gd name="connsiteY0-202" fmla="*/ 126 h 10689"/>
              <a:gd name="connsiteX1-203" fmla="*/ 10000 w 10000"/>
              <a:gd name="connsiteY1-204" fmla="*/ 0 h 10689"/>
              <a:gd name="connsiteX2-205" fmla="*/ 9038 w 10000"/>
              <a:gd name="connsiteY2-206" fmla="*/ 8446 h 10689"/>
              <a:gd name="connsiteX3-207" fmla="*/ 907 w 10000"/>
              <a:gd name="connsiteY3-208" fmla="*/ 8276 h 10689"/>
              <a:gd name="connsiteX4-209" fmla="*/ 0 w 10000"/>
              <a:gd name="connsiteY4-210" fmla="*/ 126 h 10689"/>
              <a:gd name="connsiteX0-211" fmla="*/ 0 w 10000"/>
              <a:gd name="connsiteY0-212" fmla="*/ 126 h 10318"/>
              <a:gd name="connsiteX1-213" fmla="*/ 10000 w 10000"/>
              <a:gd name="connsiteY1-214" fmla="*/ 0 h 10318"/>
              <a:gd name="connsiteX2-215" fmla="*/ 9038 w 10000"/>
              <a:gd name="connsiteY2-216" fmla="*/ 8446 h 10318"/>
              <a:gd name="connsiteX3-217" fmla="*/ 907 w 10000"/>
              <a:gd name="connsiteY3-218" fmla="*/ 8276 h 10318"/>
              <a:gd name="connsiteX4-219" fmla="*/ 0 w 10000"/>
              <a:gd name="connsiteY4-220" fmla="*/ 126 h 10318"/>
              <a:gd name="connsiteX0-221" fmla="*/ 0 w 10000"/>
              <a:gd name="connsiteY0-222" fmla="*/ 126 h 10318"/>
              <a:gd name="connsiteX1-223" fmla="*/ 10000 w 10000"/>
              <a:gd name="connsiteY1-224" fmla="*/ 0 h 10318"/>
              <a:gd name="connsiteX2-225" fmla="*/ 9038 w 10000"/>
              <a:gd name="connsiteY2-226" fmla="*/ 8446 h 10318"/>
              <a:gd name="connsiteX3-227" fmla="*/ 907 w 10000"/>
              <a:gd name="connsiteY3-228" fmla="*/ 8276 h 10318"/>
              <a:gd name="connsiteX4-229" fmla="*/ 0 w 10000"/>
              <a:gd name="connsiteY4-230" fmla="*/ 126 h 10318"/>
              <a:gd name="connsiteX0-231" fmla="*/ 0 w 10000"/>
              <a:gd name="connsiteY0-232" fmla="*/ 126 h 10318"/>
              <a:gd name="connsiteX1-233" fmla="*/ 10000 w 10000"/>
              <a:gd name="connsiteY1-234" fmla="*/ 0 h 10318"/>
              <a:gd name="connsiteX2-235" fmla="*/ 9038 w 10000"/>
              <a:gd name="connsiteY2-236" fmla="*/ 8446 h 10318"/>
              <a:gd name="connsiteX3-237" fmla="*/ 907 w 10000"/>
              <a:gd name="connsiteY3-238" fmla="*/ 8276 h 10318"/>
              <a:gd name="connsiteX4-239" fmla="*/ 0 w 10000"/>
              <a:gd name="connsiteY4-240" fmla="*/ 126 h 10318"/>
              <a:gd name="connsiteX0-241" fmla="*/ 0 w 10000"/>
              <a:gd name="connsiteY0-242" fmla="*/ 126 h 10318"/>
              <a:gd name="connsiteX1-243" fmla="*/ 10000 w 10000"/>
              <a:gd name="connsiteY1-244" fmla="*/ 0 h 10318"/>
              <a:gd name="connsiteX2-245" fmla="*/ 9038 w 10000"/>
              <a:gd name="connsiteY2-246" fmla="*/ 8446 h 10318"/>
              <a:gd name="connsiteX3-247" fmla="*/ 907 w 10000"/>
              <a:gd name="connsiteY3-248" fmla="*/ 8276 h 10318"/>
              <a:gd name="connsiteX4-249" fmla="*/ 0 w 10000"/>
              <a:gd name="connsiteY4-250" fmla="*/ 126 h 10318"/>
              <a:gd name="connsiteX0-251" fmla="*/ 0 w 10000"/>
              <a:gd name="connsiteY0-252" fmla="*/ 126 h 10318"/>
              <a:gd name="connsiteX1-253" fmla="*/ 10000 w 10000"/>
              <a:gd name="connsiteY1-254" fmla="*/ 0 h 10318"/>
              <a:gd name="connsiteX2-255" fmla="*/ 9038 w 10000"/>
              <a:gd name="connsiteY2-256" fmla="*/ 8446 h 10318"/>
              <a:gd name="connsiteX3-257" fmla="*/ 907 w 10000"/>
              <a:gd name="connsiteY3-258" fmla="*/ 8276 h 10318"/>
              <a:gd name="connsiteX4-259" fmla="*/ 0 w 10000"/>
              <a:gd name="connsiteY4-260" fmla="*/ 126 h 10318"/>
              <a:gd name="connsiteX0-261" fmla="*/ 0 w 10000"/>
              <a:gd name="connsiteY0-262" fmla="*/ 126 h 10318"/>
              <a:gd name="connsiteX1-263" fmla="*/ 10000 w 10000"/>
              <a:gd name="connsiteY1-264" fmla="*/ 0 h 10318"/>
              <a:gd name="connsiteX2-265" fmla="*/ 9038 w 10000"/>
              <a:gd name="connsiteY2-266" fmla="*/ 8446 h 10318"/>
              <a:gd name="connsiteX3-267" fmla="*/ 907 w 10000"/>
              <a:gd name="connsiteY3-268" fmla="*/ 8276 h 10318"/>
              <a:gd name="connsiteX4-269" fmla="*/ 0 w 10000"/>
              <a:gd name="connsiteY4-270" fmla="*/ 126 h 10318"/>
              <a:gd name="connsiteX0-271" fmla="*/ 0 w 10000"/>
              <a:gd name="connsiteY0-272" fmla="*/ 126 h 10318"/>
              <a:gd name="connsiteX1-273" fmla="*/ 10000 w 10000"/>
              <a:gd name="connsiteY1-274" fmla="*/ 0 h 10318"/>
              <a:gd name="connsiteX2-275" fmla="*/ 9038 w 10000"/>
              <a:gd name="connsiteY2-276" fmla="*/ 8446 h 10318"/>
              <a:gd name="connsiteX3-277" fmla="*/ 907 w 10000"/>
              <a:gd name="connsiteY3-278" fmla="*/ 8276 h 10318"/>
              <a:gd name="connsiteX4-279" fmla="*/ 0 w 10000"/>
              <a:gd name="connsiteY4-280" fmla="*/ 126 h 10318"/>
              <a:gd name="connsiteX0-281" fmla="*/ 0 w 10000"/>
              <a:gd name="connsiteY0-282" fmla="*/ 126 h 10318"/>
              <a:gd name="connsiteX1-283" fmla="*/ 10000 w 10000"/>
              <a:gd name="connsiteY1-284" fmla="*/ 0 h 10318"/>
              <a:gd name="connsiteX2-285" fmla="*/ 9038 w 10000"/>
              <a:gd name="connsiteY2-286" fmla="*/ 8446 h 10318"/>
              <a:gd name="connsiteX3-287" fmla="*/ 907 w 10000"/>
              <a:gd name="connsiteY3-288" fmla="*/ 8276 h 10318"/>
              <a:gd name="connsiteX4-289" fmla="*/ 0 w 10000"/>
              <a:gd name="connsiteY4-290" fmla="*/ 126 h 10318"/>
              <a:gd name="connsiteX0-291" fmla="*/ 0 w 10000"/>
              <a:gd name="connsiteY0-292" fmla="*/ 126 h 10318"/>
              <a:gd name="connsiteX1-293" fmla="*/ 10000 w 10000"/>
              <a:gd name="connsiteY1-294" fmla="*/ 0 h 10318"/>
              <a:gd name="connsiteX2-295" fmla="*/ 9038 w 10000"/>
              <a:gd name="connsiteY2-296" fmla="*/ 8446 h 10318"/>
              <a:gd name="connsiteX3-297" fmla="*/ 907 w 10000"/>
              <a:gd name="connsiteY3-298" fmla="*/ 8276 h 10318"/>
              <a:gd name="connsiteX4-299" fmla="*/ 0 w 10000"/>
              <a:gd name="connsiteY4-300" fmla="*/ 126 h 10318"/>
              <a:gd name="connsiteX0-301" fmla="*/ 0 w 10000"/>
              <a:gd name="connsiteY0-302" fmla="*/ 126 h 10318"/>
              <a:gd name="connsiteX1-303" fmla="*/ 10000 w 10000"/>
              <a:gd name="connsiteY1-304" fmla="*/ 0 h 10318"/>
              <a:gd name="connsiteX2-305" fmla="*/ 9038 w 10000"/>
              <a:gd name="connsiteY2-306" fmla="*/ 8446 h 10318"/>
              <a:gd name="connsiteX3-307" fmla="*/ 907 w 10000"/>
              <a:gd name="connsiteY3-308" fmla="*/ 8276 h 10318"/>
              <a:gd name="connsiteX4-309" fmla="*/ 0 w 10000"/>
              <a:gd name="connsiteY4-310" fmla="*/ 126 h 10318"/>
              <a:gd name="connsiteX0-311" fmla="*/ 0 w 10000"/>
              <a:gd name="connsiteY0-312" fmla="*/ 126 h 10318"/>
              <a:gd name="connsiteX1-313" fmla="*/ 10000 w 10000"/>
              <a:gd name="connsiteY1-314" fmla="*/ 0 h 10318"/>
              <a:gd name="connsiteX2-315" fmla="*/ 9038 w 10000"/>
              <a:gd name="connsiteY2-316" fmla="*/ 8446 h 10318"/>
              <a:gd name="connsiteX3-317" fmla="*/ 907 w 10000"/>
              <a:gd name="connsiteY3-318" fmla="*/ 8276 h 10318"/>
              <a:gd name="connsiteX4-319" fmla="*/ 0 w 10000"/>
              <a:gd name="connsiteY4-320" fmla="*/ 126 h 10318"/>
              <a:gd name="connsiteX0-321" fmla="*/ 0 w 10000"/>
              <a:gd name="connsiteY0-322" fmla="*/ 126 h 10230"/>
              <a:gd name="connsiteX1-323" fmla="*/ 10000 w 10000"/>
              <a:gd name="connsiteY1-324" fmla="*/ 0 h 10230"/>
              <a:gd name="connsiteX2-325" fmla="*/ 9038 w 10000"/>
              <a:gd name="connsiteY2-326" fmla="*/ 8446 h 10230"/>
              <a:gd name="connsiteX3-327" fmla="*/ 1097 w 10000"/>
              <a:gd name="connsiteY3-328" fmla="*/ 7415 h 10230"/>
              <a:gd name="connsiteX4-329" fmla="*/ 0 w 10000"/>
              <a:gd name="connsiteY4-330" fmla="*/ 126 h 10230"/>
              <a:gd name="connsiteX0-331" fmla="*/ 0 w 10000"/>
              <a:gd name="connsiteY0-332" fmla="*/ 126 h 10230"/>
              <a:gd name="connsiteX1-333" fmla="*/ 10000 w 10000"/>
              <a:gd name="connsiteY1-334" fmla="*/ 0 h 10230"/>
              <a:gd name="connsiteX2-335" fmla="*/ 9038 w 10000"/>
              <a:gd name="connsiteY2-336" fmla="*/ 8446 h 10230"/>
              <a:gd name="connsiteX3-337" fmla="*/ 919 w 10000"/>
              <a:gd name="connsiteY3-338" fmla="*/ 8140 h 10230"/>
              <a:gd name="connsiteX4-339" fmla="*/ 0 w 10000"/>
              <a:gd name="connsiteY4-340" fmla="*/ 126 h 10230"/>
              <a:gd name="connsiteX0-341" fmla="*/ 0 w 10000"/>
              <a:gd name="connsiteY0-342" fmla="*/ 126 h 10409"/>
              <a:gd name="connsiteX1-343" fmla="*/ 10000 w 10000"/>
              <a:gd name="connsiteY1-344" fmla="*/ 0 h 10409"/>
              <a:gd name="connsiteX2-345" fmla="*/ 9038 w 10000"/>
              <a:gd name="connsiteY2-346" fmla="*/ 8446 h 10409"/>
              <a:gd name="connsiteX3-347" fmla="*/ 944 w 10000"/>
              <a:gd name="connsiteY3-348" fmla="*/ 8367 h 10409"/>
              <a:gd name="connsiteX4-349" fmla="*/ 0 w 10000"/>
              <a:gd name="connsiteY4-350" fmla="*/ 126 h 10409"/>
              <a:gd name="connsiteX0-351" fmla="*/ 0 w 10000"/>
              <a:gd name="connsiteY0-352" fmla="*/ 126 h 10409"/>
              <a:gd name="connsiteX1-353" fmla="*/ 10000 w 10000"/>
              <a:gd name="connsiteY1-354" fmla="*/ 0 h 10409"/>
              <a:gd name="connsiteX2-355" fmla="*/ 9266 w 10000"/>
              <a:gd name="connsiteY2-356" fmla="*/ 7675 h 10409"/>
              <a:gd name="connsiteX3-357" fmla="*/ 944 w 10000"/>
              <a:gd name="connsiteY3-358" fmla="*/ 8367 h 10409"/>
              <a:gd name="connsiteX4-359" fmla="*/ 0 w 10000"/>
              <a:gd name="connsiteY4-360" fmla="*/ 126 h 10409"/>
              <a:gd name="connsiteX0-361" fmla="*/ 0 w 10000"/>
              <a:gd name="connsiteY0-362" fmla="*/ 126 h 10409"/>
              <a:gd name="connsiteX1-363" fmla="*/ 10000 w 10000"/>
              <a:gd name="connsiteY1-364" fmla="*/ 0 h 10409"/>
              <a:gd name="connsiteX2-365" fmla="*/ 9101 w 10000"/>
              <a:gd name="connsiteY2-366" fmla="*/ 8264 h 10409"/>
              <a:gd name="connsiteX3-367" fmla="*/ 944 w 10000"/>
              <a:gd name="connsiteY3-368" fmla="*/ 8367 h 10409"/>
              <a:gd name="connsiteX4-369" fmla="*/ 0 w 10000"/>
              <a:gd name="connsiteY4-370" fmla="*/ 126 h 10409"/>
              <a:gd name="connsiteX0-371" fmla="*/ 0 w 10000"/>
              <a:gd name="connsiteY0-372" fmla="*/ 126 h 10409"/>
              <a:gd name="connsiteX1-373" fmla="*/ 10000 w 10000"/>
              <a:gd name="connsiteY1-374" fmla="*/ 0 h 10409"/>
              <a:gd name="connsiteX2-375" fmla="*/ 9266 w 10000"/>
              <a:gd name="connsiteY2-376" fmla="*/ 8264 h 10409"/>
              <a:gd name="connsiteX3-377" fmla="*/ 944 w 10000"/>
              <a:gd name="connsiteY3-378" fmla="*/ 8367 h 10409"/>
              <a:gd name="connsiteX4-379" fmla="*/ 0 w 10000"/>
              <a:gd name="connsiteY4-380" fmla="*/ 126 h 10409"/>
              <a:gd name="connsiteX0-381" fmla="*/ 0 w 10000"/>
              <a:gd name="connsiteY0-382" fmla="*/ 126 h 10409"/>
              <a:gd name="connsiteX1-383" fmla="*/ 10000 w 10000"/>
              <a:gd name="connsiteY1-384" fmla="*/ 0 h 10409"/>
              <a:gd name="connsiteX2-385" fmla="*/ 8454 w 10000"/>
              <a:gd name="connsiteY2-386" fmla="*/ 7176 h 10409"/>
              <a:gd name="connsiteX3-387" fmla="*/ 944 w 10000"/>
              <a:gd name="connsiteY3-388" fmla="*/ 8367 h 10409"/>
              <a:gd name="connsiteX4-389" fmla="*/ 0 w 10000"/>
              <a:gd name="connsiteY4-390" fmla="*/ 126 h 10409"/>
              <a:gd name="connsiteX0-391" fmla="*/ 0 w 10000"/>
              <a:gd name="connsiteY0-392" fmla="*/ 126 h 10409"/>
              <a:gd name="connsiteX1-393" fmla="*/ 10000 w 10000"/>
              <a:gd name="connsiteY1-394" fmla="*/ 0 h 10409"/>
              <a:gd name="connsiteX2-395" fmla="*/ 9101 w 10000"/>
              <a:gd name="connsiteY2-396" fmla="*/ 8309 h 10409"/>
              <a:gd name="connsiteX3-397" fmla="*/ 944 w 10000"/>
              <a:gd name="connsiteY3-398" fmla="*/ 8367 h 10409"/>
              <a:gd name="connsiteX4-399" fmla="*/ 0 w 10000"/>
              <a:gd name="connsiteY4-400" fmla="*/ 126 h 10409"/>
              <a:gd name="connsiteX0-401" fmla="*/ 0 w 10000"/>
              <a:gd name="connsiteY0-402" fmla="*/ 126 h 10409"/>
              <a:gd name="connsiteX1-403" fmla="*/ 10000 w 10000"/>
              <a:gd name="connsiteY1-404" fmla="*/ 0 h 10409"/>
              <a:gd name="connsiteX2-405" fmla="*/ 9101 w 10000"/>
              <a:gd name="connsiteY2-406" fmla="*/ 8309 h 10409"/>
              <a:gd name="connsiteX3-407" fmla="*/ 944 w 10000"/>
              <a:gd name="connsiteY3-408" fmla="*/ 8367 h 10409"/>
              <a:gd name="connsiteX4-409" fmla="*/ 0 w 10000"/>
              <a:gd name="connsiteY4-410" fmla="*/ 126 h 10409"/>
              <a:gd name="connsiteX0-411" fmla="*/ 0 w 10000"/>
              <a:gd name="connsiteY0-412" fmla="*/ 126 h 10590"/>
              <a:gd name="connsiteX1-413" fmla="*/ 10000 w 10000"/>
              <a:gd name="connsiteY1-414" fmla="*/ 0 h 10590"/>
              <a:gd name="connsiteX2-415" fmla="*/ 9101 w 10000"/>
              <a:gd name="connsiteY2-416" fmla="*/ 8309 h 10590"/>
              <a:gd name="connsiteX3-417" fmla="*/ 944 w 10000"/>
              <a:gd name="connsiteY3-418" fmla="*/ 8367 h 10590"/>
              <a:gd name="connsiteX4-419" fmla="*/ 0 w 10000"/>
              <a:gd name="connsiteY4-420" fmla="*/ 126 h 10590"/>
              <a:gd name="connsiteX0-421" fmla="*/ 0 w 10000"/>
              <a:gd name="connsiteY0-422" fmla="*/ 126 h 10637"/>
              <a:gd name="connsiteX1-423" fmla="*/ 10000 w 10000"/>
              <a:gd name="connsiteY1-424" fmla="*/ 0 h 10637"/>
              <a:gd name="connsiteX2-425" fmla="*/ 9101 w 10000"/>
              <a:gd name="connsiteY2-426" fmla="*/ 8309 h 10637"/>
              <a:gd name="connsiteX3-427" fmla="*/ 944 w 10000"/>
              <a:gd name="connsiteY3-428" fmla="*/ 8367 h 10637"/>
              <a:gd name="connsiteX4-429" fmla="*/ 0 w 10000"/>
              <a:gd name="connsiteY4-430" fmla="*/ 126 h 10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637">
                <a:moveTo>
                  <a:pt x="0" y="126"/>
                </a:moveTo>
                <a:cubicBezTo>
                  <a:pt x="1318" y="1874"/>
                  <a:pt x="8548" y="2134"/>
                  <a:pt x="10000" y="0"/>
                </a:cubicBezTo>
                <a:cubicBezTo>
                  <a:pt x="9708" y="2798"/>
                  <a:pt x="9319" y="6360"/>
                  <a:pt x="9101" y="8309"/>
                </a:cubicBezTo>
                <a:cubicBezTo>
                  <a:pt x="7969" y="10637"/>
                  <a:pt x="2209" y="10590"/>
                  <a:pt x="944" y="8367"/>
                </a:cubicBezTo>
                <a:cubicBezTo>
                  <a:pt x="646" y="5632"/>
                  <a:pt x="298" y="2860"/>
                  <a:pt x="0" y="126"/>
                </a:cubicBezTo>
                <a:close/>
              </a:path>
            </a:pathLst>
          </a:custGeom>
          <a:solidFill>
            <a:schemeClr val="tx1">
              <a:lumMod val="50000"/>
              <a:lumOff val="50000"/>
            </a:schemeClr>
          </a:solidFill>
          <a:ln w="3175" cap="flat" cmpd="sng">
            <a:noFill/>
            <a:prstDash val="solid"/>
            <a:round/>
            <a:headEnd type="none" w="med" len="med"/>
            <a:tailEnd type="none" w="med" len="med"/>
          </a:ln>
        </p:spPr>
        <p:txBody>
          <a:bodyPr wrap="none" lIns="0" tIns="0" rIns="0" bIns="48347" anchor="ctr"/>
          <a:lstStyle>
            <a:lvl1pPr defTabSz="931545">
              <a:defRPr sz="1900">
                <a:solidFill>
                  <a:schemeClr val="tx1"/>
                </a:solidFill>
                <a:latin typeface="Calibri" panose="020F0502020204030204" pitchFamily="34" charset="0"/>
                <a:ea typeface="宋体" panose="02010600030101010101" pitchFamily="2" charset="-122"/>
              </a:defRPr>
            </a:lvl1pPr>
            <a:lvl2pPr defTabSz="931545">
              <a:defRPr sz="1900">
                <a:solidFill>
                  <a:schemeClr val="tx1"/>
                </a:solidFill>
                <a:latin typeface="Calibri" panose="020F0502020204030204" pitchFamily="34" charset="0"/>
                <a:ea typeface="宋体" panose="02010600030101010101" pitchFamily="2" charset="-122"/>
              </a:defRPr>
            </a:lvl2pPr>
            <a:lvl3pPr defTabSz="931545">
              <a:defRPr sz="1900">
                <a:solidFill>
                  <a:schemeClr val="tx1"/>
                </a:solidFill>
                <a:latin typeface="Calibri" panose="020F0502020204030204" pitchFamily="34" charset="0"/>
                <a:ea typeface="宋体" panose="02010600030101010101" pitchFamily="2" charset="-122"/>
              </a:defRPr>
            </a:lvl3pPr>
            <a:lvl4pPr defTabSz="931545">
              <a:defRPr sz="1900">
                <a:solidFill>
                  <a:schemeClr val="tx1"/>
                </a:solidFill>
                <a:latin typeface="Calibri" panose="020F0502020204030204" pitchFamily="34" charset="0"/>
                <a:ea typeface="宋体" panose="02010600030101010101" pitchFamily="2" charset="-122"/>
              </a:defRPr>
            </a:lvl4pPr>
            <a:lvl5pPr defTabSz="931545">
              <a:defRPr sz="1900">
                <a:solidFill>
                  <a:schemeClr val="tx1"/>
                </a:solidFill>
                <a:latin typeface="Calibri" panose="020F0502020204030204" pitchFamily="34" charset="0"/>
                <a:ea typeface="宋体" panose="02010600030101010101" pitchFamily="2" charset="-122"/>
              </a:defRPr>
            </a:lvl5pPr>
            <a:lvl6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3154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endParaRPr lang="en-US" altLang="zh-CN" sz="1600">
              <a:solidFill>
                <a:srgbClr val="FFFFFF"/>
              </a:solidFill>
              <a:latin typeface="Oscine" panose="020B0506040202020204" pitchFamily="34" charset="0"/>
              <a:ea typeface="+mn-ea"/>
            </a:endParaRPr>
          </a:p>
        </p:txBody>
      </p:sp>
      <p:sp>
        <p:nvSpPr>
          <p:cNvPr id="40971" name="Text Box 6"/>
          <p:cNvSpPr txBox="1">
            <a:spLocks noChangeArrowheads="1"/>
          </p:cNvSpPr>
          <p:nvPr/>
        </p:nvSpPr>
        <p:spPr bwMode="auto">
          <a:xfrm>
            <a:off x="2369569" y="2601874"/>
            <a:ext cx="1191764" cy="32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40050" tIns="40050" rIns="40050" bIns="40050" anchor="ctr">
            <a:spAutoFit/>
          </a:bodyPr>
          <a:lstStyle>
            <a:lvl1pPr defTabSz="798195">
              <a:defRPr sz="1900">
                <a:solidFill>
                  <a:schemeClr val="tx1"/>
                </a:solidFill>
                <a:latin typeface="Calibri" panose="020F0502020204030204" pitchFamily="34" charset="0"/>
                <a:ea typeface="宋体" panose="02010600030101010101" pitchFamily="2" charset="-122"/>
              </a:defRPr>
            </a:lvl1pPr>
            <a:lvl2pPr defTabSz="798195">
              <a:defRPr sz="1900">
                <a:solidFill>
                  <a:schemeClr val="tx1"/>
                </a:solidFill>
                <a:latin typeface="Calibri" panose="020F0502020204030204" pitchFamily="34" charset="0"/>
                <a:ea typeface="宋体" panose="02010600030101010101" pitchFamily="2" charset="-122"/>
              </a:defRPr>
            </a:lvl2pPr>
            <a:lvl3pPr defTabSz="798195">
              <a:defRPr sz="1900">
                <a:solidFill>
                  <a:schemeClr val="tx1"/>
                </a:solidFill>
                <a:latin typeface="Calibri" panose="020F0502020204030204" pitchFamily="34" charset="0"/>
                <a:ea typeface="宋体" panose="02010600030101010101" pitchFamily="2" charset="-122"/>
              </a:defRPr>
            </a:lvl3pPr>
            <a:lvl4pPr defTabSz="798195">
              <a:defRPr sz="1900">
                <a:solidFill>
                  <a:schemeClr val="tx1"/>
                </a:solidFill>
                <a:latin typeface="Calibri" panose="020F0502020204030204" pitchFamily="34" charset="0"/>
                <a:ea typeface="宋体" panose="02010600030101010101" pitchFamily="2" charset="-122"/>
              </a:defRPr>
            </a:lvl4pPr>
            <a:lvl5pPr defTabSz="798195">
              <a:defRPr sz="1900">
                <a:solidFill>
                  <a:schemeClr val="tx1"/>
                </a:solidFill>
                <a:latin typeface="Calibri" panose="020F0502020204030204" pitchFamily="34" charset="0"/>
                <a:ea typeface="宋体" panose="02010600030101010101" pitchFamily="2" charset="-122"/>
              </a:defRPr>
            </a:lvl5pPr>
            <a:lvl6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7981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zh-CN" altLang="en-US" sz="1600" b="1">
                <a:solidFill>
                  <a:srgbClr val="FFFFFF"/>
                </a:solidFill>
                <a:latin typeface="Oscine" panose="020B0506040202020204" pitchFamily="34" charset="0"/>
                <a:ea typeface="+mn-ea"/>
              </a:rPr>
              <a:t>种子</a:t>
            </a:r>
            <a:r>
              <a:rPr lang="en-US" altLang="zh-CN" sz="1600" b="1">
                <a:solidFill>
                  <a:srgbClr val="FFFFFF"/>
                </a:solidFill>
                <a:latin typeface="Oscine" panose="020B0506040202020204" pitchFamily="34" charset="0"/>
                <a:ea typeface="+mn-ea"/>
              </a:rPr>
              <a:t>/</a:t>
            </a:r>
            <a:r>
              <a:rPr lang="zh-CN" altLang="en-US" sz="1600" b="1">
                <a:solidFill>
                  <a:srgbClr val="FFFFFF"/>
                </a:solidFill>
                <a:latin typeface="Oscine" panose="020B0506040202020204" pitchFamily="34" charset="0"/>
                <a:ea typeface="+mn-ea"/>
              </a:rPr>
              <a:t>天使轮</a:t>
            </a:r>
          </a:p>
        </p:txBody>
      </p:sp>
      <p:sp>
        <p:nvSpPr>
          <p:cNvPr id="9" name="Arrow: Down 8"/>
          <p:cNvSpPr/>
          <p:nvPr/>
        </p:nvSpPr>
        <p:spPr>
          <a:xfrm>
            <a:off x="711200" y="1473200"/>
            <a:ext cx="461963" cy="37084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40973" name="文本框 2"/>
          <p:cNvSpPr txBox="1">
            <a:spLocks noChangeArrowheads="1"/>
          </p:cNvSpPr>
          <p:nvPr/>
        </p:nvSpPr>
        <p:spPr bwMode="auto">
          <a:xfrm>
            <a:off x="6989763" y="1286982"/>
            <a:ext cx="4595812"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marL="34290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b="1" u="sng" dirty="0">
                <a:solidFill>
                  <a:srgbClr val="FFFFFF"/>
                </a:solidFill>
                <a:latin typeface="Oscine" panose="020B0506040202020204" pitchFamily="34" charset="0"/>
                <a:ea typeface="+mn-ea"/>
                <a:sym typeface="+mn-ea"/>
              </a:rPr>
              <a:t>更长的验证周期：</a:t>
            </a:r>
          </a:p>
          <a:p>
            <a:pPr lvl="1" eaLnBrk="0" hangingPunct="0">
              <a:spcAft>
                <a:spcPts val="1200"/>
              </a:spcAft>
              <a:buSzPct val="100000"/>
              <a:buFont typeface="宋体" panose="02010600030101010101" pitchFamily="2" charset="-122"/>
              <a:buNone/>
            </a:pPr>
            <a:r>
              <a:rPr lang="zh-CN" altLang="en-US" sz="1600" dirty="0">
                <a:solidFill>
                  <a:srgbClr val="FFFFFF"/>
                </a:solidFill>
                <a:latin typeface="Oscine" panose="020B0506040202020204" pitchFamily="34" charset="0"/>
                <a:ea typeface="+mn-ea"/>
                <a:sym typeface="+mn-ea"/>
              </a:rPr>
              <a:t>受硬件普及速度以及有限的数据和商业模式的影响， </a:t>
            </a:r>
            <a:r>
              <a:rPr lang="en-US" altLang="zh-CN" sz="1600" dirty="0">
                <a:solidFill>
                  <a:srgbClr val="FFFFFF"/>
                </a:solidFill>
                <a:latin typeface="Oscine" panose="020B0506040202020204" pitchFamily="34" charset="0"/>
                <a:ea typeface="+mn-ea"/>
                <a:sym typeface="+mn-ea"/>
              </a:rPr>
              <a:t>VR/AR</a:t>
            </a:r>
            <a:r>
              <a:rPr lang="zh-CN" altLang="en-US" sz="1600" dirty="0">
                <a:solidFill>
                  <a:srgbClr val="FFFFFF"/>
                </a:solidFill>
                <a:latin typeface="Oscine" panose="020B0506040202020204" pitchFamily="34" charset="0"/>
                <a:ea typeface="+mn-ea"/>
                <a:sym typeface="+mn-ea"/>
              </a:rPr>
              <a:t>初创公司普遍需要更长时间才能证明自身产品的市场价值 </a:t>
            </a:r>
            <a:r>
              <a:rPr lang="en-US" altLang="zh-CN" sz="1600" dirty="0">
                <a:solidFill>
                  <a:srgbClr val="FFFFFF"/>
                </a:solidFill>
                <a:latin typeface="Oscine" panose="020B0506040202020204" pitchFamily="34" charset="0"/>
                <a:ea typeface="+mn-ea"/>
                <a:sym typeface="+mn-ea"/>
              </a:rPr>
              <a:t>(Product-Market-Fit) </a:t>
            </a:r>
            <a:r>
              <a:rPr lang="zh-CN" altLang="en-US" sz="1600" dirty="0">
                <a:solidFill>
                  <a:srgbClr val="FFFFFF"/>
                </a:solidFill>
                <a:latin typeface="Oscine" panose="020B0506040202020204" pitchFamily="34" charset="0"/>
                <a:ea typeface="+mn-ea"/>
                <a:sym typeface="+mn-ea"/>
              </a:rPr>
              <a:t>并达到</a:t>
            </a:r>
            <a:r>
              <a:rPr lang="en-US" altLang="zh-CN" sz="1600" dirty="0">
                <a:solidFill>
                  <a:srgbClr val="FFFFFF"/>
                </a:solidFill>
                <a:latin typeface="Oscine" panose="020B0506040202020204" pitchFamily="34" charset="0"/>
                <a:ea typeface="+mn-ea"/>
                <a:sym typeface="+mn-ea"/>
              </a:rPr>
              <a:t>A</a:t>
            </a:r>
            <a:r>
              <a:rPr lang="zh-CN" altLang="en-US" sz="1600" dirty="0">
                <a:solidFill>
                  <a:srgbClr val="FFFFFF"/>
                </a:solidFill>
                <a:latin typeface="Oscine" panose="020B0506040202020204" pitchFamily="34" charset="0"/>
                <a:ea typeface="+mn-ea"/>
                <a:sym typeface="+mn-ea"/>
              </a:rPr>
              <a:t>轮所需的门槛（例如活跃用户数、付费客户、收入水平等）</a:t>
            </a:r>
          </a:p>
          <a:p>
            <a:pPr eaLnBrk="0" hangingPunct="0">
              <a:spcAft>
                <a:spcPts val="600"/>
              </a:spcAft>
              <a:buFont typeface="宋体" panose="02010600030101010101" pitchFamily="2" charset="-122"/>
              <a:buChar char="•"/>
            </a:pPr>
            <a:r>
              <a:rPr lang="zh-CN" altLang="en-US" sz="1600" b="1" u="sng" dirty="0">
                <a:solidFill>
                  <a:srgbClr val="FFFFFF"/>
                </a:solidFill>
                <a:latin typeface="Oscine" panose="020B0506040202020204" pitchFamily="34" charset="0"/>
                <a:ea typeface="+mn-ea"/>
                <a:sym typeface="+mn-ea"/>
              </a:rPr>
              <a:t>活跃的</a:t>
            </a:r>
            <a:r>
              <a:rPr lang="en-US" altLang="zh-CN" sz="1600" b="1" u="sng" dirty="0">
                <a:solidFill>
                  <a:srgbClr val="FFFFFF"/>
                </a:solidFill>
                <a:latin typeface="Oscine" panose="020B0506040202020204" pitchFamily="34" charset="0"/>
                <a:ea typeface="+mn-ea"/>
                <a:sym typeface="+mn-ea"/>
              </a:rPr>
              <a:t>A</a:t>
            </a:r>
            <a:r>
              <a:rPr lang="zh-CN" altLang="en-US" sz="1600" b="1" u="sng" dirty="0">
                <a:solidFill>
                  <a:srgbClr val="FFFFFF"/>
                </a:solidFill>
                <a:latin typeface="Oscine" panose="020B0506040202020204" pitchFamily="34" charset="0"/>
                <a:ea typeface="+mn-ea"/>
                <a:sym typeface="+mn-ea"/>
              </a:rPr>
              <a:t>轮资本有限： </a:t>
            </a:r>
          </a:p>
          <a:p>
            <a:pPr lvl="1" eaLnBrk="0" hangingPunct="0">
              <a:spcAft>
                <a:spcPts val="1200"/>
              </a:spcAft>
              <a:buSzPct val="100000"/>
              <a:buFont typeface="宋体" panose="02010600030101010101" pitchFamily="2" charset="-122"/>
              <a:buNone/>
            </a:pPr>
            <a:r>
              <a:rPr lang="zh-CN" altLang="en-US" sz="1600" dirty="0">
                <a:solidFill>
                  <a:srgbClr val="FFFFFF"/>
                </a:solidFill>
                <a:latin typeface="Oscine" panose="020B0506040202020204" pitchFamily="34" charset="0"/>
                <a:ea typeface="+mn-ea"/>
                <a:sym typeface="+mn-ea"/>
              </a:rPr>
              <a:t>许多行内最活跃的</a:t>
            </a:r>
            <a:r>
              <a:rPr lang="en-US" altLang="zh-CN" sz="1600" dirty="0">
                <a:solidFill>
                  <a:srgbClr val="FFFFFF"/>
                </a:solidFill>
                <a:latin typeface="Oscine" panose="020B0506040202020204" pitchFamily="34" charset="0"/>
                <a:ea typeface="+mn-ea"/>
                <a:sym typeface="+mn-ea"/>
              </a:rPr>
              <a:t>VR/AR</a:t>
            </a:r>
            <a:r>
              <a:rPr lang="zh-CN" altLang="en-US" sz="1600" dirty="0">
                <a:solidFill>
                  <a:srgbClr val="FFFFFF"/>
                </a:solidFill>
                <a:latin typeface="Oscine" panose="020B0506040202020204" pitchFamily="34" charset="0"/>
                <a:ea typeface="+mn-ea"/>
                <a:sym typeface="+mn-ea"/>
              </a:rPr>
              <a:t>投资机构都专注或偏向早期阶段，对于</a:t>
            </a:r>
            <a:r>
              <a:rPr lang="en-US" altLang="zh-CN" sz="1600" dirty="0">
                <a:solidFill>
                  <a:srgbClr val="FFFFFF"/>
                </a:solidFill>
                <a:latin typeface="Oscine" panose="020B0506040202020204" pitchFamily="34" charset="0"/>
                <a:ea typeface="+mn-ea"/>
                <a:sym typeface="+mn-ea"/>
              </a:rPr>
              <a:t>A</a:t>
            </a:r>
            <a:r>
              <a:rPr lang="zh-CN" altLang="en-US" sz="1600" dirty="0">
                <a:solidFill>
                  <a:srgbClr val="FFFFFF"/>
                </a:solidFill>
                <a:latin typeface="Oscine" panose="020B0506040202020204" pitchFamily="34" charset="0"/>
                <a:ea typeface="+mn-ea"/>
                <a:sym typeface="+mn-ea"/>
              </a:rPr>
              <a:t>轮或后续轮次一般倾向跟投而不进行领投</a:t>
            </a:r>
          </a:p>
          <a:p>
            <a:pPr eaLnBrk="0" hangingPunct="0">
              <a:spcAft>
                <a:spcPts val="600"/>
              </a:spcAft>
              <a:buFont typeface="宋体" panose="02010600030101010101" pitchFamily="2" charset="-122"/>
              <a:buChar char="•"/>
            </a:pPr>
            <a:r>
              <a:rPr lang="zh-CN" altLang="en-US" sz="1600" b="1" u="sng" dirty="0">
                <a:solidFill>
                  <a:srgbClr val="FFFFFF"/>
                </a:solidFill>
                <a:latin typeface="Oscine" panose="020B0506040202020204" pitchFamily="34" charset="0"/>
                <a:ea typeface="+mn-ea"/>
                <a:sym typeface="+mn-ea"/>
              </a:rPr>
              <a:t>种子</a:t>
            </a:r>
            <a:r>
              <a:rPr lang="en-US" altLang="zh-CN" sz="1600" b="1" u="sng" dirty="0">
                <a:solidFill>
                  <a:srgbClr val="FFFFFF"/>
                </a:solidFill>
                <a:latin typeface="Oscine" panose="020B0506040202020204" pitchFamily="34" charset="0"/>
                <a:ea typeface="+mn-ea"/>
                <a:sym typeface="+mn-ea"/>
              </a:rPr>
              <a:t>/</a:t>
            </a:r>
            <a:r>
              <a:rPr lang="zh-CN" altLang="en-US" sz="1600" b="1" u="sng" dirty="0">
                <a:solidFill>
                  <a:srgbClr val="FFFFFF"/>
                </a:solidFill>
                <a:latin typeface="Oscine" panose="020B0506040202020204" pitchFamily="34" charset="0"/>
                <a:ea typeface="+mn-ea"/>
                <a:sym typeface="+mn-ea"/>
              </a:rPr>
              <a:t>天使轮 “</a:t>
            </a:r>
            <a:r>
              <a:rPr lang="en-US" altLang="zh-CN" sz="1600" b="1" u="sng" dirty="0">
                <a:solidFill>
                  <a:srgbClr val="FFFFFF"/>
                </a:solidFill>
                <a:latin typeface="Oscine" panose="020B0506040202020204" pitchFamily="34" charset="0"/>
                <a:ea typeface="+mn-ea"/>
                <a:sym typeface="+mn-ea"/>
              </a:rPr>
              <a:t>A</a:t>
            </a:r>
            <a:r>
              <a:rPr lang="zh-CN" altLang="en-US" sz="1600" b="1" u="sng" dirty="0">
                <a:solidFill>
                  <a:srgbClr val="FFFFFF"/>
                </a:solidFill>
                <a:latin typeface="Oscine" panose="020B0506040202020204" pitchFamily="34" charset="0"/>
                <a:ea typeface="+mn-ea"/>
                <a:sym typeface="+mn-ea"/>
              </a:rPr>
              <a:t>轮化” ： </a:t>
            </a:r>
          </a:p>
          <a:p>
            <a:pPr lvl="1" eaLnBrk="0" hangingPunct="0">
              <a:spcAft>
                <a:spcPts val="1200"/>
              </a:spcAft>
              <a:buSzPct val="100000"/>
              <a:buFont typeface="宋体" panose="02010600030101010101" pitchFamily="2" charset="-122"/>
              <a:buNone/>
            </a:pPr>
            <a:r>
              <a:rPr lang="zh-CN" altLang="en-US" sz="1600" dirty="0">
                <a:solidFill>
                  <a:srgbClr val="FFFFFF"/>
                </a:solidFill>
                <a:latin typeface="Oscine" panose="020B0506040202020204" pitchFamily="34" charset="0"/>
                <a:ea typeface="等线" panose="02010600030101010101" pitchFamily="2" charset="-122"/>
                <a:sym typeface="+mn-ea"/>
              </a:rPr>
              <a:t>早期项目初次融资的平均规模和估值持续上升</a:t>
            </a:r>
            <a:r>
              <a:rPr lang="zh-CN" altLang="en-US" sz="1600" dirty="0">
                <a:solidFill>
                  <a:srgbClr val="FFFFFF"/>
                </a:solidFill>
                <a:latin typeface="Oscine" panose="020B0506040202020204" pitchFamily="34" charset="0"/>
                <a:ea typeface="+mn-ea"/>
                <a:sym typeface="+mn-ea"/>
              </a:rPr>
              <a:t>，导致</a:t>
            </a:r>
            <a:r>
              <a:rPr lang="en-US" altLang="zh-CN" sz="1600" dirty="0">
                <a:solidFill>
                  <a:srgbClr val="FFFFFF"/>
                </a:solidFill>
                <a:latin typeface="Oscine" panose="020B0506040202020204" pitchFamily="34" charset="0"/>
                <a:ea typeface="+mn-ea"/>
                <a:sym typeface="+mn-ea"/>
              </a:rPr>
              <a:t>A</a:t>
            </a:r>
            <a:r>
              <a:rPr lang="zh-CN" altLang="en-US" sz="1600" dirty="0">
                <a:solidFill>
                  <a:srgbClr val="FFFFFF"/>
                </a:solidFill>
                <a:latin typeface="Oscine" panose="020B0506040202020204" pitchFamily="34" charset="0"/>
                <a:ea typeface="+mn-ea"/>
                <a:sym typeface="+mn-ea"/>
              </a:rPr>
              <a:t>轮融资滞后，部分估值或难以跟上</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grpSp>
        <p:nvGrpSpPr>
          <p:cNvPr id="40974" name="Group 21"/>
          <p:cNvGrpSpPr/>
          <p:nvPr/>
        </p:nvGrpSpPr>
        <p:grpSpPr bwMode="auto">
          <a:xfrm>
            <a:off x="1708150" y="1454150"/>
            <a:ext cx="731838" cy="731838"/>
            <a:chOff x="1095086" y="891641"/>
            <a:chExt cx="731520" cy="731520"/>
          </a:xfrm>
        </p:grpSpPr>
        <p:sp>
          <p:nvSpPr>
            <p:cNvPr id="23" name="Oval 22"/>
            <p:cNvSpPr/>
            <p:nvPr/>
          </p:nvSpPr>
          <p:spPr>
            <a:xfrm>
              <a:off x="1095086" y="891641"/>
              <a:ext cx="731520" cy="731520"/>
            </a:xfrm>
            <a:prstGeom prst="ellipse">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050">
                <a:solidFill>
                  <a:srgbClr val="FFFFFF"/>
                </a:solidFill>
                <a:latin typeface="Oscine" panose="020B0506040202020204" pitchFamily="34" charset="0"/>
              </a:endParaRPr>
            </a:p>
          </p:txBody>
        </p:sp>
        <p:sp>
          <p:nvSpPr>
            <p:cNvPr id="40976" name="TextBox 23"/>
            <p:cNvSpPr txBox="1">
              <a:spLocks noChangeArrowheads="1"/>
            </p:cNvSpPr>
            <p:nvPr/>
          </p:nvSpPr>
          <p:spPr bwMode="auto">
            <a:xfrm>
              <a:off x="1132670" y="1112147"/>
              <a:ext cx="656351" cy="27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zh-CN" altLang="en-US" sz="1200" dirty="0">
                  <a:solidFill>
                    <a:srgbClr val="FFFFFF"/>
                  </a:solidFill>
                  <a:latin typeface="Oscine" panose="020B0506040202020204" pitchFamily="34" charset="0"/>
                  <a:ea typeface="+mn-ea"/>
                </a:rPr>
                <a:t>初创</a:t>
              </a:r>
              <a:r>
                <a:rPr lang="en-US" altLang="zh-CN" sz="1200" dirty="0">
                  <a:solidFill>
                    <a:srgbClr val="FFFFFF"/>
                  </a:solidFill>
                  <a:latin typeface="Oscine" panose="020B0506040202020204" pitchFamily="34" charset="0"/>
                  <a:ea typeface="+mn-ea"/>
                </a:rPr>
                <a:t>A</a:t>
              </a:r>
            </a:p>
          </p:txBody>
        </p:sp>
      </p:grpSp>
      <p:grpSp>
        <p:nvGrpSpPr>
          <p:cNvPr id="40977" name="Group 41"/>
          <p:cNvGrpSpPr/>
          <p:nvPr/>
        </p:nvGrpSpPr>
        <p:grpSpPr bwMode="auto">
          <a:xfrm>
            <a:off x="2409825" y="1057275"/>
            <a:ext cx="731838" cy="731838"/>
            <a:chOff x="1095086" y="891641"/>
            <a:chExt cx="731520" cy="731520"/>
          </a:xfrm>
        </p:grpSpPr>
        <p:sp>
          <p:nvSpPr>
            <p:cNvPr id="43" name="Oval 42"/>
            <p:cNvSpPr/>
            <p:nvPr/>
          </p:nvSpPr>
          <p:spPr>
            <a:xfrm>
              <a:off x="1095086" y="891641"/>
              <a:ext cx="731520" cy="731520"/>
            </a:xfrm>
            <a:prstGeom prst="ellipse">
              <a:avLst/>
            </a:prstGeom>
            <a:solidFill>
              <a:schemeClr val="accent1">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050">
                <a:solidFill>
                  <a:srgbClr val="FFFFFF"/>
                </a:solidFill>
                <a:latin typeface="Oscine" panose="020B0506040202020204" pitchFamily="34" charset="0"/>
              </a:endParaRPr>
            </a:p>
          </p:txBody>
        </p:sp>
        <p:sp>
          <p:nvSpPr>
            <p:cNvPr id="40979" name="TextBox 43"/>
            <p:cNvSpPr txBox="1">
              <a:spLocks noChangeArrowheads="1"/>
            </p:cNvSpPr>
            <p:nvPr/>
          </p:nvSpPr>
          <p:spPr bwMode="auto">
            <a:xfrm>
              <a:off x="1132670" y="1111578"/>
              <a:ext cx="656351" cy="27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zh-CN" altLang="en-US" sz="1200" dirty="0">
                  <a:solidFill>
                    <a:srgbClr val="FFFFFF"/>
                  </a:solidFill>
                  <a:latin typeface="Oscine" panose="020B0506040202020204" pitchFamily="34" charset="0"/>
                  <a:ea typeface="+mn-ea"/>
                </a:rPr>
                <a:t>初创</a:t>
              </a:r>
              <a:r>
                <a:rPr lang="en-US" altLang="zh-CN" sz="1200" dirty="0">
                  <a:solidFill>
                    <a:srgbClr val="FFFFFF"/>
                  </a:solidFill>
                  <a:latin typeface="Oscine" panose="020B0506040202020204" pitchFamily="34" charset="0"/>
                  <a:ea typeface="+mn-ea"/>
                </a:rPr>
                <a:t>B</a:t>
              </a:r>
            </a:p>
          </p:txBody>
        </p:sp>
      </p:grpSp>
      <p:grpSp>
        <p:nvGrpSpPr>
          <p:cNvPr id="40980" name="Group 53"/>
          <p:cNvGrpSpPr/>
          <p:nvPr/>
        </p:nvGrpSpPr>
        <p:grpSpPr bwMode="auto">
          <a:xfrm>
            <a:off x="3584575" y="1162050"/>
            <a:ext cx="731838" cy="730250"/>
            <a:chOff x="1095086" y="891641"/>
            <a:chExt cx="731520" cy="731520"/>
          </a:xfrm>
        </p:grpSpPr>
        <p:sp>
          <p:nvSpPr>
            <p:cNvPr id="56" name="Oval 55"/>
            <p:cNvSpPr/>
            <p:nvPr/>
          </p:nvSpPr>
          <p:spPr>
            <a:xfrm>
              <a:off x="1095086" y="891641"/>
              <a:ext cx="731520" cy="731520"/>
            </a:xfrm>
            <a:prstGeom prst="ellipse">
              <a:avLst/>
            </a:prstGeom>
            <a:solidFill>
              <a:schemeClr val="tx2">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050">
                <a:solidFill>
                  <a:srgbClr val="FFFFFF"/>
                </a:solidFill>
                <a:latin typeface="Oscine" panose="020B0506040202020204" pitchFamily="34" charset="0"/>
              </a:endParaRPr>
            </a:p>
          </p:txBody>
        </p:sp>
        <p:sp>
          <p:nvSpPr>
            <p:cNvPr id="40982" name="TextBox 56"/>
            <p:cNvSpPr txBox="1">
              <a:spLocks noChangeArrowheads="1"/>
            </p:cNvSpPr>
            <p:nvPr/>
          </p:nvSpPr>
          <p:spPr bwMode="auto">
            <a:xfrm>
              <a:off x="1132670" y="1113312"/>
              <a:ext cx="656351" cy="2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zh-CN" altLang="en-US" sz="1200" dirty="0">
                  <a:solidFill>
                    <a:srgbClr val="FFFFFF"/>
                  </a:solidFill>
                  <a:latin typeface="Oscine" panose="020B0506040202020204" pitchFamily="34" charset="0"/>
                  <a:ea typeface="+mn-ea"/>
                </a:rPr>
                <a:t>初创</a:t>
              </a:r>
              <a:r>
                <a:rPr lang="en-US" altLang="zh-CN" sz="1200" dirty="0">
                  <a:solidFill>
                    <a:srgbClr val="FFFFFF"/>
                  </a:solidFill>
                  <a:latin typeface="Oscine" panose="020B0506040202020204" pitchFamily="34" charset="0"/>
                  <a:ea typeface="+mn-ea"/>
                </a:rPr>
                <a:t>D</a:t>
              </a:r>
            </a:p>
          </p:txBody>
        </p:sp>
      </p:grpSp>
      <p:grpSp>
        <p:nvGrpSpPr>
          <p:cNvPr id="40983" name="Group 50"/>
          <p:cNvGrpSpPr/>
          <p:nvPr/>
        </p:nvGrpSpPr>
        <p:grpSpPr bwMode="auto">
          <a:xfrm>
            <a:off x="3049588" y="1492250"/>
            <a:ext cx="731837" cy="731838"/>
            <a:chOff x="1095086" y="891641"/>
            <a:chExt cx="731520" cy="731520"/>
          </a:xfrm>
        </p:grpSpPr>
        <p:sp>
          <p:nvSpPr>
            <p:cNvPr id="52" name="Oval 51"/>
            <p:cNvSpPr/>
            <p:nvPr/>
          </p:nvSpPr>
          <p:spPr>
            <a:xfrm>
              <a:off x="1095086" y="891641"/>
              <a:ext cx="731520" cy="731520"/>
            </a:xfrm>
            <a:prstGeom prst="ellipse">
              <a:avLst/>
            </a:prstGeom>
            <a:solidFill>
              <a:schemeClr val="tx2">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050">
                <a:solidFill>
                  <a:srgbClr val="FFFFFF"/>
                </a:solidFill>
                <a:latin typeface="Oscine" panose="020B0506040202020204" pitchFamily="34" charset="0"/>
              </a:endParaRPr>
            </a:p>
          </p:txBody>
        </p:sp>
        <p:sp>
          <p:nvSpPr>
            <p:cNvPr id="40985" name="TextBox 52"/>
            <p:cNvSpPr txBox="1">
              <a:spLocks noChangeArrowheads="1"/>
            </p:cNvSpPr>
            <p:nvPr/>
          </p:nvSpPr>
          <p:spPr bwMode="auto">
            <a:xfrm>
              <a:off x="1132670" y="1130961"/>
              <a:ext cx="656351" cy="27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zh-CN" altLang="en-US" sz="1200" dirty="0">
                  <a:solidFill>
                    <a:srgbClr val="FFFFFF"/>
                  </a:solidFill>
                  <a:latin typeface="Oscine" panose="020B0506040202020204" pitchFamily="34" charset="0"/>
                  <a:ea typeface="+mn-ea"/>
                </a:rPr>
                <a:t>初创</a:t>
              </a:r>
              <a:r>
                <a:rPr lang="en-US" altLang="zh-CN" sz="1200" dirty="0">
                  <a:solidFill>
                    <a:srgbClr val="FFFFFF"/>
                  </a:solidFill>
                  <a:latin typeface="Oscine" panose="020B0506040202020204" pitchFamily="34" charset="0"/>
                  <a:ea typeface="+mn-ea"/>
                </a:rPr>
                <a:t>C</a:t>
              </a:r>
            </a:p>
          </p:txBody>
        </p:sp>
      </p:grpSp>
      <p:sp>
        <p:nvSpPr>
          <p:cNvPr id="4" name="Rectangle 3"/>
          <p:cNvSpPr/>
          <p:nvPr/>
        </p:nvSpPr>
        <p:spPr>
          <a:xfrm>
            <a:off x="982663" y="5595938"/>
            <a:ext cx="10058400" cy="5969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2000" dirty="0">
                <a:solidFill>
                  <a:srgbClr val="FFFFFF"/>
                </a:solidFill>
                <a:latin typeface="Oscine" panose="020B0506040202020204" pitchFamily="34" charset="0"/>
                <a:cs typeface="Times New Roman" panose="02020603050405020304" pitchFamily="18" charset="0"/>
              </a:rPr>
              <a:t>创业公司面对种子</a:t>
            </a:r>
            <a:r>
              <a:rPr lang="en-US" altLang="zh-CN" sz="2000" dirty="0">
                <a:solidFill>
                  <a:srgbClr val="FFFFFF"/>
                </a:solidFill>
                <a:latin typeface="Oscine" panose="020B0506040202020204" pitchFamily="34" charset="0"/>
                <a:cs typeface="Times New Roman" panose="02020603050405020304" pitchFamily="18" charset="0"/>
              </a:rPr>
              <a:t>/</a:t>
            </a:r>
            <a:r>
              <a:rPr lang="zh-CN" altLang="en-US" sz="2000" dirty="0">
                <a:solidFill>
                  <a:srgbClr val="FFFFFF"/>
                </a:solidFill>
                <a:latin typeface="Oscine" panose="020B0506040202020204" pitchFamily="34" charset="0"/>
                <a:cs typeface="Times New Roman" panose="02020603050405020304" pitchFamily="18" charset="0"/>
              </a:rPr>
              <a:t>天使轮往后的融资时需要制定更加灵活的策略</a:t>
            </a:r>
          </a:p>
        </p:txBody>
      </p:sp>
      <p:sp>
        <p:nvSpPr>
          <p:cNvPr id="58" name="Arrow: Down 57"/>
          <p:cNvSpPr/>
          <p:nvPr/>
        </p:nvSpPr>
        <p:spPr>
          <a:xfrm>
            <a:off x="5468938" y="5218113"/>
            <a:ext cx="1085850" cy="233362"/>
          </a:xfrm>
          <a:prstGeom prst="downArrow">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2000">
              <a:solidFill>
                <a:srgbClr val="FFFFFF"/>
              </a:solidFill>
              <a:latin typeface="Oscine" panose="020B0506040202020204" pitchFamily="34" charset="0"/>
            </a:endParaRPr>
          </a:p>
        </p:txBody>
      </p:sp>
      <p:sp>
        <p:nvSpPr>
          <p:cNvPr id="40988" name="TextBox 58"/>
          <p:cNvSpPr txBox="1">
            <a:spLocks noChangeArrowheads="1"/>
          </p:cNvSpPr>
          <p:nvPr/>
        </p:nvSpPr>
        <p:spPr bwMode="auto">
          <a:xfrm>
            <a:off x="4749800" y="1276091"/>
            <a:ext cx="1743075" cy="89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zh-CN" altLang="en-US" sz="1600" b="1" dirty="0">
                <a:solidFill>
                  <a:srgbClr val="FFFFFF"/>
                </a:solidFill>
                <a:latin typeface="Oscine" panose="020B0506040202020204" pitchFamily="34" charset="0"/>
                <a:ea typeface="+mn-ea"/>
              </a:rPr>
              <a:t>平均种子</a:t>
            </a:r>
            <a:r>
              <a:rPr lang="en-US" altLang="zh-CN" sz="1600" b="1" dirty="0">
                <a:solidFill>
                  <a:srgbClr val="FFFFFF"/>
                </a:solidFill>
                <a:latin typeface="Oscine" panose="020B0506040202020204" pitchFamily="34" charset="0"/>
                <a:ea typeface="+mn-ea"/>
              </a:rPr>
              <a:t>/</a:t>
            </a:r>
            <a:r>
              <a:rPr lang="zh-CN" altLang="en-US" sz="1600" b="1" dirty="0">
                <a:solidFill>
                  <a:srgbClr val="FFFFFF"/>
                </a:solidFill>
                <a:latin typeface="Oscine" panose="020B0506040202020204" pitchFamily="34" charset="0"/>
                <a:ea typeface="+mn-ea"/>
              </a:rPr>
              <a:t>天使轮</a:t>
            </a:r>
            <a:br>
              <a:rPr lang="zh-CN" altLang="en-US" sz="1600" b="1" dirty="0">
                <a:solidFill>
                  <a:srgbClr val="FFFFFF"/>
                </a:solidFill>
                <a:latin typeface="Oscine" panose="020B0506040202020204" pitchFamily="34" charset="0"/>
                <a:ea typeface="+mn-ea"/>
              </a:rPr>
            </a:br>
            <a:r>
              <a:rPr lang="zh-CN" altLang="en-US" sz="1600" b="1" dirty="0">
                <a:solidFill>
                  <a:srgbClr val="FFFFFF"/>
                </a:solidFill>
                <a:latin typeface="Oscine" panose="020B0506040202020204" pitchFamily="34" charset="0"/>
                <a:ea typeface="+mn-ea"/>
              </a:rPr>
              <a:t>融资规模*</a:t>
            </a:r>
            <a:r>
              <a:rPr lang="en-US" altLang="zh-CN" sz="1600" b="1" dirty="0">
                <a:solidFill>
                  <a:srgbClr val="FFFFFF"/>
                </a:solidFill>
                <a:latin typeface="Oscine" panose="020B0506040202020204" pitchFamily="34" charset="0"/>
                <a:ea typeface="+mn-ea"/>
              </a:rPr>
              <a:t/>
            </a:r>
            <a:br>
              <a:rPr lang="en-US" altLang="zh-CN" sz="1600" b="1" dirty="0">
                <a:solidFill>
                  <a:srgbClr val="FFFFFF"/>
                </a:solidFill>
                <a:latin typeface="Oscine" panose="020B0506040202020204" pitchFamily="34" charset="0"/>
                <a:ea typeface="+mn-ea"/>
              </a:rPr>
            </a:br>
            <a:r>
              <a:rPr lang="en-US" altLang="zh-CN" sz="1600" b="1" dirty="0">
                <a:solidFill>
                  <a:srgbClr val="FFFFFF"/>
                </a:solidFill>
                <a:latin typeface="Oscine" panose="020B0506040202020204" pitchFamily="34" charset="0"/>
                <a:ea typeface="+mn-ea"/>
              </a:rPr>
              <a:t>(</a:t>
            </a:r>
            <a:r>
              <a:rPr lang="zh-CN" altLang="en-US" sz="1600" b="1" dirty="0">
                <a:solidFill>
                  <a:srgbClr val="FFFFFF"/>
                </a:solidFill>
                <a:latin typeface="Oscine" panose="020B0506040202020204" pitchFamily="34" charset="0"/>
                <a:ea typeface="+mn-ea"/>
              </a:rPr>
              <a:t>美元</a:t>
            </a:r>
            <a:r>
              <a:rPr lang="en-US" altLang="zh-CN" sz="1600" b="1" dirty="0">
                <a:solidFill>
                  <a:srgbClr val="FFFFFF"/>
                </a:solidFill>
                <a:latin typeface="Oscine" panose="020B0506040202020204" pitchFamily="34" charset="0"/>
                <a:ea typeface="+mn-ea"/>
              </a:rPr>
              <a:t>):</a:t>
            </a:r>
            <a:endParaRPr lang="zh-CN" altLang="en-US" sz="1600" b="1" dirty="0">
              <a:solidFill>
                <a:srgbClr val="FFFFFF"/>
              </a:solidFill>
              <a:latin typeface="Oscine" panose="020B0506040202020204" pitchFamily="34" charset="0"/>
              <a:ea typeface="+mn-ea"/>
            </a:endParaRPr>
          </a:p>
        </p:txBody>
      </p:sp>
      <p:sp>
        <p:nvSpPr>
          <p:cNvPr id="40989" name="TextBox 59"/>
          <p:cNvSpPr txBox="1">
            <a:spLocks noChangeArrowheads="1"/>
          </p:cNvSpPr>
          <p:nvPr/>
        </p:nvSpPr>
        <p:spPr bwMode="auto">
          <a:xfrm>
            <a:off x="5668963" y="2166938"/>
            <a:ext cx="73183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en-US" altLang="zh-CN" sz="1600" b="1" u="sng" dirty="0">
                <a:solidFill>
                  <a:srgbClr val="FFFFFF"/>
                </a:solidFill>
                <a:latin typeface="Oscine" panose="020B0506040202020204" pitchFamily="34" charset="0"/>
                <a:ea typeface="+mn-ea"/>
              </a:rPr>
              <a:t>16</a:t>
            </a:r>
            <a:r>
              <a:rPr lang="zh-CN" altLang="en-US" sz="1600" b="1" u="sng" dirty="0">
                <a:solidFill>
                  <a:srgbClr val="FFFFFF"/>
                </a:solidFill>
                <a:latin typeface="Oscine" panose="020B0506040202020204" pitchFamily="34" charset="0"/>
                <a:ea typeface="+mn-ea"/>
              </a:rPr>
              <a:t>年</a:t>
            </a:r>
            <a:endParaRPr lang="en-US" altLang="zh-CN" sz="1600" b="1" u="sng" dirty="0">
              <a:solidFill>
                <a:srgbClr val="FFFFFF"/>
              </a:solidFill>
              <a:latin typeface="Oscine" panose="020B0506040202020204" pitchFamily="34" charset="0"/>
              <a:ea typeface="+mn-ea"/>
            </a:endParaRPr>
          </a:p>
        </p:txBody>
      </p:sp>
      <p:cxnSp>
        <p:nvCxnSpPr>
          <p:cNvPr id="6" name="Straight Arrow Connector 5"/>
          <p:cNvCxnSpPr/>
          <p:nvPr/>
        </p:nvCxnSpPr>
        <p:spPr>
          <a:xfrm>
            <a:off x="5488793" y="2606675"/>
            <a:ext cx="212725" cy="0"/>
          </a:xfrm>
          <a:prstGeom prst="straightConnector1">
            <a:avLst/>
          </a:prstGeom>
          <a:ln w="1270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34" name="Arrow: Down 33"/>
          <p:cNvSpPr/>
          <p:nvPr/>
        </p:nvSpPr>
        <p:spPr>
          <a:xfrm rot="16200000">
            <a:off x="1843088" y="3360738"/>
            <a:ext cx="460375" cy="193675"/>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36" name="Arrow: Down 35"/>
          <p:cNvSpPr/>
          <p:nvPr/>
        </p:nvSpPr>
        <p:spPr>
          <a:xfrm rot="5400000" flipH="1">
            <a:off x="3624263" y="3360738"/>
            <a:ext cx="460375" cy="193675"/>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40993" name="TextBox 38"/>
          <p:cNvSpPr txBox="1">
            <a:spLocks noChangeArrowheads="1"/>
          </p:cNvSpPr>
          <p:nvPr/>
        </p:nvSpPr>
        <p:spPr bwMode="auto">
          <a:xfrm>
            <a:off x="4757738" y="2473325"/>
            <a:ext cx="731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en-US" altLang="zh-CN" sz="1600" dirty="0">
                <a:solidFill>
                  <a:srgbClr val="FFFFFF"/>
                </a:solidFill>
                <a:latin typeface="Oscine" panose="020B0506040202020204" pitchFamily="34" charset="0"/>
                <a:ea typeface="+mn-ea"/>
              </a:rPr>
              <a:t>80</a:t>
            </a:r>
            <a:r>
              <a:rPr lang="zh-CN" altLang="en-US" sz="1600" dirty="0">
                <a:solidFill>
                  <a:srgbClr val="FFFFFF"/>
                </a:solidFill>
                <a:latin typeface="Oscine" panose="020B0506040202020204" pitchFamily="34" charset="0"/>
                <a:ea typeface="+mn-ea"/>
              </a:rPr>
              <a:t>万</a:t>
            </a:r>
          </a:p>
        </p:txBody>
      </p:sp>
      <p:sp>
        <p:nvSpPr>
          <p:cNvPr id="40994" name="TextBox 39"/>
          <p:cNvSpPr txBox="1">
            <a:spLocks noChangeArrowheads="1"/>
          </p:cNvSpPr>
          <p:nvPr/>
        </p:nvSpPr>
        <p:spPr bwMode="auto">
          <a:xfrm>
            <a:off x="5700713" y="2473325"/>
            <a:ext cx="7302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en-US" altLang="zh-CN" sz="1600" dirty="0">
                <a:solidFill>
                  <a:srgbClr val="FFFFFF"/>
                </a:solidFill>
                <a:latin typeface="Oscine" panose="020B0506040202020204" pitchFamily="34" charset="0"/>
                <a:ea typeface="+mn-ea"/>
              </a:rPr>
              <a:t>130</a:t>
            </a:r>
            <a:r>
              <a:rPr lang="zh-CN" altLang="en-US" sz="1600" dirty="0">
                <a:solidFill>
                  <a:srgbClr val="FFFFFF"/>
                </a:solidFill>
                <a:latin typeface="Oscine" panose="020B0506040202020204" pitchFamily="34" charset="0"/>
                <a:ea typeface="+mn-ea"/>
              </a:rPr>
              <a:t>万</a:t>
            </a:r>
          </a:p>
        </p:txBody>
      </p:sp>
      <p:sp>
        <p:nvSpPr>
          <p:cNvPr id="40995" name="TextBox 36"/>
          <p:cNvSpPr txBox="1">
            <a:spLocks noChangeArrowheads="1"/>
          </p:cNvSpPr>
          <p:nvPr/>
        </p:nvSpPr>
        <p:spPr bwMode="auto">
          <a:xfrm>
            <a:off x="141288" y="6446838"/>
            <a:ext cx="5933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1200" dirty="0">
                <a:solidFill>
                  <a:srgbClr val="FFFFFF"/>
                </a:solidFill>
                <a:latin typeface="Oscine" panose="020B0506040202020204" pitchFamily="34" charset="0"/>
                <a:ea typeface="+mn-ea"/>
              </a:rPr>
              <a:t>*</a:t>
            </a:r>
            <a:r>
              <a:rPr lang="zh-CN" altLang="en-US" sz="1200" dirty="0">
                <a:solidFill>
                  <a:srgbClr val="FFFFFF"/>
                </a:solidFill>
                <a:latin typeface="Oscine" panose="020B0506040202020204" pitchFamily="34" charset="0"/>
                <a:ea typeface="+mn-ea"/>
              </a:rPr>
              <a:t>平均融资规模计算中不包括孵化器融资或另类投资方式（如小型过桥贷款、期权等）</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2"/>
          <p:cNvSpPr txBox="1">
            <a:spLocks noChangeArrowheads="1"/>
          </p:cNvSpPr>
          <p:nvPr/>
        </p:nvSpPr>
        <p:spPr bwMode="auto">
          <a:xfrm>
            <a:off x="141288" y="6446838"/>
            <a:ext cx="9692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pPr>
            <a:r>
              <a:rPr lang="en-US" altLang="zh-CN" sz="1200" dirty="0">
                <a:solidFill>
                  <a:srgbClr val="FFFFFF"/>
                </a:solidFill>
                <a:latin typeface="Oscine" panose="020B0506040202020204" pitchFamily="34" charset="0"/>
                <a:ea typeface="+mn-ea"/>
              </a:rPr>
              <a:t>*</a:t>
            </a:r>
            <a:r>
              <a:rPr lang="zh-CN" altLang="en-US" sz="1200" dirty="0">
                <a:solidFill>
                  <a:srgbClr val="FFFFFF"/>
                </a:solidFill>
                <a:latin typeface="Oscine" panose="020B0506040202020204" pitchFamily="34" charset="0"/>
                <a:ea typeface="+mn-ea"/>
              </a:rPr>
              <a:t>对于产品或技术符合多个领域的初创公司，依其当前产品主要交付的方法形态（例如企业服务、硬件模组生产）进行归类</a:t>
            </a:r>
          </a:p>
        </p:txBody>
      </p:sp>
      <p:graphicFrame>
        <p:nvGraphicFramePr>
          <p:cNvPr id="2" name="Chart 13"/>
          <p:cNvGraphicFramePr/>
          <p:nvPr/>
        </p:nvGraphicFramePr>
        <p:xfrm>
          <a:off x="352425" y="1431054"/>
          <a:ext cx="5353050" cy="4806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7"/>
          <p:cNvGraphicFramePr/>
          <p:nvPr/>
        </p:nvGraphicFramePr>
        <p:xfrm>
          <a:off x="6096156" y="1431054"/>
          <a:ext cx="5353050" cy="4806950"/>
        </p:xfrm>
        <a:graphic>
          <a:graphicData uri="http://schemas.openxmlformats.org/drawingml/2006/chart">
            <c:chart xmlns:c="http://schemas.openxmlformats.org/drawingml/2006/chart" xmlns:r="http://schemas.openxmlformats.org/officeDocument/2006/relationships" r:id="rId4"/>
          </a:graphicData>
        </a:graphic>
      </p:graphicFrame>
      <p:sp>
        <p:nvSpPr>
          <p:cNvPr id="43013" name="文本框 3"/>
          <p:cNvSpPr txBox="1">
            <a:spLocks noChangeArrowheads="1"/>
          </p:cNvSpPr>
          <p:nvPr/>
        </p:nvSpPr>
        <p:spPr bwMode="auto">
          <a:xfrm>
            <a:off x="244475" y="1057275"/>
            <a:ext cx="5799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2000" b="1" u="sng" dirty="0">
                <a:solidFill>
                  <a:srgbClr val="FFFFFF"/>
                </a:solidFill>
                <a:latin typeface="Oscine" panose="020B0506040202020204" pitchFamily="34" charset="0"/>
                <a:ea typeface="+mn-ea"/>
                <a:sym typeface="+mn-ea"/>
              </a:rPr>
              <a:t>硬件，工具及技术占了超过</a:t>
            </a:r>
            <a:r>
              <a:rPr lang="en-US" altLang="zh-CN" sz="2000" b="1" u="sng" dirty="0">
                <a:solidFill>
                  <a:srgbClr val="FFFFFF"/>
                </a:solidFill>
                <a:latin typeface="Oscine" panose="020B0506040202020204" pitchFamily="34" charset="0"/>
                <a:ea typeface="+mn-ea"/>
                <a:sym typeface="+mn-ea"/>
              </a:rPr>
              <a:t> 70</a:t>
            </a:r>
            <a:r>
              <a:rPr lang="zh-CN" altLang="en-US" sz="2000" b="1" u="sng" dirty="0">
                <a:solidFill>
                  <a:srgbClr val="FFFFFF"/>
                </a:solidFill>
                <a:latin typeface="Oscine" panose="020B0506040202020204" pitchFamily="34" charset="0"/>
                <a:ea typeface="+mn-ea"/>
                <a:sym typeface="+mn-ea"/>
              </a:rPr>
              <a:t>％的投资金额</a:t>
            </a:r>
            <a:endParaRPr lang="zh-CN" altLang="en-US" sz="20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43014" name="文本框 3"/>
          <p:cNvSpPr txBox="1">
            <a:spLocks noChangeArrowheads="1"/>
          </p:cNvSpPr>
          <p:nvPr/>
        </p:nvSpPr>
        <p:spPr bwMode="auto">
          <a:xfrm>
            <a:off x="6554943" y="1057275"/>
            <a:ext cx="4246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2000" b="1" u="sng" dirty="0">
                <a:solidFill>
                  <a:srgbClr val="FFFFFF"/>
                </a:solidFill>
                <a:latin typeface="Oscine" panose="020B0506040202020204" pitchFamily="34" charset="0"/>
                <a:ea typeface="+mn-ea"/>
                <a:sym typeface="+mn-ea"/>
              </a:rPr>
              <a:t>企业</a:t>
            </a:r>
            <a:r>
              <a:rPr lang="en-US" altLang="zh-CN" sz="2000" b="1" u="sng" dirty="0">
                <a:solidFill>
                  <a:srgbClr val="FFFFFF"/>
                </a:solidFill>
                <a:latin typeface="Oscine" panose="020B0506040202020204" pitchFamily="34" charset="0"/>
                <a:ea typeface="+mn-ea"/>
                <a:sym typeface="+mn-ea"/>
              </a:rPr>
              <a:t>/</a:t>
            </a:r>
            <a:r>
              <a:rPr lang="zh-CN" altLang="en-US" sz="2000" b="1" u="sng" dirty="0">
                <a:solidFill>
                  <a:srgbClr val="FFFFFF"/>
                </a:solidFill>
                <a:latin typeface="Oscine" panose="020B0506040202020204" pitchFamily="34" charset="0"/>
                <a:ea typeface="+mn-ea"/>
                <a:sym typeface="+mn-ea"/>
              </a:rPr>
              <a:t>垂直领域的融资项目数翻了</a:t>
            </a:r>
            <a:r>
              <a:rPr lang="en-US" altLang="zh-CN" sz="2000" b="1" u="sng" dirty="0">
                <a:solidFill>
                  <a:srgbClr val="FFFFFF"/>
                </a:solidFill>
                <a:latin typeface="Oscine" panose="020B0506040202020204" pitchFamily="34" charset="0"/>
                <a:ea typeface="+mn-ea"/>
                <a:sym typeface="+mn-ea"/>
              </a:rPr>
              <a:t>5</a:t>
            </a:r>
            <a:r>
              <a:rPr lang="zh-CN" altLang="en-US" sz="2000" b="1" u="sng" dirty="0">
                <a:solidFill>
                  <a:srgbClr val="FFFFFF"/>
                </a:solidFill>
                <a:latin typeface="Oscine" panose="020B0506040202020204" pitchFamily="34" charset="0"/>
                <a:ea typeface="+mn-ea"/>
                <a:sym typeface="+mn-ea"/>
              </a:rPr>
              <a:t>倍</a:t>
            </a:r>
            <a:endParaRPr lang="zh-CN" altLang="en-US" sz="20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9" name="Speech Bubble: Rectangle 8"/>
          <p:cNvSpPr/>
          <p:nvPr/>
        </p:nvSpPr>
        <p:spPr>
          <a:xfrm>
            <a:off x="10982325" y="2535238"/>
            <a:ext cx="1079500" cy="1295400"/>
          </a:xfrm>
          <a:prstGeom prst="wedgeRectCallout">
            <a:avLst>
              <a:gd name="adj1" fmla="val -63112"/>
              <a:gd name="adj2" fmla="val 1016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200" dirty="0">
                <a:solidFill>
                  <a:srgbClr val="FFFFFF"/>
                </a:solidFill>
                <a:latin typeface="Oscine" panose="020B0506040202020204" pitchFamily="34" charset="0"/>
              </a:rPr>
              <a:t>占初创公司融资项目的大多数，平均融资规模较小</a:t>
            </a:r>
          </a:p>
        </p:txBody>
      </p:sp>
      <p:sp>
        <p:nvSpPr>
          <p:cNvPr id="10" name="Speech Bubble: Rectangle 9"/>
          <p:cNvSpPr/>
          <p:nvPr/>
        </p:nvSpPr>
        <p:spPr>
          <a:xfrm>
            <a:off x="5207000" y="3248025"/>
            <a:ext cx="1079500" cy="1069975"/>
          </a:xfrm>
          <a:prstGeom prst="wedgeRectCallout">
            <a:avLst>
              <a:gd name="adj1" fmla="val -75183"/>
              <a:gd name="adj2" fmla="val -3651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200" dirty="0">
                <a:solidFill>
                  <a:srgbClr val="FFFFFF"/>
                </a:solidFill>
                <a:latin typeface="Oscine" panose="020B0506040202020204" pitchFamily="34" charset="0"/>
              </a:rPr>
              <a:t>更多硬件和工具</a:t>
            </a:r>
            <a:r>
              <a:rPr lang="en-US" altLang="zh-CN" sz="1200" dirty="0">
                <a:solidFill>
                  <a:srgbClr val="FFFFFF"/>
                </a:solidFill>
                <a:latin typeface="Oscine" panose="020B0506040202020204" pitchFamily="34" charset="0"/>
              </a:rPr>
              <a:t>/</a:t>
            </a:r>
            <a:r>
              <a:rPr lang="zh-CN" altLang="en-US" sz="1200" dirty="0">
                <a:solidFill>
                  <a:srgbClr val="FFFFFF"/>
                </a:solidFill>
                <a:latin typeface="Oscine" panose="020B0506040202020204" pitchFamily="34" charset="0"/>
              </a:rPr>
              <a:t>技术公司进入后期阶段</a:t>
            </a:r>
          </a:p>
        </p:txBody>
      </p:sp>
      <p:sp>
        <p:nvSpPr>
          <p:cNvPr id="25" name="TextBox 3"/>
          <p:cNvSpPr txBox="1">
            <a:spLocks noChangeArrowheads="1"/>
          </p:cNvSpPr>
          <p:nvPr/>
        </p:nvSpPr>
        <p:spPr bwMode="auto">
          <a:xfrm>
            <a:off x="141288" y="163513"/>
            <a:ext cx="1005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sym typeface="+mn-ea"/>
              </a:rPr>
              <a:t>工具，底层技术以及硬件类项目吸引了大多数资金；企业</a:t>
            </a:r>
            <a:r>
              <a:rPr lang="en-US" altLang="zh-CN" sz="2000" b="1" dirty="0">
                <a:solidFill>
                  <a:srgbClr val="FFFFFF"/>
                </a:solidFill>
                <a:latin typeface="Oscine" panose="020B0506040202020204" pitchFamily="34" charset="0"/>
                <a:ea typeface="+mn-ea"/>
                <a:sym typeface="+mn-ea"/>
              </a:rPr>
              <a:t>/</a:t>
            </a:r>
            <a:r>
              <a:rPr lang="zh-CN" altLang="en-US" sz="2000" b="1" dirty="0">
                <a:solidFill>
                  <a:srgbClr val="FFFFFF"/>
                </a:solidFill>
                <a:latin typeface="Oscine" panose="020B0506040202020204" pitchFamily="34" charset="0"/>
                <a:ea typeface="+mn-ea"/>
                <a:sym typeface="+mn-ea"/>
              </a:rPr>
              <a:t>垂直领域项目正快速增长</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52600" y="2417763"/>
            <a:ext cx="4297363" cy="1189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600">
              <a:solidFill>
                <a:srgbClr val="FFFFFF"/>
              </a:solidFill>
              <a:latin typeface="Oscine" panose="020B0506040202020204" pitchFamily="34" charset="0"/>
            </a:endParaRPr>
          </a:p>
        </p:txBody>
      </p:sp>
      <p:sp>
        <p:nvSpPr>
          <p:cNvPr id="24" name="Rectangle 23"/>
          <p:cNvSpPr/>
          <p:nvPr/>
        </p:nvSpPr>
        <p:spPr>
          <a:xfrm>
            <a:off x="1752600" y="3814763"/>
            <a:ext cx="4297363" cy="1189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600">
              <a:solidFill>
                <a:srgbClr val="FFFFFF"/>
              </a:solidFill>
              <a:latin typeface="Oscine" panose="020B0506040202020204" pitchFamily="34" charset="0"/>
            </a:endParaRPr>
          </a:p>
        </p:txBody>
      </p:sp>
      <p:sp>
        <p:nvSpPr>
          <p:cNvPr id="25" name="Rectangle 24"/>
          <p:cNvSpPr/>
          <p:nvPr/>
        </p:nvSpPr>
        <p:spPr>
          <a:xfrm>
            <a:off x="1752600" y="5210175"/>
            <a:ext cx="4297363" cy="118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600">
              <a:solidFill>
                <a:srgbClr val="FFFFFF"/>
              </a:solidFill>
              <a:latin typeface="Oscine" panose="020B0506040202020204" pitchFamily="34" charset="0"/>
            </a:endParaRPr>
          </a:p>
        </p:txBody>
      </p:sp>
      <p:sp>
        <p:nvSpPr>
          <p:cNvPr id="26" name="Rectangle 25"/>
          <p:cNvSpPr/>
          <p:nvPr/>
        </p:nvSpPr>
        <p:spPr>
          <a:xfrm>
            <a:off x="7573963" y="1022350"/>
            <a:ext cx="4298950" cy="118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600">
              <a:solidFill>
                <a:srgbClr val="FFFFFF"/>
              </a:solidFill>
              <a:latin typeface="Oscine" panose="020B0506040202020204" pitchFamily="34" charset="0"/>
            </a:endParaRPr>
          </a:p>
        </p:txBody>
      </p:sp>
      <p:sp>
        <p:nvSpPr>
          <p:cNvPr id="27" name="Rectangle 26"/>
          <p:cNvSpPr/>
          <p:nvPr/>
        </p:nvSpPr>
        <p:spPr>
          <a:xfrm>
            <a:off x="7573963" y="2417763"/>
            <a:ext cx="4298950" cy="1189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600">
              <a:solidFill>
                <a:srgbClr val="FFFFFF"/>
              </a:solidFill>
              <a:latin typeface="Oscine" panose="020B0506040202020204" pitchFamily="34" charset="0"/>
            </a:endParaRPr>
          </a:p>
        </p:txBody>
      </p:sp>
      <p:sp>
        <p:nvSpPr>
          <p:cNvPr id="28" name="Rectangle 27"/>
          <p:cNvSpPr/>
          <p:nvPr/>
        </p:nvSpPr>
        <p:spPr>
          <a:xfrm>
            <a:off x="7573963" y="3814763"/>
            <a:ext cx="4298950" cy="25844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600">
              <a:solidFill>
                <a:srgbClr val="FFFFFF"/>
              </a:solidFill>
              <a:latin typeface="Oscine" panose="020B0506040202020204" pitchFamily="34" charset="0"/>
            </a:endParaRPr>
          </a:p>
        </p:txBody>
      </p:sp>
      <p:sp>
        <p:nvSpPr>
          <p:cNvPr id="21" name="Rectangle 20"/>
          <p:cNvSpPr/>
          <p:nvPr/>
        </p:nvSpPr>
        <p:spPr>
          <a:xfrm>
            <a:off x="1752600" y="1022350"/>
            <a:ext cx="4297363" cy="118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600">
              <a:solidFill>
                <a:srgbClr val="FFFFFF"/>
              </a:solidFill>
              <a:latin typeface="Oscine" panose="020B0506040202020204" pitchFamily="34" charset="0"/>
            </a:endParaRPr>
          </a:p>
        </p:txBody>
      </p:sp>
      <p:sp>
        <p:nvSpPr>
          <p:cNvPr id="2" name="Rectangle 1"/>
          <p:cNvSpPr/>
          <p:nvPr/>
        </p:nvSpPr>
        <p:spPr>
          <a:xfrm>
            <a:off x="515938" y="1022350"/>
            <a:ext cx="1189037" cy="11890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a:solidFill>
                  <a:srgbClr val="FFFFFF"/>
                </a:solidFill>
                <a:latin typeface="Oscine" panose="020B0506040202020204" pitchFamily="34" charset="0"/>
              </a:rPr>
              <a:t>硬件</a:t>
            </a:r>
          </a:p>
        </p:txBody>
      </p:sp>
      <p:sp>
        <p:nvSpPr>
          <p:cNvPr id="4" name="Rectangle 3"/>
          <p:cNvSpPr/>
          <p:nvPr/>
        </p:nvSpPr>
        <p:spPr>
          <a:xfrm>
            <a:off x="515938" y="2417763"/>
            <a:ext cx="1189037" cy="11890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a:solidFill>
                  <a:srgbClr val="FFFFFF"/>
                </a:solidFill>
                <a:latin typeface="Oscine" panose="020B0506040202020204" pitchFamily="34" charset="0"/>
              </a:rPr>
              <a:t>工具</a:t>
            </a:r>
          </a:p>
        </p:txBody>
      </p:sp>
      <p:sp>
        <p:nvSpPr>
          <p:cNvPr id="5" name="Rectangle 4"/>
          <p:cNvSpPr/>
          <p:nvPr/>
        </p:nvSpPr>
        <p:spPr>
          <a:xfrm>
            <a:off x="515938" y="3814763"/>
            <a:ext cx="1189037" cy="11890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dirty="0">
                <a:solidFill>
                  <a:srgbClr val="FFFFFF"/>
                </a:solidFill>
                <a:latin typeface="Oscine" panose="020B0506040202020204" pitchFamily="34" charset="0"/>
              </a:rPr>
              <a:t>底层技术</a:t>
            </a:r>
          </a:p>
        </p:txBody>
      </p:sp>
      <p:sp>
        <p:nvSpPr>
          <p:cNvPr id="6" name="Rectangle 5"/>
          <p:cNvSpPr/>
          <p:nvPr/>
        </p:nvSpPr>
        <p:spPr>
          <a:xfrm>
            <a:off x="515938" y="5210175"/>
            <a:ext cx="1189037" cy="11890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a:solidFill>
                  <a:srgbClr val="FFFFFF"/>
                </a:solidFill>
                <a:latin typeface="Oscine" panose="020B0506040202020204" pitchFamily="34" charset="0"/>
              </a:rPr>
              <a:t>游戏</a:t>
            </a:r>
          </a:p>
        </p:txBody>
      </p:sp>
      <p:sp>
        <p:nvSpPr>
          <p:cNvPr id="11" name="Rectangle 10"/>
          <p:cNvSpPr/>
          <p:nvPr/>
        </p:nvSpPr>
        <p:spPr>
          <a:xfrm>
            <a:off x="6342063" y="1022350"/>
            <a:ext cx="1187450" cy="11890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a:solidFill>
                  <a:srgbClr val="FFFFFF"/>
                </a:solidFill>
                <a:latin typeface="Oscine" panose="020B0506040202020204" pitchFamily="34" charset="0"/>
              </a:rPr>
              <a:t>娱乐</a:t>
            </a:r>
          </a:p>
        </p:txBody>
      </p:sp>
      <p:sp>
        <p:nvSpPr>
          <p:cNvPr id="12" name="Rectangle 11"/>
          <p:cNvSpPr/>
          <p:nvPr/>
        </p:nvSpPr>
        <p:spPr>
          <a:xfrm>
            <a:off x="6342063" y="2417763"/>
            <a:ext cx="1187450" cy="11890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dirty="0">
                <a:solidFill>
                  <a:srgbClr val="FFFFFF"/>
                </a:solidFill>
                <a:latin typeface="Oscine" panose="020B0506040202020204" pitchFamily="34" charset="0"/>
              </a:rPr>
              <a:t>企业</a:t>
            </a:r>
            <a:r>
              <a:rPr lang="en-US" altLang="zh-CN" sz="1600" b="1" dirty="0">
                <a:solidFill>
                  <a:srgbClr val="FFFFFF"/>
                </a:solidFill>
                <a:latin typeface="Oscine" panose="020B0506040202020204" pitchFamily="34" charset="0"/>
              </a:rPr>
              <a:t>/ </a:t>
            </a:r>
            <a:r>
              <a:rPr lang="zh-CN" altLang="en-US" sz="1600" b="1" dirty="0">
                <a:solidFill>
                  <a:srgbClr val="FFFFFF"/>
                </a:solidFill>
                <a:latin typeface="Oscine" panose="020B0506040202020204" pitchFamily="34" charset="0"/>
              </a:rPr>
              <a:t>垂直公司</a:t>
            </a:r>
          </a:p>
        </p:txBody>
      </p:sp>
      <p:sp>
        <p:nvSpPr>
          <p:cNvPr id="14" name="Rectangle 13"/>
          <p:cNvSpPr/>
          <p:nvPr/>
        </p:nvSpPr>
        <p:spPr>
          <a:xfrm>
            <a:off x="6342063" y="3814763"/>
            <a:ext cx="1187450" cy="2584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a:solidFill>
                  <a:srgbClr val="FFFFFF"/>
                </a:solidFill>
                <a:latin typeface="Oscine" panose="020B0506040202020204" pitchFamily="34" charset="0"/>
              </a:rPr>
              <a:t>其他</a:t>
            </a:r>
          </a:p>
        </p:txBody>
      </p:sp>
      <p:sp>
        <p:nvSpPr>
          <p:cNvPr id="45072" name="文本框 2"/>
          <p:cNvSpPr txBox="1">
            <a:spLocks noChangeArrowheads="1"/>
          </p:cNvSpPr>
          <p:nvPr/>
        </p:nvSpPr>
        <p:spPr bwMode="auto">
          <a:xfrm>
            <a:off x="1800225" y="1183968"/>
            <a:ext cx="4206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180" indent="-17018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en-US" altLang="zh-CN" sz="1600" b="1" dirty="0">
                <a:solidFill>
                  <a:srgbClr val="404040"/>
                </a:solidFill>
                <a:latin typeface="Oscine" panose="020B0506040202020204" pitchFamily="34" charset="0"/>
                <a:ea typeface="+mn-ea"/>
                <a:sym typeface="+mn-ea"/>
              </a:rPr>
              <a:t>VR/AR</a:t>
            </a:r>
            <a:r>
              <a:rPr lang="zh-CN" altLang="en-US" sz="1600" b="1" dirty="0">
                <a:solidFill>
                  <a:srgbClr val="404040"/>
                </a:solidFill>
                <a:latin typeface="Oscine" panose="020B0506040202020204" pitchFamily="34" charset="0"/>
                <a:ea typeface="+mn-ea"/>
                <a:sym typeface="+mn-ea"/>
              </a:rPr>
              <a:t>头显、组件、周边配件</a:t>
            </a:r>
            <a:r>
              <a:rPr lang="zh-CN" altLang="en-US" sz="1600" dirty="0">
                <a:solidFill>
                  <a:srgbClr val="404040"/>
                </a:solidFill>
                <a:latin typeface="Oscine" panose="020B0506040202020204" pitchFamily="34" charset="0"/>
                <a:ea typeface="+mn-ea"/>
                <a:sym typeface="+mn-ea"/>
              </a:rPr>
              <a:t>或以硬件为主要产品形态（例如芯片、传感器、硬件模组）进行交付的</a:t>
            </a:r>
            <a:r>
              <a:rPr lang="zh-CN" altLang="en-US" sz="1600" dirty="0">
                <a:solidFill>
                  <a:srgbClr val="404040"/>
                </a:solidFill>
                <a:latin typeface="Oscine" panose="020B0506040202020204" pitchFamily="34" charset="0"/>
                <a:ea typeface="等线" panose="02010600030101010101" pitchFamily="2" charset="-122"/>
                <a:sym typeface="+mn-ea"/>
              </a:rPr>
              <a:t>技术</a:t>
            </a:r>
            <a:r>
              <a:rPr lang="zh-CN" altLang="en-US" sz="1600" dirty="0">
                <a:solidFill>
                  <a:srgbClr val="404040"/>
                </a:solidFill>
                <a:latin typeface="Oscine" panose="020B0506040202020204" pitchFamily="34" charset="0"/>
                <a:ea typeface="+mn-ea"/>
                <a:sym typeface="+mn-ea"/>
              </a:rPr>
              <a:t>公司</a:t>
            </a:r>
            <a:endParaRPr lang="zh-CN" altLang="en-US" sz="1600" dirty="0">
              <a:solidFill>
                <a:srgbClr val="404040"/>
              </a:solidFill>
              <a:latin typeface="Oscine" panose="020B0506040202020204" pitchFamily="34" charset="0"/>
              <a:ea typeface="+mn-ea"/>
              <a:cs typeface="Times New Roman" panose="02020603050405020304" pitchFamily="18" charset="0"/>
              <a:sym typeface="+mn-ea"/>
            </a:endParaRPr>
          </a:p>
        </p:txBody>
      </p:sp>
      <p:sp>
        <p:nvSpPr>
          <p:cNvPr id="45073" name="文本框 2"/>
          <p:cNvSpPr txBox="1">
            <a:spLocks noChangeArrowheads="1"/>
          </p:cNvSpPr>
          <p:nvPr/>
        </p:nvSpPr>
        <p:spPr bwMode="auto">
          <a:xfrm>
            <a:off x="1800225" y="2572621"/>
            <a:ext cx="4206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180" indent="-17018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404040"/>
                </a:solidFill>
                <a:latin typeface="Oscine" panose="020B0506040202020204" pitchFamily="34" charset="0"/>
                <a:ea typeface="+mn-ea"/>
                <a:sym typeface="+mn-ea"/>
              </a:rPr>
              <a:t>包括</a:t>
            </a:r>
            <a:r>
              <a:rPr lang="zh-CN" altLang="en-US" sz="1600" b="1" dirty="0">
                <a:solidFill>
                  <a:srgbClr val="404040"/>
                </a:solidFill>
                <a:latin typeface="Oscine" panose="020B0506040202020204" pitchFamily="34" charset="0"/>
                <a:ea typeface="+mn-ea"/>
                <a:sym typeface="+mn-ea"/>
              </a:rPr>
              <a:t>内容创建工具</a:t>
            </a:r>
            <a:r>
              <a:rPr lang="zh-CN" altLang="en-US" sz="1600" dirty="0">
                <a:solidFill>
                  <a:srgbClr val="404040"/>
                </a:solidFill>
                <a:latin typeface="Oscine" panose="020B0506040202020204" pitchFamily="34" charset="0"/>
                <a:ea typeface="+mn-ea"/>
                <a:sym typeface="+mn-ea"/>
              </a:rPr>
              <a:t>、中间件、</a:t>
            </a:r>
            <a:r>
              <a:rPr lang="en-US" altLang="zh-CN" sz="1600" b="1" dirty="0">
                <a:solidFill>
                  <a:srgbClr val="404040"/>
                </a:solidFill>
                <a:latin typeface="Oscine" panose="020B0506040202020204" pitchFamily="34" charset="0"/>
                <a:ea typeface="+mn-ea"/>
                <a:sym typeface="+mn-ea"/>
              </a:rPr>
              <a:t>3D</a:t>
            </a:r>
            <a:r>
              <a:rPr lang="zh-CN" altLang="en-US" sz="1600" b="1" dirty="0">
                <a:solidFill>
                  <a:srgbClr val="404040"/>
                </a:solidFill>
                <a:latin typeface="Oscine" panose="020B0506040202020204" pitchFamily="34" charset="0"/>
                <a:ea typeface="+mn-ea"/>
                <a:sym typeface="+mn-ea"/>
              </a:rPr>
              <a:t>转换</a:t>
            </a:r>
            <a:r>
              <a:rPr lang="zh-CN" altLang="en-US" sz="1600" dirty="0">
                <a:solidFill>
                  <a:srgbClr val="404040"/>
                </a:solidFill>
                <a:latin typeface="Oscine" panose="020B0506040202020204" pitchFamily="34" charset="0"/>
                <a:ea typeface="+mn-ea"/>
                <a:sym typeface="+mn-ea"/>
              </a:rPr>
              <a:t>、用户界面插件、数据</a:t>
            </a:r>
            <a:r>
              <a:rPr lang="zh-CN" altLang="en-US" sz="1600" b="1" dirty="0">
                <a:solidFill>
                  <a:srgbClr val="404040"/>
                </a:solidFill>
                <a:latin typeface="Oscine" panose="020B0506040202020204" pitchFamily="34" charset="0"/>
                <a:ea typeface="+mn-ea"/>
                <a:sym typeface="+mn-ea"/>
              </a:rPr>
              <a:t>可视化</a:t>
            </a:r>
            <a:r>
              <a:rPr lang="zh-CN" altLang="en-US" sz="1600" dirty="0">
                <a:solidFill>
                  <a:srgbClr val="404040"/>
                </a:solidFill>
                <a:latin typeface="Oscine" panose="020B0506040202020204" pitchFamily="34" charset="0"/>
                <a:ea typeface="+mn-ea"/>
                <a:sym typeface="+mn-ea"/>
              </a:rPr>
              <a:t>、用户数据</a:t>
            </a:r>
            <a:r>
              <a:rPr lang="zh-CN" altLang="en-US" sz="1600" dirty="0">
                <a:solidFill>
                  <a:srgbClr val="404040"/>
                </a:solidFill>
                <a:latin typeface="Oscine" panose="020B0506040202020204" pitchFamily="34" charset="0"/>
                <a:ea typeface="等线" panose="02010600030101010101" pitchFamily="2" charset="-122"/>
                <a:sym typeface="+mn-ea"/>
              </a:rPr>
              <a:t>跟踪及</a:t>
            </a:r>
            <a:r>
              <a:rPr lang="zh-CN" altLang="en-US" sz="1600" dirty="0">
                <a:solidFill>
                  <a:srgbClr val="404040"/>
                </a:solidFill>
                <a:latin typeface="Oscine" panose="020B0506040202020204" pitchFamily="34" charset="0"/>
                <a:ea typeface="+mn-ea"/>
                <a:sym typeface="+mn-ea"/>
              </a:rPr>
              <a:t>分析工具、广告投放工具等</a:t>
            </a:r>
            <a:endParaRPr lang="zh-CN" altLang="en-US" sz="1600" dirty="0">
              <a:solidFill>
                <a:srgbClr val="404040"/>
              </a:solidFill>
              <a:latin typeface="Oscine" panose="020B0506040202020204" pitchFamily="34" charset="0"/>
              <a:ea typeface="+mn-ea"/>
              <a:cs typeface="Times New Roman" panose="02020603050405020304" pitchFamily="18" charset="0"/>
              <a:sym typeface="+mn-ea"/>
            </a:endParaRPr>
          </a:p>
        </p:txBody>
      </p:sp>
      <p:sp>
        <p:nvSpPr>
          <p:cNvPr id="45074" name="文本框 2"/>
          <p:cNvSpPr txBox="1">
            <a:spLocks noChangeArrowheads="1"/>
          </p:cNvSpPr>
          <p:nvPr/>
        </p:nvSpPr>
        <p:spPr bwMode="auto">
          <a:xfrm>
            <a:off x="1800225" y="3976380"/>
            <a:ext cx="4206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180" indent="-17018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404040"/>
                </a:solidFill>
                <a:latin typeface="Oscine" panose="020B0506040202020204" pitchFamily="34" charset="0"/>
                <a:ea typeface="+mn-ea"/>
                <a:sym typeface="+mn-ea"/>
              </a:rPr>
              <a:t>跨平台应用的基础技术（例如</a:t>
            </a:r>
            <a:r>
              <a:rPr lang="zh-CN" altLang="en-US" sz="1600" b="1" dirty="0">
                <a:solidFill>
                  <a:srgbClr val="404040"/>
                </a:solidFill>
                <a:latin typeface="Oscine" panose="020B0506040202020204" pitchFamily="34" charset="0"/>
                <a:ea typeface="+mn-ea"/>
                <a:sym typeface="+mn-ea"/>
              </a:rPr>
              <a:t>计算机视觉、</a:t>
            </a:r>
            <a:r>
              <a:rPr lang="en-US" altLang="zh-CN" sz="1600" b="1" dirty="0">
                <a:solidFill>
                  <a:srgbClr val="404040"/>
                </a:solidFill>
                <a:latin typeface="Oscine" panose="020B0506040202020204" pitchFamily="34" charset="0"/>
                <a:ea typeface="+mn-ea"/>
                <a:sym typeface="+mn-ea"/>
              </a:rPr>
              <a:t>SLAM</a:t>
            </a:r>
            <a:r>
              <a:rPr lang="zh-CN" altLang="en-US" sz="1600" b="1" dirty="0">
                <a:solidFill>
                  <a:srgbClr val="404040"/>
                </a:solidFill>
                <a:latin typeface="Oscine" panose="020B0506040202020204" pitchFamily="34" charset="0"/>
                <a:ea typeface="+mn-ea"/>
                <a:sym typeface="+mn-ea"/>
              </a:rPr>
              <a:t>、流媒体和压缩</a:t>
            </a:r>
            <a:r>
              <a:rPr lang="zh-CN" altLang="en-US" sz="1600" dirty="0">
                <a:solidFill>
                  <a:srgbClr val="404040"/>
                </a:solidFill>
                <a:latin typeface="Oscine" panose="020B0506040202020204" pitchFamily="34" charset="0"/>
                <a:ea typeface="+mn-ea"/>
                <a:sym typeface="+mn-ea"/>
              </a:rPr>
              <a:t>、</a:t>
            </a:r>
            <a:r>
              <a:rPr lang="en-US" altLang="zh-CN" sz="1600" dirty="0" err="1">
                <a:solidFill>
                  <a:srgbClr val="404040"/>
                </a:solidFill>
                <a:latin typeface="Oscine" panose="020B0506040202020204" pitchFamily="34" charset="0"/>
                <a:ea typeface="+mn-ea"/>
                <a:sym typeface="+mn-ea"/>
              </a:rPr>
              <a:t>ARCloud</a:t>
            </a:r>
            <a:r>
              <a:rPr lang="zh-CN" altLang="en-US" sz="1600" dirty="0">
                <a:solidFill>
                  <a:srgbClr val="404040"/>
                </a:solidFill>
                <a:latin typeface="Oscine" panose="020B0506040202020204" pitchFamily="34" charset="0"/>
                <a:ea typeface="+mn-ea"/>
                <a:sym typeface="+mn-ea"/>
              </a:rPr>
              <a:t>、眼动追踪等），一般以软件或授权形式交付</a:t>
            </a:r>
            <a:endParaRPr lang="zh-CN" altLang="en-US" sz="1600" dirty="0">
              <a:solidFill>
                <a:srgbClr val="404040"/>
              </a:solidFill>
              <a:latin typeface="Oscine" panose="020B0506040202020204" pitchFamily="34" charset="0"/>
              <a:ea typeface="+mn-ea"/>
              <a:cs typeface="Times New Roman" panose="02020603050405020304" pitchFamily="18" charset="0"/>
              <a:sym typeface="+mn-ea"/>
            </a:endParaRPr>
          </a:p>
        </p:txBody>
      </p:sp>
      <p:sp>
        <p:nvSpPr>
          <p:cNvPr id="45075" name="文本框 2"/>
          <p:cNvSpPr txBox="1">
            <a:spLocks noChangeArrowheads="1"/>
          </p:cNvSpPr>
          <p:nvPr/>
        </p:nvSpPr>
        <p:spPr bwMode="auto">
          <a:xfrm>
            <a:off x="1798161" y="5381644"/>
            <a:ext cx="42062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180" indent="-17018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404040"/>
                </a:solidFill>
                <a:latin typeface="Oscine" panose="020B0506040202020204" pitchFamily="34" charset="0"/>
                <a:ea typeface="+mn-ea"/>
                <a:sym typeface="+mn-ea"/>
              </a:rPr>
              <a:t>创作</a:t>
            </a:r>
            <a:r>
              <a:rPr lang="en-US" altLang="zh-CN" sz="1600" b="1" dirty="0">
                <a:solidFill>
                  <a:srgbClr val="404040"/>
                </a:solidFill>
                <a:latin typeface="Oscine" panose="020B0506040202020204" pitchFamily="34" charset="0"/>
                <a:ea typeface="+mn-ea"/>
                <a:sym typeface="+mn-ea"/>
              </a:rPr>
              <a:t>VR/AR</a:t>
            </a:r>
            <a:r>
              <a:rPr lang="zh-CN" altLang="en-US" sz="1600" b="1" dirty="0">
                <a:solidFill>
                  <a:srgbClr val="404040"/>
                </a:solidFill>
                <a:latin typeface="Oscine" panose="020B0506040202020204" pitchFamily="34" charset="0"/>
                <a:ea typeface="+mn-ea"/>
                <a:sym typeface="+mn-ea"/>
              </a:rPr>
              <a:t>游戏或交互“体验”</a:t>
            </a:r>
            <a:r>
              <a:rPr lang="zh-CN" altLang="en-US" sz="1600" dirty="0">
                <a:solidFill>
                  <a:srgbClr val="404040"/>
                </a:solidFill>
                <a:latin typeface="Oscine" panose="020B0506040202020204" pitchFamily="34" charset="0"/>
                <a:ea typeface="+mn-ea"/>
                <a:sym typeface="+mn-ea"/>
              </a:rPr>
              <a:t>的工作室，或以</a:t>
            </a:r>
            <a:r>
              <a:rPr lang="en-US" altLang="zh-CN" sz="1600" dirty="0">
                <a:solidFill>
                  <a:srgbClr val="404040"/>
                </a:solidFill>
                <a:latin typeface="Oscine" panose="020B0506040202020204" pitchFamily="34" charset="0"/>
                <a:ea typeface="+mn-ea"/>
                <a:sym typeface="+mn-ea"/>
              </a:rPr>
              <a:t>VR/AR</a:t>
            </a:r>
            <a:r>
              <a:rPr lang="zh-CN" altLang="en-US" sz="1600" dirty="0">
                <a:solidFill>
                  <a:srgbClr val="404040"/>
                </a:solidFill>
                <a:latin typeface="Oscine" panose="020B0506040202020204" pitchFamily="34" charset="0"/>
                <a:ea typeface="+mn-ea"/>
                <a:sym typeface="+mn-ea"/>
              </a:rPr>
              <a:t>游戏发行为主业务的公司</a:t>
            </a:r>
            <a:endParaRPr lang="zh-CN" altLang="en-US" sz="1600" dirty="0">
              <a:solidFill>
                <a:srgbClr val="404040"/>
              </a:solidFill>
              <a:latin typeface="Oscine" panose="020B0506040202020204" pitchFamily="34" charset="0"/>
              <a:ea typeface="+mn-ea"/>
              <a:cs typeface="Times New Roman" panose="02020603050405020304" pitchFamily="18" charset="0"/>
              <a:sym typeface="+mn-ea"/>
            </a:endParaRPr>
          </a:p>
        </p:txBody>
      </p:sp>
      <p:sp>
        <p:nvSpPr>
          <p:cNvPr id="45076" name="文本框 2"/>
          <p:cNvSpPr txBox="1">
            <a:spLocks noChangeArrowheads="1"/>
          </p:cNvSpPr>
          <p:nvPr/>
        </p:nvSpPr>
        <p:spPr bwMode="auto">
          <a:xfrm>
            <a:off x="7591425" y="1179334"/>
            <a:ext cx="42062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180" indent="-17018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404040"/>
                </a:solidFill>
                <a:latin typeface="Oscine" panose="020B0506040202020204" pitchFamily="34" charset="0"/>
                <a:ea typeface="+mn-ea"/>
                <a:sym typeface="+mn-ea"/>
              </a:rPr>
              <a:t>除游戏以外的其他娱乐（例如</a:t>
            </a:r>
            <a:r>
              <a:rPr lang="en-US" altLang="zh-CN" sz="1600" b="1" dirty="0">
                <a:solidFill>
                  <a:srgbClr val="404040"/>
                </a:solidFill>
                <a:latin typeface="Oscine" panose="020B0506040202020204" pitchFamily="34" charset="0"/>
                <a:ea typeface="+mn-ea"/>
                <a:sym typeface="+mn-ea"/>
              </a:rPr>
              <a:t>360</a:t>
            </a:r>
            <a:r>
              <a:rPr lang="zh-CN" altLang="en-US" sz="1600" b="1" dirty="0">
                <a:solidFill>
                  <a:srgbClr val="404040"/>
                </a:solidFill>
                <a:latin typeface="Oscine" panose="020B0506040202020204" pitchFamily="34" charset="0"/>
                <a:ea typeface="+mn-ea"/>
                <a:sym typeface="+mn-ea"/>
              </a:rPr>
              <a:t>或交互式电影工作室</a:t>
            </a:r>
            <a:r>
              <a:rPr lang="zh-CN" altLang="en-US" sz="1600" dirty="0">
                <a:solidFill>
                  <a:srgbClr val="404040"/>
                </a:solidFill>
                <a:latin typeface="Oscine" panose="020B0506040202020204" pitchFamily="34" charset="0"/>
                <a:ea typeface="+mn-ea"/>
                <a:sym typeface="+mn-ea"/>
              </a:rPr>
              <a:t>、影片发行商、视频平台等）</a:t>
            </a:r>
            <a:endParaRPr lang="zh-CN" altLang="en-US" sz="1600" dirty="0">
              <a:solidFill>
                <a:srgbClr val="404040"/>
              </a:solidFill>
              <a:latin typeface="Oscine" panose="020B0506040202020204" pitchFamily="34" charset="0"/>
              <a:ea typeface="+mn-ea"/>
              <a:cs typeface="Times New Roman" panose="02020603050405020304" pitchFamily="18" charset="0"/>
              <a:sym typeface="+mn-ea"/>
            </a:endParaRPr>
          </a:p>
        </p:txBody>
      </p:sp>
      <p:sp>
        <p:nvSpPr>
          <p:cNvPr id="45077" name="文本框 2"/>
          <p:cNvSpPr txBox="1">
            <a:spLocks noChangeArrowheads="1"/>
          </p:cNvSpPr>
          <p:nvPr/>
        </p:nvSpPr>
        <p:spPr bwMode="auto">
          <a:xfrm>
            <a:off x="7591425" y="2572621"/>
            <a:ext cx="4206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180" indent="-17018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b="1" dirty="0">
                <a:solidFill>
                  <a:srgbClr val="404040"/>
                </a:solidFill>
                <a:latin typeface="Oscine" panose="020B0506040202020204" pitchFamily="34" charset="0"/>
                <a:ea typeface="+mn-ea"/>
                <a:sym typeface="+mn-ea"/>
              </a:rPr>
              <a:t>企业服务或解决方案</a:t>
            </a:r>
            <a:r>
              <a:rPr lang="zh-CN" altLang="en-US" sz="1600" dirty="0">
                <a:solidFill>
                  <a:srgbClr val="404040"/>
                </a:solidFill>
                <a:latin typeface="Oscine" panose="020B0506040202020204" pitchFamily="34" charset="0"/>
                <a:ea typeface="+mn-ea"/>
                <a:sym typeface="+mn-ea"/>
              </a:rPr>
              <a:t>（例如</a:t>
            </a:r>
            <a:r>
              <a:rPr lang="en-US" altLang="zh-CN" sz="1600" dirty="0">
                <a:solidFill>
                  <a:srgbClr val="404040"/>
                </a:solidFill>
                <a:latin typeface="Oscine" panose="020B0506040202020204" pitchFamily="34" charset="0"/>
                <a:ea typeface="+mn-ea"/>
                <a:sym typeface="+mn-ea"/>
              </a:rPr>
              <a:t>VR/AR</a:t>
            </a:r>
            <a:r>
              <a:rPr lang="zh-CN" altLang="en-US" sz="1600" dirty="0">
                <a:solidFill>
                  <a:srgbClr val="404040"/>
                </a:solidFill>
                <a:latin typeface="Oscine" panose="020B0506040202020204" pitchFamily="34" charset="0"/>
                <a:ea typeface="+mn-ea"/>
                <a:sym typeface="+mn-ea"/>
              </a:rPr>
              <a:t>定制项目、企业协助工具）或</a:t>
            </a:r>
            <a:r>
              <a:rPr lang="zh-CN" altLang="en-US" sz="1600" b="1" dirty="0">
                <a:solidFill>
                  <a:srgbClr val="404040"/>
                </a:solidFill>
                <a:latin typeface="Oscine" panose="020B0506040202020204" pitchFamily="34" charset="0"/>
                <a:ea typeface="+mn-ea"/>
                <a:sym typeface="+mn-ea"/>
              </a:rPr>
              <a:t>垂直行业应用</a:t>
            </a:r>
            <a:r>
              <a:rPr lang="zh-CN" altLang="en-US" sz="1600" dirty="0">
                <a:solidFill>
                  <a:srgbClr val="404040"/>
                </a:solidFill>
                <a:latin typeface="Oscine" panose="020B0506040202020204" pitchFamily="34" charset="0"/>
                <a:ea typeface="+mn-ea"/>
                <a:sym typeface="+mn-ea"/>
              </a:rPr>
              <a:t>（例如医疗、教育等）</a:t>
            </a:r>
            <a:endParaRPr lang="zh-CN" altLang="en-US" sz="1600" dirty="0">
              <a:solidFill>
                <a:srgbClr val="404040"/>
              </a:solidFill>
              <a:latin typeface="Oscine" panose="020B0506040202020204" pitchFamily="34" charset="0"/>
              <a:ea typeface="+mn-ea"/>
              <a:cs typeface="Times New Roman" panose="02020603050405020304" pitchFamily="18" charset="0"/>
              <a:sym typeface="+mn-ea"/>
            </a:endParaRPr>
          </a:p>
        </p:txBody>
      </p:sp>
      <p:sp>
        <p:nvSpPr>
          <p:cNvPr id="45078" name="文本框 2"/>
          <p:cNvSpPr txBox="1">
            <a:spLocks noChangeArrowheads="1"/>
          </p:cNvSpPr>
          <p:nvPr/>
        </p:nvSpPr>
        <p:spPr bwMode="auto">
          <a:xfrm>
            <a:off x="7591425" y="3870325"/>
            <a:ext cx="420624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180" indent="-17018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b="1" dirty="0">
                <a:solidFill>
                  <a:srgbClr val="404040"/>
                </a:solidFill>
                <a:latin typeface="Oscine" panose="020B0506040202020204" pitchFamily="34" charset="0"/>
                <a:ea typeface="+mn-ea"/>
                <a:sym typeface="+mn-ea"/>
              </a:rPr>
              <a:t>社交应用</a:t>
            </a:r>
            <a:r>
              <a:rPr lang="zh-CN" altLang="en-US" sz="1600" dirty="0">
                <a:solidFill>
                  <a:srgbClr val="404040"/>
                </a:solidFill>
                <a:latin typeface="Oscine" panose="020B0506040202020204" pitchFamily="34" charset="0"/>
                <a:ea typeface="+mn-ea"/>
                <a:sym typeface="+mn-ea"/>
              </a:rPr>
              <a:t>（例如</a:t>
            </a:r>
            <a:r>
              <a:rPr lang="en-US" altLang="zh-CN" sz="1600" dirty="0" err="1">
                <a:solidFill>
                  <a:srgbClr val="404040"/>
                </a:solidFill>
                <a:latin typeface="Oscine" panose="020B0506040202020204" pitchFamily="34" charset="0"/>
                <a:ea typeface="+mn-ea"/>
                <a:sym typeface="+mn-ea"/>
              </a:rPr>
              <a:t>VRChat</a:t>
            </a:r>
            <a:r>
              <a:rPr lang="zh-CN" altLang="en-US" sz="1600" dirty="0">
                <a:solidFill>
                  <a:srgbClr val="404040"/>
                </a:solidFill>
                <a:latin typeface="Oscine" panose="020B0506040202020204" pitchFamily="34" charset="0"/>
                <a:ea typeface="+mn-ea"/>
                <a:sym typeface="+mn-ea"/>
              </a:rPr>
              <a:t>、</a:t>
            </a:r>
            <a:r>
              <a:rPr lang="en-US" altLang="zh-CN" sz="1600" dirty="0">
                <a:solidFill>
                  <a:srgbClr val="404040"/>
                </a:solidFill>
                <a:latin typeface="Oscine" panose="020B0506040202020204" pitchFamily="34" charset="0"/>
                <a:ea typeface="+mn-ea"/>
                <a:sym typeface="+mn-ea"/>
              </a:rPr>
              <a:t>Rec Room</a:t>
            </a:r>
            <a:r>
              <a:rPr lang="zh-CN" altLang="en-US" sz="1600" dirty="0">
                <a:solidFill>
                  <a:srgbClr val="404040"/>
                </a:solidFill>
                <a:latin typeface="Oscine" panose="020B0506040202020204" pitchFamily="34" charset="0"/>
                <a:ea typeface="+mn-ea"/>
                <a:sym typeface="+mn-ea"/>
              </a:rPr>
              <a:t>）</a:t>
            </a:r>
          </a:p>
          <a:p>
            <a:pPr eaLnBrk="0" hangingPunct="0">
              <a:spcAft>
                <a:spcPts val="600"/>
              </a:spcAft>
              <a:buFont typeface="宋体" panose="02010600030101010101" pitchFamily="2" charset="-122"/>
              <a:buChar char="•"/>
            </a:pPr>
            <a:r>
              <a:rPr lang="zh-CN" altLang="en-US" sz="1600" b="1" dirty="0">
                <a:solidFill>
                  <a:srgbClr val="404040"/>
                </a:solidFill>
                <a:latin typeface="Oscine" panose="020B0506040202020204" pitchFamily="34" charset="0"/>
                <a:ea typeface="+mn-ea"/>
                <a:sym typeface="+mn-ea"/>
              </a:rPr>
              <a:t>线下体验店和解决方案</a:t>
            </a:r>
            <a:r>
              <a:rPr lang="zh-CN" altLang="en-US" sz="1600" dirty="0">
                <a:solidFill>
                  <a:srgbClr val="404040"/>
                </a:solidFill>
                <a:latin typeface="Oscine" panose="020B0506040202020204" pitchFamily="34" charset="0"/>
                <a:ea typeface="+mn-ea"/>
                <a:sym typeface="+mn-ea"/>
              </a:rPr>
              <a:t>（如</a:t>
            </a:r>
            <a:r>
              <a:rPr lang="en-US" altLang="zh-CN" sz="1600" dirty="0">
                <a:solidFill>
                  <a:srgbClr val="404040"/>
                </a:solidFill>
                <a:latin typeface="Oscine" panose="020B0506040202020204" pitchFamily="34" charset="0"/>
                <a:ea typeface="+mn-ea"/>
                <a:sym typeface="+mn-ea"/>
              </a:rPr>
              <a:t>VR</a:t>
            </a:r>
            <a:r>
              <a:rPr lang="zh-CN" altLang="en-US" sz="1600" dirty="0">
                <a:solidFill>
                  <a:srgbClr val="404040"/>
                </a:solidFill>
                <a:latin typeface="Oscine" panose="020B0506040202020204" pitchFamily="34" charset="0"/>
                <a:ea typeface="+mn-ea"/>
                <a:sym typeface="+mn-ea"/>
              </a:rPr>
              <a:t>体验馆、</a:t>
            </a:r>
            <a:r>
              <a:rPr lang="en-US" altLang="zh-CN" sz="1600" dirty="0">
                <a:solidFill>
                  <a:srgbClr val="404040"/>
                </a:solidFill>
                <a:latin typeface="Oscine" panose="020B0506040202020204" pitchFamily="34" charset="0"/>
                <a:ea typeface="+mn-ea"/>
                <a:sym typeface="+mn-ea"/>
              </a:rPr>
              <a:t/>
            </a:r>
            <a:br>
              <a:rPr lang="en-US" altLang="zh-CN" sz="1600" dirty="0">
                <a:solidFill>
                  <a:srgbClr val="404040"/>
                </a:solidFill>
                <a:latin typeface="Oscine" panose="020B0506040202020204" pitchFamily="34" charset="0"/>
                <a:ea typeface="+mn-ea"/>
                <a:sym typeface="+mn-ea"/>
              </a:rPr>
            </a:br>
            <a:r>
              <a:rPr lang="zh-CN" altLang="en-US" sz="1600" dirty="0">
                <a:solidFill>
                  <a:srgbClr val="404040"/>
                </a:solidFill>
                <a:latin typeface="Oscine" panose="020B0506040202020204" pitchFamily="34" charset="0"/>
                <a:ea typeface="+mn-ea"/>
                <a:sym typeface="+mn-ea"/>
              </a:rPr>
              <a:t>主题公园等）</a:t>
            </a:r>
          </a:p>
          <a:p>
            <a:pPr eaLnBrk="0" hangingPunct="0">
              <a:spcAft>
                <a:spcPts val="600"/>
              </a:spcAft>
              <a:buFont typeface="宋体" panose="02010600030101010101" pitchFamily="2" charset="-122"/>
              <a:buChar char="•"/>
            </a:pPr>
            <a:r>
              <a:rPr lang="zh-CN" altLang="en-US" sz="1600" b="1" dirty="0">
                <a:solidFill>
                  <a:srgbClr val="404040"/>
                </a:solidFill>
                <a:latin typeface="Oscine" panose="020B0506040202020204" pitchFamily="34" charset="0"/>
                <a:ea typeface="+mn-ea"/>
                <a:sym typeface="+mn-ea"/>
              </a:rPr>
              <a:t>行业媒体</a:t>
            </a:r>
            <a:r>
              <a:rPr lang="zh-CN" altLang="en-US" sz="1600" dirty="0">
                <a:solidFill>
                  <a:srgbClr val="404040"/>
                </a:solidFill>
                <a:latin typeface="Oscine" panose="020B0506040202020204" pitchFamily="34" charset="0"/>
                <a:ea typeface="+mn-ea"/>
                <a:sym typeface="+mn-ea"/>
              </a:rPr>
              <a:t>（例如</a:t>
            </a:r>
            <a:r>
              <a:rPr lang="en-US" altLang="zh-CN" sz="1600" dirty="0">
                <a:solidFill>
                  <a:srgbClr val="404040"/>
                </a:solidFill>
                <a:latin typeface="Oscine" panose="020B0506040202020204" pitchFamily="34" charset="0"/>
                <a:ea typeface="+mn-ea"/>
                <a:sym typeface="+mn-ea"/>
              </a:rPr>
              <a:t>Upload</a:t>
            </a:r>
            <a:r>
              <a:rPr lang="zh-CN" altLang="en-US" sz="1600" dirty="0">
                <a:solidFill>
                  <a:srgbClr val="404040"/>
                </a:solidFill>
                <a:latin typeface="Oscine" panose="020B0506040202020204" pitchFamily="34" charset="0"/>
                <a:ea typeface="+mn-ea"/>
                <a:sym typeface="+mn-ea"/>
              </a:rPr>
              <a:t>、</a:t>
            </a:r>
            <a:r>
              <a:rPr lang="en-US" altLang="zh-CN" sz="1600" dirty="0" err="1">
                <a:solidFill>
                  <a:srgbClr val="404040"/>
                </a:solidFill>
                <a:latin typeface="Oscine" panose="020B0506040202020204" pitchFamily="34" charset="0"/>
                <a:ea typeface="+mn-ea"/>
                <a:sym typeface="+mn-ea"/>
              </a:rPr>
              <a:t>RoadtoVR</a:t>
            </a:r>
            <a:r>
              <a:rPr lang="zh-CN" altLang="en-US" sz="1600" dirty="0">
                <a:solidFill>
                  <a:srgbClr val="404040"/>
                </a:solidFill>
                <a:latin typeface="Oscine" panose="020B0506040202020204" pitchFamily="34" charset="0"/>
                <a:ea typeface="+mn-ea"/>
                <a:sym typeface="+mn-ea"/>
              </a:rPr>
              <a:t>等）</a:t>
            </a:r>
          </a:p>
          <a:p>
            <a:pPr eaLnBrk="0" hangingPunct="0">
              <a:spcAft>
                <a:spcPts val="600"/>
              </a:spcAft>
              <a:buFont typeface="宋体" panose="02010600030101010101" pitchFamily="2" charset="-122"/>
              <a:buChar char="•"/>
            </a:pPr>
            <a:r>
              <a:rPr lang="zh-CN" altLang="en-US" sz="1600" dirty="0">
                <a:solidFill>
                  <a:srgbClr val="404040"/>
                </a:solidFill>
                <a:latin typeface="Oscine" panose="020B0506040202020204" pitchFamily="34" charset="0"/>
                <a:ea typeface="+mn-ea"/>
                <a:sym typeface="+mn-ea"/>
              </a:rPr>
              <a:t>任何不属于上述</a:t>
            </a:r>
            <a:r>
              <a:rPr lang="zh-CN" altLang="en-US" sz="1600" dirty="0">
                <a:solidFill>
                  <a:srgbClr val="404040"/>
                </a:solidFill>
                <a:latin typeface="Oscine" panose="020B0506040202020204" pitchFamily="34" charset="0"/>
                <a:ea typeface="等线" panose="02010600030101010101" pitchFamily="2" charset="-122"/>
                <a:sym typeface="+mn-ea"/>
              </a:rPr>
              <a:t>其他</a:t>
            </a:r>
            <a:r>
              <a:rPr lang="zh-CN" altLang="en-US" sz="1600" dirty="0">
                <a:solidFill>
                  <a:srgbClr val="404040"/>
                </a:solidFill>
                <a:latin typeface="Oscine" panose="020B0506040202020204" pitchFamily="34" charset="0"/>
                <a:ea typeface="+mn-ea"/>
                <a:sym typeface="+mn-ea"/>
              </a:rPr>
              <a:t>类别的企业</a:t>
            </a:r>
            <a:endParaRPr lang="zh-CN" altLang="en-US" sz="1600" dirty="0">
              <a:solidFill>
                <a:srgbClr val="404040"/>
              </a:solidFill>
              <a:latin typeface="Oscine" panose="020B0506040202020204" pitchFamily="34" charset="0"/>
              <a:ea typeface="+mn-ea"/>
              <a:cs typeface="Times New Roman" panose="02020603050405020304" pitchFamily="18" charset="0"/>
              <a:sym typeface="+mn-ea"/>
            </a:endParaRPr>
          </a:p>
        </p:txBody>
      </p:sp>
      <p:sp>
        <p:nvSpPr>
          <p:cNvPr id="29" name="TextBox 3"/>
          <p:cNvSpPr txBox="1">
            <a:spLocks noChangeArrowheads="1"/>
          </p:cNvSpPr>
          <p:nvPr/>
        </p:nvSpPr>
        <p:spPr bwMode="auto">
          <a:xfrm>
            <a:off x="141288" y="182563"/>
            <a:ext cx="9553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等线" panose="02010600030101010101" pitchFamily="2" charset="-122"/>
              </a:rPr>
              <a:t>参照表</a:t>
            </a:r>
            <a:r>
              <a:rPr lang="en-US" altLang="zh-CN" sz="2000" b="1" dirty="0">
                <a:solidFill>
                  <a:srgbClr val="FFFFFF"/>
                </a:solidFill>
                <a:latin typeface="Oscine" panose="020B0506040202020204" pitchFamily="34" charset="0"/>
                <a:ea typeface="等线" panose="02010600030101010101" pitchFamily="2" charset="-122"/>
              </a:rPr>
              <a:t>: </a:t>
            </a:r>
            <a:r>
              <a:rPr lang="zh-CN" altLang="en-US" sz="2000" b="1" dirty="0">
                <a:solidFill>
                  <a:srgbClr val="FFFFFF"/>
                </a:solidFill>
                <a:latin typeface="Oscine" panose="020B0506040202020204" pitchFamily="34" charset="0"/>
                <a:ea typeface="等线" panose="02010600030101010101" pitchFamily="2" charset="-122"/>
              </a:rPr>
              <a:t>公司细分领域分类</a:t>
            </a:r>
            <a:endParaRPr lang="zh-CN" altLang="en-US" sz="2000" b="1" dirty="0">
              <a:solidFill>
                <a:srgbClr val="FFFFFF"/>
              </a:solidFill>
              <a:latin typeface="宋体" panose="02010600030101010101" pitchFamily="2" charset="-122"/>
              <a:ea typeface="等线" panose="02010600030101010101" pitchFamily="2" charset="-122"/>
            </a:endParaRPr>
          </a:p>
        </p:txBody>
      </p:sp>
      <p:sp>
        <p:nvSpPr>
          <p:cNvPr id="30" name="TextBox 29"/>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1"/>
          <p:cNvGraphicFramePr/>
          <p:nvPr/>
        </p:nvGraphicFramePr>
        <p:xfrm>
          <a:off x="458788" y="1601788"/>
          <a:ext cx="5353050" cy="4805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12"/>
          <p:cNvGraphicFramePr/>
          <p:nvPr/>
        </p:nvGraphicFramePr>
        <p:xfrm>
          <a:off x="6008688" y="1601788"/>
          <a:ext cx="5354637" cy="4805362"/>
        </p:xfrm>
        <a:graphic>
          <a:graphicData uri="http://schemas.openxmlformats.org/drawingml/2006/chart">
            <c:chart xmlns:c="http://schemas.openxmlformats.org/drawingml/2006/chart" xmlns:r="http://schemas.openxmlformats.org/officeDocument/2006/relationships" r:id="rId3"/>
          </a:graphicData>
        </a:graphic>
      </p:graphicFrame>
      <p:sp>
        <p:nvSpPr>
          <p:cNvPr id="9" name="Speech Bubble: Rectangle 8"/>
          <p:cNvSpPr/>
          <p:nvPr/>
        </p:nvSpPr>
        <p:spPr>
          <a:xfrm>
            <a:off x="10889240" y="2919780"/>
            <a:ext cx="1122795" cy="1167665"/>
          </a:xfrm>
          <a:prstGeom prst="wedgeRectCallout">
            <a:avLst>
              <a:gd name="adj1" fmla="val -70089"/>
              <a:gd name="adj2" fmla="val 2997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200" dirty="0">
                <a:solidFill>
                  <a:srgbClr val="FFFFFF"/>
                </a:solidFill>
                <a:latin typeface="Oscine" panose="020B0506040202020204" pitchFamily="34" charset="0"/>
              </a:rPr>
              <a:t>区内投资强劲，但与美国相比缺乏超巨型融资项目</a:t>
            </a:r>
          </a:p>
        </p:txBody>
      </p:sp>
      <p:sp>
        <p:nvSpPr>
          <p:cNvPr id="46085" name="文本框 3"/>
          <p:cNvSpPr txBox="1">
            <a:spLocks noChangeArrowheads="1"/>
          </p:cNvSpPr>
          <p:nvPr/>
        </p:nvSpPr>
        <p:spPr bwMode="auto">
          <a:xfrm>
            <a:off x="642938" y="1212850"/>
            <a:ext cx="5168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2000" b="1" u="sng" dirty="0">
                <a:solidFill>
                  <a:srgbClr val="FFFFFF"/>
                </a:solidFill>
                <a:latin typeface="Oscine" panose="020B0506040202020204" pitchFamily="34" charset="0"/>
                <a:ea typeface="+mn-ea"/>
                <a:sym typeface="+mn-ea"/>
              </a:rPr>
              <a:t>美国仍然吸引了最多资金，欧洲亦增长迅速</a:t>
            </a:r>
            <a:endParaRPr lang="zh-CN" altLang="en-US" sz="20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46086" name="文本框 3"/>
          <p:cNvSpPr txBox="1">
            <a:spLocks noChangeArrowheads="1"/>
          </p:cNvSpPr>
          <p:nvPr/>
        </p:nvSpPr>
        <p:spPr bwMode="auto">
          <a:xfrm>
            <a:off x="6463599" y="1212850"/>
            <a:ext cx="4444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2000" b="1" u="sng" dirty="0">
                <a:solidFill>
                  <a:srgbClr val="FFFFFF"/>
                </a:solidFill>
                <a:latin typeface="Oscine" panose="020B0506040202020204" pitchFamily="34" charset="0"/>
                <a:ea typeface="+mn-ea"/>
                <a:sym typeface="+mn-ea"/>
              </a:rPr>
              <a:t>亚洲融资项目占比在</a:t>
            </a:r>
            <a:r>
              <a:rPr lang="en-US" altLang="zh-CN" sz="2000" b="1" u="sng" dirty="0">
                <a:solidFill>
                  <a:srgbClr val="FFFFFF"/>
                </a:solidFill>
                <a:latin typeface="Oscine" panose="020B0506040202020204" pitchFamily="34" charset="0"/>
                <a:ea typeface="+mn-ea"/>
                <a:sym typeface="+mn-ea"/>
              </a:rPr>
              <a:t>2</a:t>
            </a:r>
            <a:r>
              <a:rPr lang="zh-CN" altLang="en-US" sz="2000" b="1" u="sng" dirty="0">
                <a:solidFill>
                  <a:srgbClr val="FFFFFF"/>
                </a:solidFill>
                <a:latin typeface="Oscine" panose="020B0506040202020204" pitchFamily="34" charset="0"/>
                <a:ea typeface="+mn-ea"/>
                <a:sym typeface="+mn-ea"/>
              </a:rPr>
              <a:t>年内增长</a:t>
            </a:r>
            <a:r>
              <a:rPr lang="zh-CN" altLang="en-US" sz="2000" b="1" u="sng" dirty="0">
                <a:solidFill>
                  <a:srgbClr val="FFFFFF"/>
                </a:solidFill>
                <a:latin typeface="Oscine" panose="020B0506040202020204" pitchFamily="34" charset="0"/>
                <a:ea typeface="等线" panose="02010600030101010101" pitchFamily="2" charset="-122"/>
                <a:sym typeface="+mn-ea"/>
              </a:rPr>
              <a:t>近一倍</a:t>
            </a:r>
            <a:endParaRPr lang="zh-CN" altLang="en-US" sz="20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22" name="TextBox 3"/>
          <p:cNvSpPr txBox="1">
            <a:spLocks noChangeArrowheads="1"/>
          </p:cNvSpPr>
          <p:nvPr/>
        </p:nvSpPr>
        <p:spPr bwMode="auto">
          <a:xfrm>
            <a:off x="141288" y="182563"/>
            <a:ext cx="9553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lvl="0" eaLnBrk="0" hangingPunct="0">
              <a:buSzPct val="100000"/>
            </a:pPr>
            <a:r>
              <a:rPr lang="zh-CN" altLang="en-US" sz="2000" b="1" dirty="0">
                <a:solidFill>
                  <a:srgbClr val="FFFFFF"/>
                </a:solidFill>
                <a:latin typeface="Oscine" panose="020B0506040202020204" pitchFamily="34" charset="0"/>
                <a:ea typeface="+mn-ea"/>
              </a:rPr>
              <a:t>从地域来说</a:t>
            </a:r>
            <a:r>
              <a:rPr lang="en-US" altLang="zh-CN" sz="2000" b="1" dirty="0">
                <a:solidFill>
                  <a:srgbClr val="FFFFFF"/>
                </a:solidFill>
                <a:latin typeface="Oscine" panose="020B0506040202020204" pitchFamily="34" charset="0"/>
                <a:ea typeface="+mn-ea"/>
              </a:rPr>
              <a:t>: </a:t>
            </a:r>
            <a:r>
              <a:rPr lang="zh-CN" altLang="en-US" sz="2000" b="1" dirty="0">
                <a:solidFill>
                  <a:srgbClr val="FFFFFF"/>
                </a:solidFill>
                <a:latin typeface="Oscine" panose="020B0506040202020204" pitchFamily="34" charset="0"/>
                <a:ea typeface="+mn-ea"/>
              </a:rPr>
              <a:t>美国仍然是主要的</a:t>
            </a:r>
            <a:r>
              <a:rPr lang="en-US" altLang="zh-CN" sz="2000" b="1" dirty="0">
                <a:solidFill>
                  <a:srgbClr val="FFFFFF"/>
                </a:solidFill>
                <a:latin typeface="Oscine" panose="020B0506040202020204" pitchFamily="34" charset="0"/>
                <a:ea typeface="+mn-ea"/>
              </a:rPr>
              <a:t>VR/AR</a:t>
            </a:r>
            <a:r>
              <a:rPr lang="zh-CN" altLang="en-US" sz="2000" b="1" dirty="0">
                <a:solidFill>
                  <a:srgbClr val="FFFFFF"/>
                </a:solidFill>
                <a:latin typeface="Oscine" panose="020B0506040202020204" pitchFamily="34" charset="0"/>
                <a:ea typeface="+mn-ea"/>
              </a:rPr>
              <a:t>投资目的地，中国则紧随其后</a:t>
            </a:r>
          </a:p>
        </p:txBody>
      </p:sp>
      <p:sp>
        <p:nvSpPr>
          <p:cNvPr id="8" name="TextBox 7"/>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文本框 3"/>
          <p:cNvSpPr txBox="1">
            <a:spLocks noChangeArrowheads="1"/>
          </p:cNvSpPr>
          <p:nvPr/>
        </p:nvSpPr>
        <p:spPr bwMode="auto">
          <a:xfrm>
            <a:off x="6523038" y="1528405"/>
            <a:ext cx="5108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Clr>
                <a:srgbClr val="FFFFFF"/>
              </a:buClr>
              <a:buFont typeface="宋体" panose="02010600030101010101" pitchFamily="2" charset="-122"/>
              <a:buChar char="•"/>
            </a:pPr>
            <a:r>
              <a:rPr lang="zh-CN" altLang="en-US" sz="1600" b="1" dirty="0">
                <a:solidFill>
                  <a:srgbClr val="00B0F0"/>
                </a:solidFill>
                <a:latin typeface="Oscine" panose="020B0506040202020204" pitchFamily="34" charset="0"/>
                <a:ea typeface="+mn-ea"/>
                <a:sym typeface="+mn-ea"/>
              </a:rPr>
              <a:t>线下店</a:t>
            </a:r>
            <a:r>
              <a:rPr lang="zh-CN" altLang="en-US" sz="1600" dirty="0">
                <a:solidFill>
                  <a:srgbClr val="FFFFFF"/>
                </a:solidFill>
                <a:latin typeface="Oscine" panose="020B0506040202020204" pitchFamily="34" charset="0"/>
                <a:ea typeface="+mn-ea"/>
                <a:sym typeface="+mn-ea"/>
              </a:rPr>
              <a:t>：</a:t>
            </a:r>
            <a:r>
              <a:rPr lang="en-US" altLang="zh-CN" sz="1600" dirty="0">
                <a:solidFill>
                  <a:srgbClr val="FFFFFF"/>
                </a:solidFill>
                <a:latin typeface="Oscine" panose="020B0506040202020204" pitchFamily="34" charset="0"/>
                <a:ea typeface="+mn-ea"/>
                <a:sym typeface="+mn-ea"/>
              </a:rPr>
              <a:t>5000</a:t>
            </a:r>
            <a:r>
              <a:rPr lang="zh-CN" altLang="en-US" sz="1600" dirty="0">
                <a:solidFill>
                  <a:srgbClr val="FFFFFF"/>
                </a:solidFill>
                <a:latin typeface="Oscine" panose="020B0506040202020204" pitchFamily="34" charset="0"/>
                <a:ea typeface="+mn-ea"/>
                <a:sym typeface="+mn-ea"/>
              </a:rPr>
              <a:t>多个</a:t>
            </a:r>
            <a:r>
              <a:rPr lang="en-US" altLang="zh-CN" sz="1600" dirty="0">
                <a:solidFill>
                  <a:srgbClr val="FFFFFF"/>
                </a:solidFill>
                <a:latin typeface="Oscine" panose="020B0506040202020204" pitchFamily="34" charset="0"/>
                <a:ea typeface="+mn-ea"/>
                <a:sym typeface="+mn-ea"/>
              </a:rPr>
              <a:t>VR</a:t>
            </a:r>
            <a:r>
              <a:rPr lang="zh-CN" altLang="en-US" sz="1600" dirty="0">
                <a:solidFill>
                  <a:srgbClr val="FFFFFF"/>
                </a:solidFill>
                <a:latin typeface="Oscine" panose="020B0506040202020204" pitchFamily="34" charset="0"/>
                <a:ea typeface="+mn-ea"/>
                <a:sym typeface="+mn-ea"/>
              </a:rPr>
              <a:t>街机店、电影院和体验中心</a:t>
            </a:r>
            <a:r>
              <a:rPr lang="en-US" altLang="zh-CN" sz="1600" dirty="0">
                <a:solidFill>
                  <a:srgbClr val="FFFFFF"/>
                </a:solidFill>
                <a:latin typeface="Oscine" panose="020B0506040202020204" pitchFamily="34" charset="0"/>
                <a:ea typeface="+mn-ea"/>
                <a:sym typeface="+mn-ea"/>
              </a:rPr>
              <a:t/>
            </a:r>
            <a:br>
              <a:rPr lang="en-US" altLang="zh-CN" sz="1600" dirty="0">
                <a:solidFill>
                  <a:srgbClr val="FFFFFF"/>
                </a:solidFill>
                <a:latin typeface="Oscine" panose="020B0506040202020204" pitchFamily="34" charset="0"/>
                <a:ea typeface="+mn-ea"/>
                <a:sym typeface="+mn-ea"/>
              </a:rPr>
            </a:br>
            <a:r>
              <a:rPr lang="zh-CN" altLang="en-US" sz="1600" dirty="0">
                <a:solidFill>
                  <a:srgbClr val="FFFFFF"/>
                </a:solidFill>
                <a:latin typeface="Oscine" panose="020B0506040202020204" pitchFamily="34" charset="0"/>
                <a:ea typeface="+mn-ea"/>
                <a:sym typeface="+mn-ea"/>
              </a:rPr>
              <a:t>（美国拥有少于</a:t>
            </a:r>
            <a:r>
              <a:rPr lang="en-US" altLang="zh-CN" sz="1600" dirty="0">
                <a:solidFill>
                  <a:srgbClr val="FFFFFF"/>
                </a:solidFill>
                <a:latin typeface="Oscine" panose="020B0506040202020204" pitchFamily="34" charset="0"/>
                <a:ea typeface="+mn-ea"/>
                <a:sym typeface="+mn-ea"/>
              </a:rPr>
              <a:t>500</a:t>
            </a:r>
            <a:r>
              <a:rPr lang="zh-CN" altLang="en-US" sz="1600" dirty="0">
                <a:solidFill>
                  <a:srgbClr val="FFFFFF"/>
                </a:solidFill>
                <a:latin typeface="Oscine" panose="020B0506040202020204" pitchFamily="34" charset="0"/>
                <a:ea typeface="+mn-ea"/>
                <a:sym typeface="+mn-ea"/>
              </a:rPr>
              <a:t>个）</a:t>
            </a:r>
          </a:p>
          <a:p>
            <a:pPr eaLnBrk="0" hangingPunct="0">
              <a:spcAft>
                <a:spcPts val="600"/>
              </a:spcAft>
              <a:buClr>
                <a:srgbClr val="FFFFFF"/>
              </a:buClr>
              <a:buFont typeface="宋体" panose="02010600030101010101" pitchFamily="2" charset="-122"/>
              <a:buChar char="•"/>
            </a:pPr>
            <a:r>
              <a:rPr lang="zh-CN" altLang="en-US" sz="1600" b="1" dirty="0">
                <a:solidFill>
                  <a:srgbClr val="00B0F0"/>
                </a:solidFill>
                <a:latin typeface="Oscine" panose="020B0506040202020204" pitchFamily="34" charset="0"/>
                <a:ea typeface="+mn-ea"/>
                <a:sym typeface="+mn-ea"/>
              </a:rPr>
              <a:t>上游供应链</a:t>
            </a:r>
            <a:r>
              <a:rPr lang="zh-CN" altLang="en-US" sz="1600" dirty="0">
                <a:solidFill>
                  <a:srgbClr val="FFFFFF"/>
                </a:solidFill>
                <a:latin typeface="Oscine" panose="020B0506040202020204" pitchFamily="34" charset="0"/>
                <a:ea typeface="+mn-ea"/>
                <a:sym typeface="+mn-ea"/>
              </a:rPr>
              <a:t>：大多数头显硬件制造商都位于中国，中国也是全球零部件采购（例如摄像头、光学模组、显示屏、微电子等）和组装中心</a:t>
            </a:r>
          </a:p>
        </p:txBody>
      </p:sp>
      <p:sp>
        <p:nvSpPr>
          <p:cNvPr id="47106" name="TextBox 3"/>
          <p:cNvSpPr txBox="1">
            <a:spLocks noChangeArrowheads="1"/>
          </p:cNvSpPr>
          <p:nvPr/>
        </p:nvSpPr>
        <p:spPr bwMode="auto">
          <a:xfrm>
            <a:off x="141288" y="163513"/>
            <a:ext cx="99393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中国在全球</a:t>
            </a:r>
            <a:r>
              <a:rPr lang="en-US" altLang="zh-CN" sz="2000" b="1" dirty="0">
                <a:solidFill>
                  <a:srgbClr val="FFFFFF"/>
                </a:solidFill>
                <a:latin typeface="Oscine" panose="020B0506040202020204" pitchFamily="34" charset="0"/>
                <a:ea typeface="+mn-ea"/>
              </a:rPr>
              <a:t>VR/AR</a:t>
            </a:r>
            <a:r>
              <a:rPr lang="zh-CN" altLang="en-US" sz="2000" b="1" dirty="0">
                <a:solidFill>
                  <a:srgbClr val="FFFFFF"/>
                </a:solidFill>
                <a:latin typeface="Oscine" panose="020B0506040202020204" pitchFamily="34" charset="0"/>
                <a:ea typeface="+mn-ea"/>
              </a:rPr>
              <a:t>行业里有着非常</a:t>
            </a:r>
            <a:r>
              <a:rPr lang="zh-CN" altLang="en-US" sz="2000" b="1" dirty="0">
                <a:solidFill>
                  <a:srgbClr val="FFFFFF"/>
                </a:solidFill>
                <a:latin typeface="Oscine" panose="020B0506040202020204" pitchFamily="34" charset="0"/>
                <a:ea typeface="等线" panose="02010600030101010101" pitchFamily="2" charset="-122"/>
              </a:rPr>
              <a:t>重要的地位</a:t>
            </a:r>
            <a:r>
              <a:rPr lang="zh-CN" altLang="en-US" sz="2000" b="1" dirty="0">
                <a:solidFill>
                  <a:srgbClr val="FFFFFF"/>
                </a:solidFill>
                <a:latin typeface="Oscine" panose="020B0506040202020204" pitchFamily="34" charset="0"/>
                <a:ea typeface="+mn-ea"/>
              </a:rPr>
              <a:t>，并产生了许多独有的投资机会</a:t>
            </a:r>
          </a:p>
        </p:txBody>
      </p:sp>
      <p:sp>
        <p:nvSpPr>
          <p:cNvPr id="47107" name="文本框 3"/>
          <p:cNvSpPr txBox="1">
            <a:spLocks noChangeArrowheads="1"/>
          </p:cNvSpPr>
          <p:nvPr/>
        </p:nvSpPr>
        <p:spPr bwMode="auto">
          <a:xfrm>
            <a:off x="536575" y="1020763"/>
            <a:ext cx="5211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全球第二的硬件出货量和投资额</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47108" name="文本框 3"/>
          <p:cNvSpPr txBox="1">
            <a:spLocks noChangeArrowheads="1"/>
          </p:cNvSpPr>
          <p:nvPr/>
        </p:nvSpPr>
        <p:spPr bwMode="auto">
          <a:xfrm>
            <a:off x="6471443" y="1020763"/>
            <a:ext cx="5211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某些投资领域领先全球其他地区</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47109" name="文本框 2"/>
          <p:cNvSpPr txBox="1">
            <a:spLocks noChangeArrowheads="1"/>
          </p:cNvSpPr>
          <p:nvPr/>
        </p:nvSpPr>
        <p:spPr bwMode="auto">
          <a:xfrm>
            <a:off x="835025" y="1528405"/>
            <a:ext cx="4595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600" b="1" dirty="0">
                <a:solidFill>
                  <a:srgbClr val="00B0F0"/>
                </a:solidFill>
                <a:latin typeface="Oscine" panose="020B0506040202020204" pitchFamily="34" charset="0"/>
                <a:ea typeface="+mn-ea"/>
                <a:sym typeface="+mn-ea"/>
              </a:rPr>
              <a:t>全球第二大出货量</a:t>
            </a:r>
            <a:r>
              <a:rPr lang="zh-CN" altLang="en-US" sz="1600" dirty="0">
                <a:solidFill>
                  <a:srgbClr val="FFFFFF"/>
                </a:solidFill>
                <a:latin typeface="Oscine" panose="020B0506040202020204" pitchFamily="34" charset="0"/>
                <a:ea typeface="+mn-ea"/>
                <a:sym typeface="+mn-ea"/>
              </a:rPr>
              <a:t>，领先的</a:t>
            </a:r>
            <a:r>
              <a:rPr lang="en-US" altLang="zh-CN" sz="1600" dirty="0">
                <a:solidFill>
                  <a:srgbClr val="FFFFFF"/>
                </a:solidFill>
                <a:latin typeface="Oscine" panose="020B0506040202020204" pitchFamily="34" charset="0"/>
                <a:ea typeface="+mn-ea"/>
                <a:sym typeface="+mn-ea"/>
              </a:rPr>
              <a:t>VR/AR</a:t>
            </a:r>
            <a:r>
              <a:rPr lang="zh-CN" altLang="en-US" sz="1600" dirty="0">
                <a:solidFill>
                  <a:srgbClr val="FFFFFF"/>
                </a:solidFill>
                <a:latin typeface="Oscine" panose="020B0506040202020204" pitchFamily="34" charset="0"/>
                <a:ea typeface="+mn-ea"/>
                <a:sym typeface="+mn-ea"/>
              </a:rPr>
              <a:t>渗透率</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47110" name="Rectangle 13"/>
          <p:cNvSpPr>
            <a:spLocks noChangeArrowheads="1"/>
          </p:cNvSpPr>
          <p:nvPr/>
        </p:nvSpPr>
        <p:spPr bwMode="auto">
          <a:xfrm>
            <a:off x="6523038" y="3930293"/>
            <a:ext cx="4975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Clr>
                <a:srgbClr val="FFFFFF"/>
              </a:buClr>
              <a:buFont typeface="宋体" panose="02010600030101010101" pitchFamily="2" charset="-122"/>
              <a:buChar char="•"/>
            </a:pPr>
            <a:r>
              <a:rPr lang="zh-CN" altLang="en-US" sz="1600" b="1" dirty="0">
                <a:solidFill>
                  <a:srgbClr val="00B0F0"/>
                </a:solidFill>
                <a:latin typeface="Oscine" panose="020B0506040202020204" pitchFamily="34" charset="0"/>
                <a:ea typeface="+mn-ea"/>
                <a:sym typeface="+mn-ea"/>
              </a:rPr>
              <a:t>教育</a:t>
            </a:r>
            <a:r>
              <a:rPr lang="zh-CN" altLang="en-US" sz="1600" dirty="0">
                <a:solidFill>
                  <a:srgbClr val="FFFFFF"/>
                </a:solidFill>
                <a:latin typeface="Oscine" panose="020B0506040202020204" pitchFamily="34" charset="0"/>
                <a:ea typeface="+mn-ea"/>
                <a:sym typeface="+mn-ea"/>
              </a:rPr>
              <a:t>：政府通过</a:t>
            </a:r>
            <a:r>
              <a:rPr lang="zh-CN" altLang="en-US" sz="1600" dirty="0">
                <a:solidFill>
                  <a:srgbClr val="FFFFFF"/>
                </a:solidFill>
                <a:latin typeface="Oscine" panose="020B0506040202020204" pitchFamily="34" charset="0"/>
                <a:ea typeface="等线" panose="02010600030101010101" pitchFamily="2" charset="-122"/>
                <a:sym typeface="+mn-ea"/>
              </a:rPr>
              <a:t>资金和政策</a:t>
            </a:r>
            <a:r>
              <a:rPr lang="zh-CN" altLang="en-US" sz="1600" dirty="0">
                <a:solidFill>
                  <a:srgbClr val="FFFFFF"/>
                </a:solidFill>
                <a:latin typeface="Oscine" panose="020B0506040202020204" pitchFamily="34" charset="0"/>
                <a:ea typeface="+mn-ea"/>
                <a:sym typeface="+mn-ea"/>
              </a:rPr>
              <a:t>大力推动学校进行技术升级和采用</a:t>
            </a:r>
            <a:r>
              <a:rPr lang="en-US" altLang="zh-CN" sz="1600" dirty="0">
                <a:solidFill>
                  <a:srgbClr val="FFFFFF"/>
                </a:solidFill>
                <a:latin typeface="Oscine" panose="020B0506040202020204" pitchFamily="34" charset="0"/>
                <a:ea typeface="+mn-ea"/>
                <a:sym typeface="+mn-ea"/>
              </a:rPr>
              <a:t>VR/AR</a:t>
            </a:r>
            <a:endParaRPr lang="zh-CN" altLang="en-US" sz="1600" dirty="0">
              <a:solidFill>
                <a:srgbClr val="FFFFFF"/>
              </a:solidFill>
              <a:latin typeface="Oscine" panose="020B0506040202020204" pitchFamily="34" charset="0"/>
              <a:ea typeface="+mn-ea"/>
              <a:sym typeface="+mn-ea"/>
            </a:endParaRPr>
          </a:p>
        </p:txBody>
      </p:sp>
      <p:sp>
        <p:nvSpPr>
          <p:cNvPr id="47111" name="文本框 2"/>
          <p:cNvSpPr txBox="1">
            <a:spLocks noChangeArrowheads="1"/>
          </p:cNvSpPr>
          <p:nvPr/>
        </p:nvSpPr>
        <p:spPr bwMode="auto">
          <a:xfrm>
            <a:off x="835025" y="3879555"/>
            <a:ext cx="4497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拥有众多中端产品品牌厂商</a:t>
            </a:r>
            <a:endParaRPr lang="en-US" altLang="zh-CN" sz="1600" dirty="0">
              <a:solidFill>
                <a:srgbClr val="FFFFFF"/>
              </a:solidFill>
              <a:latin typeface="Oscine" panose="020B0506040202020204" pitchFamily="34" charset="0"/>
              <a:ea typeface="+mn-ea"/>
              <a:cs typeface="Times New Roman" panose="02020603050405020304" pitchFamily="18" charset="0"/>
              <a:sym typeface="+mn-ea"/>
            </a:endParaRPr>
          </a:p>
        </p:txBody>
      </p:sp>
      <p:grpSp>
        <p:nvGrpSpPr>
          <p:cNvPr id="47112" name="Group 1"/>
          <p:cNvGrpSpPr/>
          <p:nvPr/>
        </p:nvGrpSpPr>
        <p:grpSpPr bwMode="auto">
          <a:xfrm>
            <a:off x="957296" y="2000002"/>
            <a:ext cx="4524309" cy="1825528"/>
            <a:chOff x="956660" y="2099644"/>
            <a:chExt cx="4524393" cy="1826117"/>
          </a:xfrm>
        </p:grpSpPr>
        <p:graphicFrame>
          <p:nvGraphicFramePr>
            <p:cNvPr id="2" name="Chart 9"/>
            <p:cNvGraphicFramePr/>
            <p:nvPr/>
          </p:nvGraphicFramePr>
          <p:xfrm>
            <a:off x="956660" y="2099644"/>
            <a:ext cx="4524393" cy="1826117"/>
          </p:xfrm>
          <a:graphic>
            <a:graphicData uri="http://schemas.openxmlformats.org/drawingml/2006/chart">
              <c:chart xmlns:c="http://schemas.openxmlformats.org/drawingml/2006/chart" xmlns:r="http://schemas.openxmlformats.org/officeDocument/2006/relationships" r:id="rId2"/>
            </a:graphicData>
          </a:graphic>
        </p:graphicFrame>
        <p:sp>
          <p:nvSpPr>
            <p:cNvPr id="47114" name="TextBox 15"/>
            <p:cNvSpPr txBox="1">
              <a:spLocks noChangeArrowheads="1"/>
            </p:cNvSpPr>
            <p:nvPr/>
          </p:nvSpPr>
          <p:spPr bwMode="auto">
            <a:xfrm>
              <a:off x="3108658" y="3048274"/>
              <a:ext cx="484437" cy="2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1200">
                  <a:solidFill>
                    <a:srgbClr val="FFFFFF"/>
                  </a:solidFill>
                  <a:latin typeface="Oscine" panose="020B0506040202020204" pitchFamily="34" charset="0"/>
                  <a:ea typeface="+mn-ea"/>
                </a:rPr>
                <a:t>~0.8</a:t>
              </a:r>
            </a:p>
          </p:txBody>
        </p:sp>
        <p:sp>
          <p:nvSpPr>
            <p:cNvPr id="47115" name="TextBox 16"/>
            <p:cNvSpPr txBox="1">
              <a:spLocks noChangeArrowheads="1"/>
            </p:cNvSpPr>
            <p:nvPr/>
          </p:nvSpPr>
          <p:spPr bwMode="auto">
            <a:xfrm>
              <a:off x="4366792" y="2578463"/>
              <a:ext cx="442758" cy="2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1200" dirty="0">
                  <a:solidFill>
                    <a:srgbClr val="FFFFFF"/>
                  </a:solidFill>
                  <a:latin typeface="Oscine" panose="020B0506040202020204" pitchFamily="34" charset="0"/>
                  <a:ea typeface="+mn-ea"/>
                </a:rPr>
                <a:t>~1.6</a:t>
              </a:r>
            </a:p>
          </p:txBody>
        </p:sp>
      </p:grpSp>
      <p:sp>
        <p:nvSpPr>
          <p:cNvPr id="47116" name="文本框 2"/>
          <p:cNvSpPr txBox="1">
            <a:spLocks noChangeArrowheads="1"/>
          </p:cNvSpPr>
          <p:nvPr/>
        </p:nvSpPr>
        <p:spPr bwMode="auto">
          <a:xfrm>
            <a:off x="835025" y="5229287"/>
            <a:ext cx="459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600" dirty="0">
                <a:solidFill>
                  <a:schemeClr val="bg1"/>
                </a:solidFill>
                <a:latin typeface="Oscine" panose="020B0506040202020204" pitchFamily="34" charset="0"/>
                <a:ea typeface="+mn-ea"/>
              </a:rPr>
              <a:t>除了是全球第二大投资目的地之外，中国也是全球</a:t>
            </a:r>
            <a:r>
              <a:rPr lang="en-US" altLang="zh-CN" sz="1600" dirty="0">
                <a:solidFill>
                  <a:schemeClr val="bg1"/>
                </a:solidFill>
                <a:latin typeface="Oscine" panose="020B0506040202020204" pitchFamily="34" charset="0"/>
                <a:ea typeface="+mn-ea"/>
              </a:rPr>
              <a:t>VR/AR</a:t>
            </a:r>
            <a:r>
              <a:rPr lang="zh-CN" altLang="en-US" sz="1600" dirty="0">
                <a:solidFill>
                  <a:schemeClr val="bg1"/>
                </a:solidFill>
                <a:latin typeface="Oscine" panose="020B0506040202020204" pitchFamily="34" charset="0"/>
                <a:ea typeface="+mn-ea"/>
              </a:rPr>
              <a:t>的</a:t>
            </a:r>
            <a:r>
              <a:rPr lang="zh-CN" altLang="en-US" sz="1600" b="1" dirty="0">
                <a:solidFill>
                  <a:srgbClr val="00B0F0"/>
                </a:solidFill>
                <a:latin typeface="Oscine" panose="020B0506040202020204" pitchFamily="34" charset="0"/>
                <a:ea typeface="+mn-ea"/>
              </a:rPr>
              <a:t>主要</a:t>
            </a:r>
            <a:r>
              <a:rPr lang="zh-CN" altLang="en-US" sz="1600" b="1" dirty="0">
                <a:solidFill>
                  <a:srgbClr val="00B0F0"/>
                </a:solidFill>
                <a:latin typeface="Oscine" panose="020B0506040202020204" pitchFamily="34" charset="0"/>
                <a:ea typeface="等线" panose="02010600030101010101" pitchFamily="2" charset="-122"/>
              </a:rPr>
              <a:t>跨境投资</a:t>
            </a:r>
            <a:r>
              <a:rPr lang="zh-CN" altLang="en-US" sz="1600" b="1" dirty="0">
                <a:solidFill>
                  <a:srgbClr val="00B0F0"/>
                </a:solidFill>
                <a:latin typeface="Oscine" panose="020B0506040202020204" pitchFamily="34" charset="0"/>
                <a:ea typeface="+mn-ea"/>
              </a:rPr>
              <a:t>资金来源</a:t>
            </a:r>
          </a:p>
        </p:txBody>
      </p:sp>
      <p:pic>
        <p:nvPicPr>
          <p:cNvPr id="47117"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l="9473" t="6880" r="10529" b="14194"/>
          <a:stretch>
            <a:fillRect/>
          </a:stretch>
        </p:blipFill>
        <p:spPr bwMode="auto">
          <a:xfrm>
            <a:off x="1184275" y="4337220"/>
            <a:ext cx="7000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4" descr="「ANTVR 蚁视」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425" y="4338808"/>
            <a:ext cx="6985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8" descr="「hypereal vr」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7875" y="4338808"/>
            <a:ext cx="6889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10" descr="相關圖片"/>
          <p:cNvPicPr>
            <a:picLocks noChangeAspect="1" noChangeArrowheads="1"/>
          </p:cNvPicPr>
          <p:nvPr/>
        </p:nvPicPr>
        <p:blipFill>
          <a:blip r:embed="rId6" cstate="print">
            <a:extLst>
              <a:ext uri="{28A0092B-C50C-407E-A947-70E740481C1C}">
                <a14:useLocalDpi xmlns:a14="http://schemas.microsoft.com/office/drawing/2010/main" val="0"/>
              </a:ext>
            </a:extLst>
          </a:blip>
          <a:srcRect l="9462" t="9088" r="8891" b="8012"/>
          <a:stretch>
            <a:fillRect/>
          </a:stretch>
        </p:blipFill>
        <p:spPr bwMode="auto">
          <a:xfrm>
            <a:off x="2820988" y="4335633"/>
            <a:ext cx="6889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12" descr="「3 glasses vr logo」的圖片搜尋結果"/>
          <p:cNvPicPr>
            <a:picLocks noChangeAspect="1" noChangeArrowheads="1"/>
          </p:cNvPicPr>
          <p:nvPr/>
        </p:nvPicPr>
        <p:blipFill>
          <a:blip r:embed="rId7" cstate="print">
            <a:extLst>
              <a:ext uri="{28A0092B-C50C-407E-A947-70E740481C1C}">
                <a14:useLocalDpi xmlns:a14="http://schemas.microsoft.com/office/drawing/2010/main" val="0"/>
              </a:ext>
            </a:extLst>
          </a:blip>
          <a:srcRect l="11378" r="13400"/>
          <a:stretch>
            <a:fillRect/>
          </a:stretch>
        </p:blipFill>
        <p:spPr bwMode="auto">
          <a:xfrm>
            <a:off x="3629025" y="4340395"/>
            <a:ext cx="8397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Picture 10" descr="相關圖片"/>
          <p:cNvPicPr>
            <a:picLocks noChangeAspect="1" noChangeArrowheads="1"/>
          </p:cNvPicPr>
          <p:nvPr/>
        </p:nvPicPr>
        <p:blipFill>
          <a:blip r:embed="rId6" cstate="print">
            <a:extLst>
              <a:ext uri="{28A0092B-C50C-407E-A947-70E740481C1C}">
                <a14:useLocalDpi xmlns:a14="http://schemas.microsoft.com/office/drawing/2010/main" val="0"/>
              </a:ext>
            </a:extLst>
          </a:blip>
          <a:srcRect l="9462" t="9088" r="8891" b="8012"/>
          <a:stretch>
            <a:fillRect/>
          </a:stretch>
        </p:blipFill>
        <p:spPr bwMode="auto">
          <a:xfrm>
            <a:off x="8372475" y="3121430"/>
            <a:ext cx="6858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t="31252" b="31033"/>
          <a:stretch>
            <a:fillRect/>
          </a:stretch>
        </p:blipFill>
        <p:spPr bwMode="auto">
          <a:xfrm>
            <a:off x="9207500" y="3123018"/>
            <a:ext cx="7810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4"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3488" y="3162705"/>
            <a:ext cx="105092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5" name="Picture 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42138" y="3121430"/>
            <a:ext cx="1303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Picture 1024"/>
          <p:cNvPicPr>
            <a:picLocks noChangeAspect="1" noChangeArrowheads="1"/>
          </p:cNvPicPr>
          <p:nvPr/>
        </p:nvPicPr>
        <p:blipFill>
          <a:blip r:embed="rId11" cstate="print">
            <a:extLst>
              <a:ext uri="{28A0092B-C50C-407E-A947-70E740481C1C}">
                <a14:useLocalDpi xmlns:a14="http://schemas.microsoft.com/office/drawing/2010/main" val="0"/>
              </a:ext>
            </a:extLst>
          </a:blip>
          <a:srcRect l="7103" t="7381" r="11731" b="14227"/>
          <a:stretch>
            <a:fillRect/>
          </a:stretch>
        </p:blipFill>
        <p:spPr bwMode="auto">
          <a:xfrm>
            <a:off x="6948488" y="348020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7" name="Picture 1026"/>
          <p:cNvPicPr>
            <a:picLocks noChangeAspect="1" noChangeArrowheads="1"/>
          </p:cNvPicPr>
          <p:nvPr/>
        </p:nvPicPr>
        <p:blipFill>
          <a:blip r:embed="rId12" cstate="print">
            <a:extLst>
              <a:ext uri="{28A0092B-C50C-407E-A947-70E740481C1C}">
                <a14:useLocalDpi xmlns:a14="http://schemas.microsoft.com/office/drawing/2010/main" val="0"/>
              </a:ext>
            </a:extLst>
          </a:blip>
          <a:srcRect t="29279" b="30040"/>
          <a:stretch>
            <a:fillRect/>
          </a:stretch>
        </p:blipFill>
        <p:spPr bwMode="auto">
          <a:xfrm>
            <a:off x="9207500" y="3502430"/>
            <a:ext cx="781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6761163" y="4583361"/>
            <a:ext cx="4870450" cy="888844"/>
          </a:xfrm>
          <a:prstGeom prst="rect">
            <a:avLst/>
          </a:prstGeom>
          <a:solidFill>
            <a:schemeClr val="bg1">
              <a:lumMod val="8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3130" rtl="0" eaLnBrk="0" fontAlgn="base" latinLnBrk="0" hangingPunct="0">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5pPr>
          </a:lstStyle>
          <a:p>
            <a:pPr marL="57150" indent="1905"/>
            <a:r>
              <a:rPr lang="en-US" altLang="zh-CN" sz="1600" i="1" noProof="1">
                <a:solidFill>
                  <a:srgbClr val="000000"/>
                </a:solidFill>
                <a:latin typeface="+mn-ea"/>
                <a:ea typeface="+mn-ea"/>
                <a:cs typeface="Tahoma" panose="020B0604030504040204" pitchFamily="34" charset="0"/>
              </a:rPr>
              <a:t>“</a:t>
            </a:r>
            <a:r>
              <a:rPr lang="zh-CN" altLang="en-US" sz="1600" i="1" noProof="1">
                <a:solidFill>
                  <a:srgbClr val="000000"/>
                </a:solidFill>
                <a:latin typeface="+mn-ea"/>
                <a:ea typeface="+mn-ea"/>
                <a:cs typeface="Tahoma" panose="020B0604030504040204" pitchFamily="34" charset="0"/>
              </a:rPr>
              <a:t>支持各级各类学校建设智慧校园，综合利用</a:t>
            </a:r>
            <a:r>
              <a:rPr lang="en-US" altLang="zh-CN" sz="1600" i="1" noProof="1">
                <a:solidFill>
                  <a:srgbClr val="000000"/>
                </a:solidFill>
                <a:latin typeface="+mn-ea"/>
                <a:ea typeface="+mn-ea"/>
                <a:cs typeface="Tahoma" panose="020B0604030504040204" pitchFamily="34" charset="0"/>
              </a:rPr>
              <a:t>.... </a:t>
            </a:r>
            <a:r>
              <a:rPr lang="zh-CN" altLang="en-US" sz="1600" b="1" i="1" noProof="1">
                <a:solidFill>
                  <a:srgbClr val="000000"/>
                </a:solidFill>
                <a:latin typeface="+mn-ea"/>
                <a:ea typeface="+mn-ea"/>
                <a:cs typeface="Tahoma" panose="020B0604030504040204" pitchFamily="34" charset="0"/>
              </a:rPr>
              <a:t>虚拟现实技术</a:t>
            </a:r>
            <a:r>
              <a:rPr lang="zh-CN" altLang="en-US" sz="1600" i="1" noProof="1">
                <a:solidFill>
                  <a:srgbClr val="000000"/>
                </a:solidFill>
                <a:latin typeface="+mn-ea"/>
                <a:ea typeface="+mn-ea"/>
                <a:cs typeface="Tahoma" panose="020B0604030504040204" pitchFamily="34" charset="0"/>
              </a:rPr>
              <a:t>探索未来教育教学新模式”</a:t>
            </a:r>
          </a:p>
          <a:p>
            <a:pPr marL="57150" indent="1905" algn="r"/>
            <a:r>
              <a:rPr lang="en-US" altLang="zh-CN" sz="1600" noProof="1">
                <a:solidFill>
                  <a:srgbClr val="000000"/>
                </a:solidFill>
                <a:latin typeface="+mn-ea"/>
                <a:ea typeface="+mn-ea"/>
                <a:cs typeface="Tahoma" panose="020B0604030504040204" pitchFamily="34" charset="0"/>
              </a:rPr>
              <a:t>- 17</a:t>
            </a:r>
            <a:r>
              <a:rPr lang="zh-CN" altLang="en-US" sz="1600" noProof="1">
                <a:solidFill>
                  <a:srgbClr val="000000"/>
                </a:solidFill>
                <a:latin typeface="+mn-ea"/>
                <a:ea typeface="+mn-ea"/>
                <a:cs typeface="Tahoma" panose="020B0604030504040204" pitchFamily="34" charset="0"/>
              </a:rPr>
              <a:t>年</a:t>
            </a:r>
            <a:r>
              <a:rPr lang="en-US" altLang="zh-CN" sz="1600" noProof="1">
                <a:solidFill>
                  <a:srgbClr val="000000"/>
                </a:solidFill>
                <a:latin typeface="+mn-ea"/>
                <a:ea typeface="+mn-ea"/>
                <a:cs typeface="Tahoma" panose="020B0604030504040204" pitchFamily="34" charset="0"/>
              </a:rPr>
              <a:t>1</a:t>
            </a:r>
            <a:r>
              <a:rPr lang="zh-CN" altLang="en-US" sz="1600" noProof="1">
                <a:solidFill>
                  <a:srgbClr val="000000"/>
                </a:solidFill>
                <a:latin typeface="+mn-ea"/>
                <a:ea typeface="+mn-ea"/>
                <a:cs typeface="Tahoma" panose="020B0604030504040204" pitchFamily="34" charset="0"/>
              </a:rPr>
              <a:t>月</a:t>
            </a:r>
            <a:r>
              <a:rPr lang="en-US" altLang="zh-CN" sz="1600" noProof="1">
                <a:solidFill>
                  <a:srgbClr val="000000"/>
                </a:solidFill>
                <a:latin typeface="+mn-ea"/>
                <a:ea typeface="+mn-ea"/>
                <a:cs typeface="Tahoma" panose="020B0604030504040204" pitchFamily="34" charset="0"/>
              </a:rPr>
              <a:t>, </a:t>
            </a:r>
            <a:r>
              <a:rPr lang="zh-CN" altLang="en-US" sz="1600" noProof="1">
                <a:solidFill>
                  <a:srgbClr val="000000"/>
                </a:solidFill>
                <a:latin typeface="+mn-ea"/>
                <a:ea typeface="+mn-ea"/>
                <a:cs typeface="Tahoma" panose="020B0604030504040204" pitchFamily="34" charset="0"/>
              </a:rPr>
              <a:t>国务院</a:t>
            </a:r>
            <a:endParaRPr lang="zh-CN" altLang="en-US" sz="1600" noProof="1">
              <a:solidFill>
                <a:srgbClr val="000000"/>
              </a:solidFill>
              <a:latin typeface="+mn-ea"/>
              <a:ea typeface="+mn-ea"/>
            </a:endParaRPr>
          </a:p>
        </p:txBody>
      </p:sp>
      <p:sp>
        <p:nvSpPr>
          <p:cNvPr id="41" name="Rectangle 40"/>
          <p:cNvSpPr/>
          <p:nvPr/>
        </p:nvSpPr>
        <p:spPr>
          <a:xfrm>
            <a:off x="6761163" y="5647639"/>
            <a:ext cx="4870450" cy="888843"/>
          </a:xfrm>
          <a:prstGeom prst="rect">
            <a:avLst/>
          </a:prstGeom>
          <a:solidFill>
            <a:schemeClr val="bg1">
              <a:lumMod val="8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3130" rtl="0" eaLnBrk="0" fontAlgn="base" latinLnBrk="0" hangingPunct="0">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31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5pPr>
          </a:lstStyle>
          <a:p>
            <a:pPr marL="57150" indent="1905"/>
            <a:r>
              <a:rPr lang="en-US" altLang="zh-CN" sz="1600" i="1" noProof="1">
                <a:solidFill>
                  <a:srgbClr val="000000"/>
                </a:solidFill>
                <a:latin typeface="Oscine" panose="020B0506040202020204" pitchFamily="34" charset="0"/>
                <a:ea typeface="+mn-ea"/>
                <a:cs typeface="Tahoma" panose="020B0604030504040204" pitchFamily="34" charset="0"/>
              </a:rPr>
              <a:t>“</a:t>
            </a:r>
            <a:r>
              <a:rPr lang="zh-CN" altLang="en-US" sz="1600" i="1" noProof="1">
                <a:solidFill>
                  <a:srgbClr val="000000"/>
                </a:solidFill>
                <a:latin typeface="Oscine" panose="020B0506040202020204" pitchFamily="34" charset="0"/>
                <a:ea typeface="+mn-ea"/>
                <a:cs typeface="Tahoma" panose="020B0604030504040204" pitchFamily="34" charset="0"/>
              </a:rPr>
              <a:t>于</a:t>
            </a:r>
            <a:r>
              <a:rPr lang="en-US" altLang="zh-CN" sz="1600" b="1" i="1" noProof="1">
                <a:solidFill>
                  <a:srgbClr val="000000"/>
                </a:solidFill>
                <a:latin typeface="Oscine" panose="020B0506040202020204" pitchFamily="34" charset="0"/>
                <a:ea typeface="+mn-ea"/>
                <a:cs typeface="Tahoma" panose="020B0604030504040204" pitchFamily="34" charset="0"/>
              </a:rPr>
              <a:t>2017-2020</a:t>
            </a:r>
            <a:r>
              <a:rPr lang="zh-CN" altLang="en-US" sz="1600" b="1" i="1" noProof="1">
                <a:solidFill>
                  <a:srgbClr val="000000"/>
                </a:solidFill>
                <a:latin typeface="Oscine" panose="020B0506040202020204" pitchFamily="34" charset="0"/>
                <a:ea typeface="+mn-ea"/>
                <a:cs typeface="Tahoma" panose="020B0604030504040204" pitchFamily="34" charset="0"/>
              </a:rPr>
              <a:t>年</a:t>
            </a:r>
            <a:r>
              <a:rPr lang="zh-CN" altLang="en-US" sz="1600" i="1" noProof="1">
                <a:solidFill>
                  <a:srgbClr val="000000"/>
                </a:solidFill>
                <a:latin typeface="Oscine" panose="020B0506040202020204" pitchFamily="34" charset="0"/>
                <a:ea typeface="+mn-ea"/>
                <a:cs typeface="Tahoma" panose="020B0604030504040204" pitchFamily="34" charset="0"/>
              </a:rPr>
              <a:t>在普通本科</a:t>
            </a:r>
            <a:r>
              <a:rPr lang="zh-CN" altLang="en-US" sz="1600" b="1" i="1" noProof="1">
                <a:solidFill>
                  <a:srgbClr val="000000"/>
                </a:solidFill>
                <a:latin typeface="Oscine" panose="020B0506040202020204" pitchFamily="34" charset="0"/>
                <a:ea typeface="+mn-ea"/>
                <a:cs typeface="Tahoma" panose="020B0604030504040204" pitchFamily="34" charset="0"/>
              </a:rPr>
              <a:t>高等学校</a:t>
            </a:r>
            <a:r>
              <a:rPr lang="zh-CN" altLang="en-US" sz="1600" i="1" noProof="1">
                <a:solidFill>
                  <a:srgbClr val="000000"/>
                </a:solidFill>
                <a:latin typeface="Oscine" panose="020B0506040202020204" pitchFamily="34" charset="0"/>
                <a:ea typeface="+mn-ea"/>
                <a:cs typeface="Tahoma" panose="020B0604030504040204" pitchFamily="34" charset="0"/>
              </a:rPr>
              <a:t>开展</a:t>
            </a:r>
            <a:r>
              <a:rPr lang="zh-CN" altLang="en-US" sz="1600" b="1" i="1" noProof="1">
                <a:solidFill>
                  <a:srgbClr val="000000"/>
                </a:solidFill>
                <a:latin typeface="Oscine" panose="020B0506040202020204" pitchFamily="34" charset="0"/>
                <a:ea typeface="+mn-ea"/>
                <a:cs typeface="Tahoma" panose="020B0604030504040204" pitchFamily="34" charset="0"/>
              </a:rPr>
              <a:t>示范性虚拟仿真实验教学项目</a:t>
            </a:r>
            <a:r>
              <a:rPr lang="zh-CN" altLang="en-US" sz="1600" i="1" noProof="1">
                <a:solidFill>
                  <a:srgbClr val="000000"/>
                </a:solidFill>
                <a:latin typeface="Oscine" panose="020B0506040202020204" pitchFamily="34" charset="0"/>
                <a:ea typeface="+mn-ea"/>
                <a:cs typeface="Tahoma" panose="020B0604030504040204" pitchFamily="34" charset="0"/>
              </a:rPr>
              <a:t>建设工作。</a:t>
            </a:r>
          </a:p>
          <a:p>
            <a:pPr marL="57150" indent="1905" algn="r"/>
            <a:r>
              <a:rPr lang="en-US" altLang="zh-CN" sz="1600" noProof="1">
                <a:solidFill>
                  <a:srgbClr val="000000"/>
                </a:solidFill>
                <a:latin typeface="Oscine" panose="020B0506040202020204" pitchFamily="34" charset="0"/>
                <a:ea typeface="+mn-ea"/>
                <a:cs typeface="Tahoma" panose="020B0604030504040204" pitchFamily="34" charset="0"/>
              </a:rPr>
              <a:t>- 17</a:t>
            </a:r>
            <a:r>
              <a:rPr lang="zh-CN" altLang="en-US" sz="1600" noProof="1">
                <a:solidFill>
                  <a:srgbClr val="000000"/>
                </a:solidFill>
                <a:latin typeface="Oscine" panose="020B0506040202020204" pitchFamily="34" charset="0"/>
                <a:ea typeface="+mn-ea"/>
                <a:cs typeface="Tahoma" panose="020B0604030504040204" pitchFamily="34" charset="0"/>
              </a:rPr>
              <a:t>年</a:t>
            </a:r>
            <a:r>
              <a:rPr lang="en-US" altLang="zh-CN" sz="1600" noProof="1">
                <a:solidFill>
                  <a:srgbClr val="000000"/>
                </a:solidFill>
                <a:latin typeface="Oscine" panose="020B0506040202020204" pitchFamily="34" charset="0"/>
                <a:ea typeface="+mn-ea"/>
                <a:cs typeface="Tahoma" panose="020B0604030504040204" pitchFamily="34" charset="0"/>
              </a:rPr>
              <a:t>7</a:t>
            </a:r>
            <a:r>
              <a:rPr lang="zh-CN" altLang="en-US" sz="1600" noProof="1">
                <a:solidFill>
                  <a:srgbClr val="000000"/>
                </a:solidFill>
                <a:latin typeface="Oscine" panose="020B0506040202020204" pitchFamily="34" charset="0"/>
                <a:ea typeface="+mn-ea"/>
                <a:cs typeface="Tahoma" panose="020B0604030504040204" pitchFamily="34" charset="0"/>
              </a:rPr>
              <a:t>月</a:t>
            </a:r>
            <a:r>
              <a:rPr lang="en-US" altLang="zh-CN" sz="1600" noProof="1">
                <a:solidFill>
                  <a:srgbClr val="000000"/>
                </a:solidFill>
                <a:latin typeface="Oscine" panose="020B0506040202020204" pitchFamily="34" charset="0"/>
                <a:ea typeface="+mn-ea"/>
                <a:cs typeface="Tahoma" panose="020B0604030504040204" pitchFamily="34" charset="0"/>
              </a:rPr>
              <a:t>, </a:t>
            </a:r>
            <a:r>
              <a:rPr lang="zh-CN" altLang="en-US" sz="1600" noProof="1">
                <a:solidFill>
                  <a:srgbClr val="000000"/>
                </a:solidFill>
                <a:latin typeface="Oscine" panose="020B0506040202020204" pitchFamily="34" charset="0"/>
                <a:ea typeface="+mn-ea"/>
                <a:cs typeface="Tahoma" panose="020B0604030504040204" pitchFamily="34" charset="0"/>
              </a:rPr>
              <a:t>教育部办公厅 </a:t>
            </a:r>
            <a:endParaRPr lang="en-US" altLang="zh-CN" sz="1600" noProof="1">
              <a:solidFill>
                <a:srgbClr val="000000"/>
              </a:solidFill>
              <a:latin typeface="Oscine" panose="020B0506040202020204" pitchFamily="34" charset="0"/>
              <a:ea typeface="+mn-ea"/>
              <a:cs typeface="Tahoma" panose="020B0604030504040204" pitchFamily="34" charset="0"/>
            </a:endParaRPr>
          </a:p>
        </p:txBody>
      </p:sp>
      <p:sp>
        <p:nvSpPr>
          <p:cNvPr id="47130" name="TextBox 26"/>
          <p:cNvSpPr txBox="1">
            <a:spLocks noChangeArrowheads="1"/>
          </p:cNvSpPr>
          <p:nvPr/>
        </p:nvSpPr>
        <p:spPr bwMode="auto">
          <a:xfrm>
            <a:off x="1203064" y="2017416"/>
            <a:ext cx="4114800" cy="307777"/>
          </a:xfrm>
          <a:prstGeom prst="rect">
            <a:avLst/>
          </a:prstGeom>
          <a:solidFill>
            <a:srgbClr val="2D2B2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en-US" altLang="zh-CN" sz="1400" b="1" dirty="0">
                <a:solidFill>
                  <a:srgbClr val="FFFFFF"/>
                </a:solidFill>
                <a:latin typeface="Oscine" panose="020B0506040202020204" pitchFamily="34" charset="0"/>
                <a:ea typeface="+mn-ea"/>
              </a:rPr>
              <a:t>2017</a:t>
            </a:r>
            <a:r>
              <a:rPr lang="zh-CN" altLang="en-US" sz="1400" b="1" dirty="0">
                <a:solidFill>
                  <a:srgbClr val="FFFFFF"/>
                </a:solidFill>
                <a:latin typeface="Oscine" panose="020B0506040202020204" pitchFamily="34" charset="0"/>
                <a:ea typeface="+mn-ea"/>
              </a:rPr>
              <a:t>年</a:t>
            </a:r>
            <a:r>
              <a:rPr lang="en-US" altLang="zh-CN" sz="1400" b="1" dirty="0">
                <a:solidFill>
                  <a:srgbClr val="FFFFFF"/>
                </a:solidFill>
                <a:latin typeface="Oscine" panose="020B0506040202020204" pitchFamily="34" charset="0"/>
                <a:ea typeface="+mn-ea"/>
              </a:rPr>
              <a:t>VR</a:t>
            </a:r>
            <a:r>
              <a:rPr lang="zh-CN" altLang="en-US" sz="1400" b="1" dirty="0">
                <a:solidFill>
                  <a:srgbClr val="FFFFFF"/>
                </a:solidFill>
                <a:latin typeface="Oscine" panose="020B0506040202020204" pitchFamily="34" charset="0"/>
                <a:ea typeface="+mn-ea"/>
              </a:rPr>
              <a:t>头显出货量（不包括手机盒子</a:t>
            </a:r>
            <a:r>
              <a:rPr lang="en-US" altLang="zh-CN" sz="1400" b="1" dirty="0">
                <a:solidFill>
                  <a:srgbClr val="FFFFFF"/>
                </a:solidFill>
                <a:latin typeface="Oscine" panose="020B0506040202020204" pitchFamily="34" charset="0"/>
                <a:ea typeface="+mn-ea"/>
              </a:rPr>
              <a:t>, </a:t>
            </a:r>
            <a:r>
              <a:rPr lang="zh-CN" altLang="en-US" sz="1400" b="1" dirty="0">
                <a:solidFill>
                  <a:srgbClr val="FFFFFF"/>
                </a:solidFill>
                <a:latin typeface="Oscine" panose="020B0506040202020204" pitchFamily="34" charset="0"/>
                <a:ea typeface="+mn-ea"/>
              </a:rPr>
              <a:t>百万台）</a:t>
            </a:r>
          </a:p>
        </p:txBody>
      </p:sp>
      <p:sp>
        <p:nvSpPr>
          <p:cNvPr id="28" name="TextBox 27"/>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2"/>
          <p:cNvSpPr txBox="1">
            <a:spLocks noChangeArrowheads="1"/>
          </p:cNvSpPr>
          <p:nvPr/>
        </p:nvSpPr>
        <p:spPr bwMode="auto">
          <a:xfrm>
            <a:off x="1084263" y="2951226"/>
            <a:ext cx="9442450" cy="738664"/>
          </a:xfrm>
          <a:prstGeom prst="rect">
            <a:avLst/>
          </a:prstGeom>
          <a:noFill/>
          <a:ln w="38100">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endParaRPr lang="zh-CN" altLang="en-US" sz="1400">
              <a:latin typeface="+mn-ea"/>
              <a:ea typeface="+mn-ea"/>
            </a:endParaRPr>
          </a:p>
          <a:p>
            <a:endParaRPr lang="zh-CN" altLang="en-US" sz="1400">
              <a:latin typeface="+mn-ea"/>
              <a:ea typeface="+mn-ea"/>
            </a:endParaRPr>
          </a:p>
          <a:p>
            <a:endParaRPr lang="zh-CN" altLang="en-US" sz="1400">
              <a:latin typeface="+mn-ea"/>
              <a:ea typeface="+mn-ea"/>
            </a:endParaRPr>
          </a:p>
        </p:txBody>
      </p:sp>
      <p:sp>
        <p:nvSpPr>
          <p:cNvPr id="26626" name="TextBox 3"/>
          <p:cNvSpPr txBox="1">
            <a:spLocks noChangeArrowheads="1"/>
          </p:cNvSpPr>
          <p:nvPr/>
        </p:nvSpPr>
        <p:spPr bwMode="auto">
          <a:xfrm>
            <a:off x="141288" y="163513"/>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mn-ea"/>
                <a:ea typeface="+mn-ea"/>
              </a:rPr>
              <a:t>报告目录</a:t>
            </a:r>
          </a:p>
        </p:txBody>
      </p:sp>
      <p:sp>
        <p:nvSpPr>
          <p:cNvPr id="26627" name="Rectangle 1"/>
          <p:cNvSpPr>
            <a:spLocks noChangeArrowheads="1"/>
          </p:cNvSpPr>
          <p:nvPr/>
        </p:nvSpPr>
        <p:spPr bwMode="auto">
          <a:xfrm>
            <a:off x="1431925" y="1281113"/>
            <a:ext cx="88963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报告概要</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融资趋势</a:t>
            </a:r>
          </a:p>
          <a:p>
            <a:pPr eaLnBrk="0" hangingPunct="0">
              <a:spcAft>
                <a:spcPts val="1815"/>
              </a:spcAft>
              <a:buFont typeface="宋体" panose="02010600030101010101" pitchFamily="2" charset="-122"/>
              <a:buChar char="•"/>
            </a:pPr>
            <a:r>
              <a:rPr lang="zh-CN" altLang="en-US" sz="4000" b="1" dirty="0">
                <a:solidFill>
                  <a:srgbClr val="FFFFFF"/>
                </a:solidFill>
                <a:latin typeface="Oscine" panose="020B0506040202020204" pitchFamily="34" charset="0"/>
                <a:ea typeface="+mn-ea"/>
              </a:rPr>
              <a:t>年度投资重点</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资本市场概况</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项目退出</a:t>
            </a:r>
          </a:p>
          <a:p>
            <a:pPr eaLnBrk="0" hangingPunct="0">
              <a:spcAft>
                <a:spcPts val="1815"/>
              </a:spcAft>
              <a:buFont typeface="宋体" panose="02010600030101010101" pitchFamily="2" charset="-122"/>
              <a:buChar char="•"/>
            </a:pPr>
            <a:r>
              <a:rPr lang="en-US" altLang="zh-CN" sz="4000" dirty="0">
                <a:solidFill>
                  <a:srgbClr val="FFFFFF"/>
                </a:solidFill>
                <a:latin typeface="Oscine" panose="020B0506040202020204" pitchFamily="34" charset="0"/>
                <a:ea typeface="+mn-ea"/>
              </a:rPr>
              <a:t>2018</a:t>
            </a:r>
            <a:r>
              <a:rPr lang="zh-CN" altLang="en-US" sz="4000" dirty="0">
                <a:solidFill>
                  <a:srgbClr val="FFFFFF"/>
                </a:solidFill>
                <a:latin typeface="Oscine" panose="020B0506040202020204" pitchFamily="34" charset="0"/>
                <a:ea typeface="+mn-ea"/>
              </a:rPr>
              <a:t>年展望</a:t>
            </a:r>
            <a:endParaRPr lang="zh-CN" altLang="en-US" sz="4000" dirty="0">
              <a:solidFill>
                <a:srgbClr val="FFFFFF"/>
              </a:solidFill>
              <a:latin typeface="Oscine" panose="020B0506040202020204" pitchFamily="34" charset="0"/>
              <a:ea typeface="+mn-ea"/>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p:cNvSpPr/>
          <p:nvPr/>
        </p:nvSpPr>
        <p:spPr>
          <a:xfrm>
            <a:off x="598488" y="1281113"/>
            <a:ext cx="3840162" cy="639762"/>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u="sng">
                <a:solidFill>
                  <a:srgbClr val="FFFFFF"/>
                </a:solidFill>
                <a:latin typeface="Oscine" panose="020B0506040202020204" pitchFamily="34" charset="0"/>
              </a:rPr>
              <a:t>第</a:t>
            </a:r>
            <a:r>
              <a:rPr lang="en-US" altLang="zh-CN" sz="1600" b="1" u="sng">
                <a:solidFill>
                  <a:srgbClr val="FFFFFF"/>
                </a:solidFill>
                <a:latin typeface="Oscine" panose="020B0506040202020204" pitchFamily="34" charset="0"/>
              </a:rPr>
              <a:t>1</a:t>
            </a:r>
            <a:r>
              <a:rPr lang="zh-CN" altLang="en-US" sz="1600" b="1" u="sng">
                <a:solidFill>
                  <a:srgbClr val="FFFFFF"/>
                </a:solidFill>
                <a:latin typeface="Oscine" panose="020B0506040202020204" pitchFamily="34" charset="0"/>
              </a:rPr>
              <a:t>阶段</a:t>
            </a:r>
          </a:p>
          <a:p>
            <a:pPr algn="ctr" defTabSz="912495" eaLnBrk="0" hangingPunct="0">
              <a:buSzPct val="100000"/>
              <a:buFont typeface="宋体" panose="02010600030101010101" pitchFamily="2" charset="-122"/>
              <a:buNone/>
              <a:defRPr/>
            </a:pPr>
            <a:r>
              <a:rPr lang="en-US" altLang="zh-CN" sz="1600" b="1" u="sng">
                <a:solidFill>
                  <a:srgbClr val="FFFFFF"/>
                </a:solidFill>
                <a:latin typeface="Oscine" panose="020B0506040202020204" pitchFamily="34" charset="0"/>
              </a:rPr>
              <a:t>(2013-2016)</a:t>
            </a:r>
          </a:p>
        </p:txBody>
      </p:sp>
      <p:sp>
        <p:nvSpPr>
          <p:cNvPr id="7" name="Arrow: Chevron 6"/>
          <p:cNvSpPr/>
          <p:nvPr/>
        </p:nvSpPr>
        <p:spPr>
          <a:xfrm>
            <a:off x="4175125" y="1281113"/>
            <a:ext cx="3840163" cy="639762"/>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u="sng" dirty="0">
                <a:solidFill>
                  <a:srgbClr val="FFFFFF"/>
                </a:solidFill>
                <a:latin typeface="Oscine" panose="020B0506040202020204" pitchFamily="34" charset="0"/>
              </a:rPr>
              <a:t>第</a:t>
            </a:r>
            <a:r>
              <a:rPr lang="en-US" altLang="zh-CN" sz="1600" b="1" u="sng" dirty="0">
                <a:solidFill>
                  <a:srgbClr val="FFFFFF"/>
                </a:solidFill>
                <a:latin typeface="Oscine" panose="020B0506040202020204" pitchFamily="34" charset="0"/>
              </a:rPr>
              <a:t>2</a:t>
            </a:r>
            <a:r>
              <a:rPr lang="zh-CN" altLang="en-US" sz="1600" b="1" u="sng" dirty="0">
                <a:solidFill>
                  <a:srgbClr val="FFFFFF"/>
                </a:solidFill>
                <a:latin typeface="Oscine" panose="020B0506040202020204" pitchFamily="34" charset="0"/>
              </a:rPr>
              <a:t>阶段</a:t>
            </a:r>
          </a:p>
          <a:p>
            <a:pPr algn="ctr" defTabSz="912495" eaLnBrk="0" hangingPunct="0">
              <a:buSzPct val="100000"/>
              <a:buFont typeface="宋体" panose="02010600030101010101" pitchFamily="2" charset="-122"/>
              <a:buNone/>
              <a:defRPr/>
            </a:pPr>
            <a:r>
              <a:rPr lang="en-US" altLang="zh-CN" sz="1600" b="1" u="sng" dirty="0">
                <a:solidFill>
                  <a:srgbClr val="FFFFFF"/>
                </a:solidFill>
                <a:latin typeface="Oscine" panose="020B0506040202020204" pitchFamily="34" charset="0"/>
              </a:rPr>
              <a:t>(2016-2017)</a:t>
            </a:r>
          </a:p>
        </p:txBody>
      </p:sp>
      <p:sp>
        <p:nvSpPr>
          <p:cNvPr id="15" name="Arrow: Chevron 14"/>
          <p:cNvSpPr/>
          <p:nvPr/>
        </p:nvSpPr>
        <p:spPr>
          <a:xfrm>
            <a:off x="7753350" y="1281113"/>
            <a:ext cx="3840163" cy="639762"/>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u="sng">
                <a:solidFill>
                  <a:srgbClr val="FFFFFF"/>
                </a:solidFill>
                <a:latin typeface="Oscine" panose="020B0506040202020204" pitchFamily="34" charset="0"/>
              </a:rPr>
              <a:t>第</a:t>
            </a:r>
            <a:r>
              <a:rPr lang="en-US" altLang="zh-CN" sz="1600" b="1" u="sng">
                <a:solidFill>
                  <a:srgbClr val="FFFFFF"/>
                </a:solidFill>
                <a:latin typeface="Oscine" panose="020B0506040202020204" pitchFamily="34" charset="0"/>
              </a:rPr>
              <a:t>3</a:t>
            </a:r>
            <a:r>
              <a:rPr lang="zh-CN" altLang="en-US" sz="1600" b="1" u="sng">
                <a:solidFill>
                  <a:srgbClr val="FFFFFF"/>
                </a:solidFill>
                <a:latin typeface="Oscine" panose="020B0506040202020204" pitchFamily="34" charset="0"/>
              </a:rPr>
              <a:t>阶段</a:t>
            </a:r>
          </a:p>
          <a:p>
            <a:pPr algn="ctr" defTabSz="912495" eaLnBrk="0" hangingPunct="0">
              <a:buSzPct val="100000"/>
              <a:buFont typeface="宋体" panose="02010600030101010101" pitchFamily="2" charset="-122"/>
              <a:buNone/>
              <a:defRPr/>
            </a:pPr>
            <a:r>
              <a:rPr lang="en-US" altLang="zh-CN" sz="1600" b="1" u="sng">
                <a:solidFill>
                  <a:srgbClr val="FFFFFF"/>
                </a:solidFill>
                <a:latin typeface="Oscine" panose="020B0506040202020204" pitchFamily="34" charset="0"/>
              </a:rPr>
              <a:t>(2017-</a:t>
            </a:r>
            <a:r>
              <a:rPr lang="zh-CN" altLang="en-US" sz="1600" b="1" u="sng">
                <a:solidFill>
                  <a:srgbClr val="FFFFFF"/>
                </a:solidFill>
                <a:latin typeface="Oscine" panose="020B0506040202020204" pitchFamily="34" charset="0"/>
              </a:rPr>
              <a:t>至今</a:t>
            </a:r>
            <a:r>
              <a:rPr lang="en-US" altLang="zh-CN" sz="1600" b="1" u="sng">
                <a:solidFill>
                  <a:srgbClr val="FFFFFF"/>
                </a:solidFill>
                <a:latin typeface="Oscine" panose="020B0506040202020204" pitchFamily="34" charset="0"/>
              </a:rPr>
              <a:t>)</a:t>
            </a:r>
          </a:p>
        </p:txBody>
      </p:sp>
      <p:sp>
        <p:nvSpPr>
          <p:cNvPr id="16" name="Rectangle 15"/>
          <p:cNvSpPr/>
          <p:nvPr/>
        </p:nvSpPr>
        <p:spPr>
          <a:xfrm>
            <a:off x="598488" y="1970088"/>
            <a:ext cx="3519487" cy="4389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49157" name="TextBox 3"/>
          <p:cNvSpPr txBox="1">
            <a:spLocks noChangeArrowheads="1"/>
          </p:cNvSpPr>
          <p:nvPr/>
        </p:nvSpPr>
        <p:spPr bwMode="auto">
          <a:xfrm>
            <a:off x="141288" y="163513"/>
            <a:ext cx="99393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等线" panose="02010600030101010101" pitchFamily="2" charset="-122"/>
              </a:rPr>
              <a:t>随着行业的发展</a:t>
            </a:r>
            <a:r>
              <a:rPr lang="zh-CN" altLang="en-US" sz="2000" b="1" dirty="0">
                <a:solidFill>
                  <a:srgbClr val="FFFFFF"/>
                </a:solidFill>
                <a:latin typeface="Oscine" panose="020B0506040202020204" pitchFamily="34" charset="0"/>
                <a:ea typeface="+mn-ea"/>
              </a:rPr>
              <a:t>，投资者重点关注的领域也在一直变化</a:t>
            </a:r>
          </a:p>
        </p:txBody>
      </p:sp>
      <p:sp>
        <p:nvSpPr>
          <p:cNvPr id="23" name="Rectangle 22"/>
          <p:cNvSpPr/>
          <p:nvPr/>
        </p:nvSpPr>
        <p:spPr>
          <a:xfrm>
            <a:off x="4175125" y="1970088"/>
            <a:ext cx="3521075" cy="4389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24" name="Rectangle 23"/>
          <p:cNvSpPr/>
          <p:nvPr/>
        </p:nvSpPr>
        <p:spPr>
          <a:xfrm>
            <a:off x="7769225" y="1970088"/>
            <a:ext cx="3519488" cy="4389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49160" name="Rectangle 8"/>
          <p:cNvSpPr>
            <a:spLocks noChangeArrowheads="1"/>
          </p:cNvSpPr>
          <p:nvPr/>
        </p:nvSpPr>
        <p:spPr bwMode="auto">
          <a:xfrm>
            <a:off x="722313" y="2114550"/>
            <a:ext cx="3292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1600" b="1">
                <a:solidFill>
                  <a:srgbClr val="000000"/>
                </a:solidFill>
                <a:latin typeface="Oscine" panose="020B0506040202020204" pitchFamily="34" charset="0"/>
                <a:ea typeface="+mn-ea"/>
                <a:sym typeface="+mn-ea"/>
              </a:rPr>
              <a:t>重点领域：硬件、游戏、社交</a:t>
            </a:r>
            <a:endParaRPr lang="zh-CN" altLang="en-US" sz="1600" b="1">
              <a:solidFill>
                <a:srgbClr val="000000"/>
              </a:solidFill>
              <a:latin typeface="Oscine" panose="020B0506040202020204" pitchFamily="34" charset="0"/>
              <a:ea typeface="+mn-ea"/>
              <a:cs typeface="Times New Roman" panose="02020603050405020304" pitchFamily="18" charset="0"/>
              <a:sym typeface="+mn-ea"/>
            </a:endParaRPr>
          </a:p>
        </p:txBody>
      </p:sp>
      <p:sp>
        <p:nvSpPr>
          <p:cNvPr id="49161" name="Rectangle 18"/>
          <p:cNvSpPr>
            <a:spLocks noChangeArrowheads="1"/>
          </p:cNvSpPr>
          <p:nvPr/>
        </p:nvSpPr>
        <p:spPr bwMode="auto">
          <a:xfrm>
            <a:off x="4289425" y="2114550"/>
            <a:ext cx="3292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1600" b="1" dirty="0">
                <a:solidFill>
                  <a:srgbClr val="000000"/>
                </a:solidFill>
                <a:latin typeface="Oscine" panose="020B0506040202020204" pitchFamily="34" charset="0"/>
                <a:ea typeface="+mn-ea"/>
                <a:sym typeface="+mn-ea"/>
              </a:rPr>
              <a:t>重点领域：工具和底层技术</a:t>
            </a:r>
            <a:endParaRPr lang="zh-CN" altLang="en-US" sz="1600" b="1" dirty="0">
              <a:solidFill>
                <a:srgbClr val="000000"/>
              </a:solidFill>
              <a:latin typeface="Oscine" panose="020B0506040202020204" pitchFamily="34" charset="0"/>
              <a:ea typeface="+mn-ea"/>
              <a:cs typeface="Times New Roman" panose="02020603050405020304" pitchFamily="18" charset="0"/>
              <a:sym typeface="+mn-ea"/>
            </a:endParaRPr>
          </a:p>
        </p:txBody>
      </p:sp>
      <p:sp>
        <p:nvSpPr>
          <p:cNvPr id="49162" name="Rectangle 19"/>
          <p:cNvSpPr>
            <a:spLocks noChangeArrowheads="1"/>
          </p:cNvSpPr>
          <p:nvPr/>
        </p:nvSpPr>
        <p:spPr bwMode="auto">
          <a:xfrm>
            <a:off x="7927975" y="2114550"/>
            <a:ext cx="3290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1600" b="1" dirty="0">
                <a:solidFill>
                  <a:srgbClr val="000000"/>
                </a:solidFill>
                <a:latin typeface="Oscine" panose="020B0506040202020204" pitchFamily="34" charset="0"/>
                <a:ea typeface="+mn-ea"/>
                <a:sym typeface="+mn-ea"/>
              </a:rPr>
              <a:t>重点领域：企业</a:t>
            </a:r>
            <a:r>
              <a:rPr lang="en-US" altLang="zh-CN" sz="1600" b="1" dirty="0">
                <a:solidFill>
                  <a:srgbClr val="000000"/>
                </a:solidFill>
                <a:latin typeface="Oscine" panose="020B0506040202020204" pitchFamily="34" charset="0"/>
                <a:ea typeface="+mn-ea"/>
                <a:sym typeface="+mn-ea"/>
              </a:rPr>
              <a:t>/</a:t>
            </a:r>
            <a:r>
              <a:rPr lang="zh-CN" altLang="en-US" sz="1600" b="1" dirty="0">
                <a:solidFill>
                  <a:srgbClr val="000000"/>
                </a:solidFill>
                <a:latin typeface="Oscine" panose="020B0506040202020204" pitchFamily="34" charset="0"/>
                <a:ea typeface="+mn-ea"/>
                <a:sym typeface="+mn-ea"/>
              </a:rPr>
              <a:t>垂直应用</a:t>
            </a:r>
            <a:r>
              <a:rPr lang="en-US" altLang="zh-CN" sz="1600" b="1" dirty="0">
                <a:solidFill>
                  <a:srgbClr val="000000"/>
                </a:solidFill>
                <a:latin typeface="Oscine" panose="020B0506040202020204" pitchFamily="34" charset="0"/>
                <a:ea typeface="+mn-ea"/>
                <a:sym typeface="+mn-ea"/>
              </a:rPr>
              <a:t>, AR</a:t>
            </a:r>
            <a:endParaRPr lang="zh-CN" altLang="en-US" sz="1600" b="1" dirty="0">
              <a:solidFill>
                <a:srgbClr val="000000"/>
              </a:solidFill>
              <a:latin typeface="Oscine" panose="020B0506040202020204" pitchFamily="34" charset="0"/>
              <a:ea typeface="+mn-ea"/>
              <a:cs typeface="Times New Roman" panose="02020603050405020304" pitchFamily="18" charset="0"/>
              <a:sym typeface="+mn-ea"/>
            </a:endParaRPr>
          </a:p>
        </p:txBody>
      </p:sp>
      <p:sp>
        <p:nvSpPr>
          <p:cNvPr id="49163" name="Rectangle 24"/>
          <p:cNvSpPr>
            <a:spLocks noChangeArrowheads="1"/>
          </p:cNvSpPr>
          <p:nvPr/>
        </p:nvSpPr>
        <p:spPr bwMode="auto">
          <a:xfrm>
            <a:off x="695325" y="4656138"/>
            <a:ext cx="344328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500" dirty="0">
                <a:solidFill>
                  <a:srgbClr val="000000"/>
                </a:solidFill>
                <a:latin typeface="Oscine" panose="020B0506040202020204" pitchFamily="34" charset="0"/>
                <a:ea typeface="+mn-ea"/>
                <a:sym typeface="+mn-ea"/>
              </a:rPr>
              <a:t>第一代</a:t>
            </a:r>
            <a:r>
              <a:rPr lang="en-US" altLang="zh-CN" sz="1500" dirty="0">
                <a:solidFill>
                  <a:srgbClr val="000000"/>
                </a:solidFill>
                <a:latin typeface="Oscine" panose="020B0506040202020204" pitchFamily="34" charset="0"/>
                <a:ea typeface="+mn-ea"/>
                <a:sym typeface="+mn-ea"/>
              </a:rPr>
              <a:t>VR </a:t>
            </a:r>
            <a:r>
              <a:rPr lang="zh-CN" altLang="en-US" sz="1500" dirty="0">
                <a:solidFill>
                  <a:srgbClr val="000000"/>
                </a:solidFill>
                <a:latin typeface="Oscine" panose="020B0506040202020204" pitchFamily="34" charset="0"/>
                <a:ea typeface="+mn-ea"/>
                <a:sym typeface="+mn-ea"/>
              </a:rPr>
              <a:t>头显面世，市场期待硬件能够迅速在消费者间普及</a:t>
            </a:r>
            <a:r>
              <a:rPr lang="zh-CN" altLang="en-US" sz="1500" dirty="0">
                <a:solidFill>
                  <a:srgbClr val="000000"/>
                </a:solidFill>
                <a:latin typeface="Oscine" panose="020B0506040202020204" pitchFamily="34" charset="0"/>
                <a:ea typeface="等线" panose="02010600030101010101" pitchFamily="2" charset="-122"/>
                <a:sym typeface="+mn-ea"/>
              </a:rPr>
              <a:t>渗透</a:t>
            </a:r>
            <a:endParaRPr lang="zh-CN" altLang="en-US" sz="1500" dirty="0">
              <a:solidFill>
                <a:srgbClr val="000000"/>
              </a:solidFill>
              <a:latin typeface="Oscine" panose="020B0506040202020204" pitchFamily="34" charset="0"/>
              <a:ea typeface="+mn-ea"/>
              <a:sym typeface="+mn-ea"/>
            </a:endParaRPr>
          </a:p>
          <a:p>
            <a:pPr eaLnBrk="0" hangingPunct="0">
              <a:spcAft>
                <a:spcPts val="600"/>
              </a:spcAft>
              <a:buFont typeface="宋体" panose="02010600030101010101" pitchFamily="2" charset="-122"/>
              <a:buChar char="•"/>
            </a:pPr>
            <a:r>
              <a:rPr lang="zh-CN" altLang="en-US" sz="1500" dirty="0">
                <a:solidFill>
                  <a:srgbClr val="000000"/>
                </a:solidFill>
                <a:latin typeface="Oscine" panose="020B0506040202020204" pitchFamily="34" charset="0"/>
                <a:ea typeface="+mn-ea"/>
                <a:sym typeface="+mn-ea"/>
              </a:rPr>
              <a:t>随着硬件铺开，行业对高质量的</a:t>
            </a:r>
            <a:r>
              <a:rPr lang="zh-CN" altLang="en-US" sz="1500" dirty="0">
                <a:solidFill>
                  <a:srgbClr val="000000"/>
                </a:solidFill>
                <a:latin typeface="Oscine" panose="020B0506040202020204" pitchFamily="34" charset="0"/>
                <a:ea typeface="等线" panose="02010600030101010101" pitchFamily="2" charset="-122"/>
                <a:sym typeface="+mn-ea"/>
              </a:rPr>
              <a:t>内容极度渴求</a:t>
            </a:r>
            <a:endParaRPr lang="zh-CN" altLang="en-US" sz="1500" dirty="0">
              <a:solidFill>
                <a:srgbClr val="000000"/>
              </a:solidFill>
              <a:latin typeface="Oscine" panose="020B0506040202020204" pitchFamily="34" charset="0"/>
              <a:ea typeface="+mn-ea"/>
              <a:cs typeface="Times New Roman" panose="02020603050405020304" pitchFamily="18" charset="0"/>
              <a:sym typeface="+mn-ea"/>
            </a:endParaRPr>
          </a:p>
        </p:txBody>
      </p:sp>
      <p:sp>
        <p:nvSpPr>
          <p:cNvPr id="49164" name="Rectangle 25"/>
          <p:cNvSpPr>
            <a:spLocks noChangeArrowheads="1"/>
          </p:cNvSpPr>
          <p:nvPr/>
        </p:nvSpPr>
        <p:spPr bwMode="auto">
          <a:xfrm>
            <a:off x="4247356" y="4656138"/>
            <a:ext cx="3433762"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en-US" altLang="zh-CN" sz="1500" dirty="0">
                <a:solidFill>
                  <a:srgbClr val="000000"/>
                </a:solidFill>
                <a:latin typeface="Oscine" panose="020B0506040202020204" pitchFamily="34" charset="0"/>
                <a:ea typeface="+mn-ea"/>
                <a:sym typeface="+mn-ea"/>
              </a:rPr>
              <a:t>C</a:t>
            </a:r>
            <a:r>
              <a:rPr lang="zh-CN" altLang="en-US" sz="1500" dirty="0">
                <a:solidFill>
                  <a:srgbClr val="000000"/>
                </a:solidFill>
                <a:latin typeface="Oscine" panose="020B0506040202020204" pitchFamily="34" charset="0"/>
                <a:ea typeface="+mn-ea"/>
                <a:sym typeface="+mn-ea"/>
              </a:rPr>
              <a:t>端的设备安装量低于预期，市场对什么是杀手级应用尚未达成共识</a:t>
            </a:r>
          </a:p>
          <a:p>
            <a:pPr eaLnBrk="0" hangingPunct="0">
              <a:spcAft>
                <a:spcPts val="600"/>
              </a:spcAft>
              <a:buFont typeface="宋体" panose="02010600030101010101" pitchFamily="2" charset="-122"/>
              <a:buChar char="•"/>
            </a:pPr>
            <a:r>
              <a:rPr lang="zh-CN" altLang="en-US" sz="1500" dirty="0">
                <a:solidFill>
                  <a:srgbClr val="000000"/>
                </a:solidFill>
                <a:latin typeface="Oscine" panose="020B0506040202020204" pitchFamily="34" charset="0"/>
                <a:ea typeface="+mn-ea"/>
                <a:sym typeface="+mn-ea"/>
              </a:rPr>
              <a:t>“在淘金中卖水”的逻辑：</a:t>
            </a:r>
            <a:r>
              <a:rPr lang="zh-CN" altLang="en-US" sz="1500" dirty="0">
                <a:solidFill>
                  <a:srgbClr val="000000"/>
                </a:solidFill>
                <a:latin typeface="Oscine" panose="020B0506040202020204" pitchFamily="34" charset="0"/>
                <a:ea typeface="等线" panose="02010600030101010101" pitchFamily="2" charset="-122"/>
                <a:sym typeface="+mn-ea"/>
              </a:rPr>
              <a:t>在行业趋势不明朗时，</a:t>
            </a:r>
            <a:r>
              <a:rPr lang="zh-CN" altLang="en-US" sz="1500" dirty="0">
                <a:solidFill>
                  <a:srgbClr val="000000"/>
                </a:solidFill>
                <a:latin typeface="Oscine" panose="020B0506040202020204" pitchFamily="34" charset="0"/>
                <a:ea typeface="+mn-ea"/>
                <a:sym typeface="+mn-ea"/>
              </a:rPr>
              <a:t>有着长期价值、不依赖单个内容或平台成功的工具和底层技术被视为</a:t>
            </a:r>
            <a:r>
              <a:rPr lang="zh-CN" altLang="en-US" sz="1500" dirty="0">
                <a:solidFill>
                  <a:srgbClr val="000000"/>
                </a:solidFill>
                <a:latin typeface="Oscine" panose="020B0506040202020204" pitchFamily="34" charset="0"/>
                <a:ea typeface="等线" panose="02010600030101010101" pitchFamily="2" charset="-122"/>
                <a:sym typeface="+mn-ea"/>
              </a:rPr>
              <a:t>风险较低的投资</a:t>
            </a:r>
            <a:endParaRPr lang="zh-CN" altLang="en-US" sz="1500" dirty="0">
              <a:solidFill>
                <a:srgbClr val="000000"/>
              </a:solidFill>
              <a:latin typeface="Oscine" panose="020B0506040202020204" pitchFamily="34" charset="0"/>
              <a:ea typeface="+mn-ea"/>
              <a:cs typeface="Times New Roman" panose="02020603050405020304" pitchFamily="18" charset="0"/>
              <a:sym typeface="+mn-ea"/>
            </a:endParaRPr>
          </a:p>
        </p:txBody>
      </p:sp>
      <p:sp>
        <p:nvSpPr>
          <p:cNvPr id="49165" name="Rectangle 28"/>
          <p:cNvSpPr>
            <a:spLocks noChangeArrowheads="1"/>
          </p:cNvSpPr>
          <p:nvPr/>
        </p:nvSpPr>
        <p:spPr bwMode="auto">
          <a:xfrm>
            <a:off x="7777987" y="4656138"/>
            <a:ext cx="357187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500" dirty="0">
                <a:solidFill>
                  <a:srgbClr val="000000"/>
                </a:solidFill>
                <a:latin typeface="Oscine" panose="020B0506040202020204" pitchFamily="34" charset="0"/>
                <a:ea typeface="+mn-ea"/>
                <a:sym typeface="+mn-ea"/>
              </a:rPr>
              <a:t>硬件设备对除了企业以及专业级用户以外的群体渗透仍然较为缓慢</a:t>
            </a:r>
          </a:p>
          <a:p>
            <a:pPr eaLnBrk="0" hangingPunct="0">
              <a:spcAft>
                <a:spcPts val="600"/>
              </a:spcAft>
              <a:buFont typeface="宋体" panose="02010600030101010101" pitchFamily="2" charset="-122"/>
              <a:buChar char="•"/>
            </a:pPr>
            <a:r>
              <a:rPr lang="zh-CN" altLang="en-US" sz="1500" dirty="0">
                <a:solidFill>
                  <a:srgbClr val="000000"/>
                </a:solidFill>
                <a:latin typeface="Oscine" panose="020B0506040202020204" pitchFamily="34" charset="0"/>
                <a:ea typeface="+mn-ea"/>
                <a:sym typeface="+mn-ea"/>
              </a:rPr>
              <a:t>能迅速获得客户产生现金流，有能力</a:t>
            </a:r>
            <a:r>
              <a:rPr lang="en-US" altLang="zh-CN" sz="1500" dirty="0">
                <a:solidFill>
                  <a:srgbClr val="000000"/>
                </a:solidFill>
                <a:latin typeface="Oscine" panose="020B0506040202020204" pitchFamily="34" charset="0"/>
                <a:ea typeface="+mn-ea"/>
                <a:sym typeface="+mn-ea"/>
              </a:rPr>
              <a:t>“</a:t>
            </a:r>
            <a:r>
              <a:rPr lang="zh-CN" altLang="en-US" sz="1500" dirty="0">
                <a:solidFill>
                  <a:srgbClr val="000000"/>
                </a:solidFill>
                <a:latin typeface="Oscine" panose="020B0506040202020204" pitchFamily="34" charset="0"/>
                <a:ea typeface="+mn-ea"/>
                <a:sym typeface="+mn-ea"/>
              </a:rPr>
              <a:t>自我造血</a:t>
            </a:r>
            <a:r>
              <a:rPr lang="en-US" altLang="zh-CN" sz="1500" dirty="0">
                <a:solidFill>
                  <a:srgbClr val="000000"/>
                </a:solidFill>
                <a:latin typeface="Oscine" panose="020B0506040202020204" pitchFamily="34" charset="0"/>
                <a:ea typeface="+mn-ea"/>
                <a:sym typeface="+mn-ea"/>
              </a:rPr>
              <a:t>”</a:t>
            </a:r>
            <a:r>
              <a:rPr lang="zh-CN" altLang="en-US" sz="1500" dirty="0">
                <a:solidFill>
                  <a:srgbClr val="000000"/>
                </a:solidFill>
                <a:latin typeface="Oscine" panose="020B0506040202020204" pitchFamily="34" charset="0"/>
                <a:ea typeface="+mn-ea"/>
                <a:sym typeface="+mn-ea"/>
              </a:rPr>
              <a:t>而不单纯依赖投资人</a:t>
            </a:r>
            <a:r>
              <a:rPr lang="en-US" altLang="zh-CN" sz="1500" dirty="0">
                <a:solidFill>
                  <a:srgbClr val="000000"/>
                </a:solidFill>
                <a:latin typeface="Oscine" panose="020B0506040202020204" pitchFamily="34" charset="0"/>
                <a:ea typeface="+mn-ea"/>
                <a:sym typeface="+mn-ea"/>
              </a:rPr>
              <a:t>“</a:t>
            </a:r>
            <a:r>
              <a:rPr lang="zh-CN" altLang="en-US" sz="1500" dirty="0">
                <a:solidFill>
                  <a:srgbClr val="000000"/>
                </a:solidFill>
                <a:latin typeface="Oscine" panose="020B0506040202020204" pitchFamily="34" charset="0"/>
                <a:ea typeface="+mn-ea"/>
                <a:sym typeface="+mn-ea"/>
              </a:rPr>
              <a:t>输血</a:t>
            </a:r>
            <a:r>
              <a:rPr lang="en-US" altLang="zh-CN" sz="1500" dirty="0">
                <a:solidFill>
                  <a:srgbClr val="000000"/>
                </a:solidFill>
                <a:latin typeface="Oscine" panose="020B0506040202020204" pitchFamily="34" charset="0"/>
                <a:ea typeface="+mn-ea"/>
                <a:sym typeface="+mn-ea"/>
              </a:rPr>
              <a:t>”</a:t>
            </a:r>
            <a:r>
              <a:rPr lang="zh-CN" altLang="en-US" sz="1500" dirty="0">
                <a:solidFill>
                  <a:srgbClr val="000000"/>
                </a:solidFill>
                <a:latin typeface="Oscine" panose="020B0506040202020204" pitchFamily="34" charset="0"/>
                <a:ea typeface="+mn-ea"/>
                <a:sym typeface="+mn-ea"/>
              </a:rPr>
              <a:t>的项目对于投资者来说更有吸引力</a:t>
            </a:r>
            <a:endParaRPr lang="en-US" altLang="zh-CN" sz="1500" dirty="0">
              <a:solidFill>
                <a:srgbClr val="000000"/>
              </a:solidFill>
              <a:latin typeface="Oscine" panose="020B0506040202020204" pitchFamily="34" charset="0"/>
              <a:ea typeface="+mn-ea"/>
              <a:sym typeface="+mn-ea"/>
            </a:endParaRPr>
          </a:p>
          <a:p>
            <a:pPr eaLnBrk="0" hangingPunct="0">
              <a:spcAft>
                <a:spcPts val="600"/>
              </a:spcAft>
              <a:buFont typeface="宋体" panose="02010600030101010101" pitchFamily="2" charset="-122"/>
              <a:buChar char="•"/>
            </a:pPr>
            <a:r>
              <a:rPr lang="zh-CN" altLang="en-US" sz="1500" dirty="0">
                <a:solidFill>
                  <a:srgbClr val="000000"/>
                </a:solidFill>
                <a:latin typeface="Oscine" panose="020B0506040202020204" pitchFamily="34" charset="0"/>
                <a:ea typeface="+mn-ea"/>
                <a:cs typeface="Times New Roman" panose="02020603050405020304" pitchFamily="18" charset="0"/>
                <a:sym typeface="+mn-ea"/>
              </a:rPr>
              <a:t>移动</a:t>
            </a:r>
            <a:r>
              <a:rPr lang="en-US" altLang="zh-CN" sz="1500" dirty="0">
                <a:solidFill>
                  <a:srgbClr val="000000"/>
                </a:solidFill>
                <a:latin typeface="Oscine" panose="020B0506040202020204" pitchFamily="34" charset="0"/>
                <a:ea typeface="+mn-ea"/>
                <a:cs typeface="Times New Roman" panose="02020603050405020304" pitchFamily="18" charset="0"/>
                <a:sym typeface="+mn-ea"/>
              </a:rPr>
              <a:t>AR SDK</a:t>
            </a:r>
            <a:r>
              <a:rPr lang="zh-CN" altLang="en-US" sz="1500">
                <a:solidFill>
                  <a:srgbClr val="000000"/>
                </a:solidFill>
                <a:latin typeface="Oscine" panose="020B0506040202020204" pitchFamily="34" charset="0"/>
                <a:ea typeface="+mn-ea"/>
                <a:cs typeface="Times New Roman" panose="02020603050405020304" pitchFamily="18" charset="0"/>
                <a:sym typeface="+mn-ea"/>
              </a:rPr>
              <a:t>及智能眼镜的面世</a:t>
            </a:r>
            <a:endParaRPr lang="zh-CN" altLang="en-US" sz="1500" dirty="0">
              <a:solidFill>
                <a:srgbClr val="000000"/>
              </a:solidFill>
              <a:latin typeface="Oscine" panose="020B0506040202020204" pitchFamily="34" charset="0"/>
              <a:ea typeface="+mn-ea"/>
              <a:cs typeface="Times New Roman" panose="02020603050405020304" pitchFamily="18" charset="0"/>
              <a:sym typeface="+mn-ea"/>
            </a:endParaRPr>
          </a:p>
        </p:txBody>
      </p:sp>
      <p:sp>
        <p:nvSpPr>
          <p:cNvPr id="30" name="Oval 29"/>
          <p:cNvSpPr/>
          <p:nvPr/>
        </p:nvSpPr>
        <p:spPr>
          <a:xfrm>
            <a:off x="503238" y="1098550"/>
            <a:ext cx="365125" cy="365125"/>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rPr>
              <a:t>1</a:t>
            </a:r>
          </a:p>
        </p:txBody>
      </p:sp>
      <p:sp>
        <p:nvSpPr>
          <p:cNvPr id="31" name="Oval 30"/>
          <p:cNvSpPr/>
          <p:nvPr/>
        </p:nvSpPr>
        <p:spPr>
          <a:xfrm>
            <a:off x="4064000" y="1098550"/>
            <a:ext cx="366713" cy="365125"/>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rPr>
              <a:t>2</a:t>
            </a:r>
          </a:p>
        </p:txBody>
      </p:sp>
      <p:sp>
        <p:nvSpPr>
          <p:cNvPr id="32" name="Oval 31"/>
          <p:cNvSpPr/>
          <p:nvPr/>
        </p:nvSpPr>
        <p:spPr>
          <a:xfrm>
            <a:off x="7656513" y="1098550"/>
            <a:ext cx="366712" cy="365125"/>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rPr>
              <a:t>3</a:t>
            </a:r>
          </a:p>
        </p:txBody>
      </p:sp>
      <p:pic>
        <p:nvPicPr>
          <p:cNvPr id="4916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675" y="2576513"/>
            <a:ext cx="25685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2576513"/>
            <a:ext cx="314483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2"/>
          <p:cNvPicPr>
            <a:picLocks noChangeAspect="1" noChangeArrowheads="1"/>
          </p:cNvPicPr>
          <p:nvPr/>
        </p:nvPicPr>
        <p:blipFill>
          <a:blip r:embed="rId4">
            <a:extLst>
              <a:ext uri="{28A0092B-C50C-407E-A947-70E740481C1C}">
                <a14:useLocalDpi xmlns:a14="http://schemas.microsoft.com/office/drawing/2010/main" val="0"/>
              </a:ext>
            </a:extLst>
          </a:blip>
          <a:srcRect l="5086" r="6825"/>
          <a:stretch>
            <a:fillRect/>
          </a:stretch>
        </p:blipFill>
        <p:spPr bwMode="auto">
          <a:xfrm>
            <a:off x="7980363" y="2576513"/>
            <a:ext cx="3103562"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3"/>
          <p:cNvSpPr txBox="1">
            <a:spLocks noChangeArrowheads="1"/>
          </p:cNvSpPr>
          <p:nvPr/>
        </p:nvSpPr>
        <p:spPr bwMode="auto">
          <a:xfrm>
            <a:off x="531813" y="163513"/>
            <a:ext cx="9590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硬件和内容</a:t>
            </a:r>
            <a:r>
              <a:rPr lang="en-US" altLang="zh-CN" sz="2000" b="1" dirty="0">
                <a:solidFill>
                  <a:srgbClr val="FFFFFF"/>
                </a:solidFill>
                <a:latin typeface="Oscine" panose="020B0506040202020204" pitchFamily="34" charset="0"/>
                <a:ea typeface="+mn-ea"/>
              </a:rPr>
              <a:t>: </a:t>
            </a:r>
            <a:r>
              <a:rPr lang="zh-CN" altLang="en-US" sz="2000" b="1" dirty="0">
                <a:solidFill>
                  <a:srgbClr val="FFFFFF"/>
                </a:solidFill>
                <a:latin typeface="Oscine" panose="020B0506040202020204" pitchFamily="34" charset="0"/>
                <a:ea typeface="+mn-ea"/>
              </a:rPr>
              <a:t>基于</a:t>
            </a:r>
            <a:r>
              <a:rPr lang="en-US" altLang="zh-CN" sz="2000" b="1" dirty="0">
                <a:solidFill>
                  <a:srgbClr val="FFFFFF"/>
                </a:solidFill>
                <a:latin typeface="Oscine" panose="020B0506040202020204" pitchFamily="34" charset="0"/>
                <a:ea typeface="+mn-ea"/>
              </a:rPr>
              <a:t>VR</a:t>
            </a:r>
            <a:r>
              <a:rPr lang="zh-CN" altLang="en-US" sz="2000" b="1" dirty="0">
                <a:solidFill>
                  <a:srgbClr val="FFFFFF"/>
                </a:solidFill>
                <a:latin typeface="Oscine" panose="020B0506040202020204" pitchFamily="34" charset="0"/>
                <a:ea typeface="+mn-ea"/>
              </a:rPr>
              <a:t>能在</a:t>
            </a:r>
            <a:r>
              <a:rPr lang="en-US" altLang="zh-CN" sz="2000" b="1" dirty="0">
                <a:solidFill>
                  <a:srgbClr val="FFFFFF"/>
                </a:solidFill>
                <a:latin typeface="Oscine" panose="020B0506040202020204" pitchFamily="34" charset="0"/>
                <a:ea typeface="+mn-ea"/>
              </a:rPr>
              <a:t>C</a:t>
            </a:r>
            <a:r>
              <a:rPr lang="zh-CN" altLang="en-US" sz="2000" b="1" dirty="0">
                <a:solidFill>
                  <a:srgbClr val="FFFFFF"/>
                </a:solidFill>
                <a:latin typeface="Oscine" panose="020B0506040202020204" pitchFamily="34" charset="0"/>
                <a:ea typeface="+mn-ea"/>
              </a:rPr>
              <a:t>端快速普及渗透的期待</a:t>
            </a:r>
          </a:p>
        </p:txBody>
      </p:sp>
      <p:sp>
        <p:nvSpPr>
          <p:cNvPr id="50178" name="TextBox 16"/>
          <p:cNvSpPr txBox="1">
            <a:spLocks noChangeArrowheads="1"/>
          </p:cNvSpPr>
          <p:nvPr/>
        </p:nvSpPr>
        <p:spPr bwMode="auto">
          <a:xfrm>
            <a:off x="1182688" y="1395413"/>
            <a:ext cx="58531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500" dirty="0">
                <a:solidFill>
                  <a:srgbClr val="FFFFFF"/>
                </a:solidFill>
                <a:latin typeface="Oscine" panose="020B0506040202020204" pitchFamily="34" charset="0"/>
                <a:ea typeface="+mn-ea"/>
              </a:rPr>
              <a:t>随着第一代</a:t>
            </a:r>
            <a:r>
              <a:rPr lang="en-US" altLang="zh-CN" sz="1500" dirty="0">
                <a:solidFill>
                  <a:srgbClr val="FFFFFF"/>
                </a:solidFill>
                <a:latin typeface="Oscine" panose="020B0506040202020204" pitchFamily="34" charset="0"/>
                <a:ea typeface="+mn-ea"/>
              </a:rPr>
              <a:t>VR </a:t>
            </a:r>
            <a:r>
              <a:rPr lang="zh-CN" altLang="en-US" sz="1500" dirty="0">
                <a:solidFill>
                  <a:srgbClr val="FFFFFF"/>
                </a:solidFill>
                <a:latin typeface="Oscine" panose="020B0506040202020204" pitchFamily="34" charset="0"/>
                <a:ea typeface="+mn-ea"/>
              </a:rPr>
              <a:t>头显的推出，部分投资者参照</a:t>
            </a:r>
            <a:r>
              <a:rPr lang="zh-CN" altLang="en-US" sz="1500" dirty="0">
                <a:solidFill>
                  <a:srgbClr val="FFFFFF"/>
                </a:solidFill>
                <a:latin typeface="Oscine" panose="020B0506040202020204" pitchFamily="34" charset="0"/>
                <a:ea typeface="等线" panose="02010600030101010101" pitchFamily="2" charset="-122"/>
              </a:rPr>
              <a:t>智能手机的历史数据和发展模式对</a:t>
            </a:r>
            <a:r>
              <a:rPr lang="en-US" altLang="zh-CN" sz="1500" dirty="0">
                <a:solidFill>
                  <a:srgbClr val="FFFFFF"/>
                </a:solidFill>
                <a:latin typeface="Oscine" panose="020B0506040202020204" pitchFamily="34" charset="0"/>
                <a:ea typeface="等线" panose="02010600030101010101" pitchFamily="2" charset="-122"/>
              </a:rPr>
              <a:t>VR</a:t>
            </a:r>
            <a:r>
              <a:rPr lang="zh-CN" altLang="en-US" sz="1500" dirty="0">
                <a:solidFill>
                  <a:srgbClr val="FFFFFF"/>
                </a:solidFill>
                <a:latin typeface="Oscine" panose="020B0506040202020204" pitchFamily="34" charset="0"/>
                <a:ea typeface="等线" panose="02010600030101010101" pitchFamily="2" charset="-122"/>
              </a:rPr>
              <a:t>行业进行</a:t>
            </a:r>
            <a:r>
              <a:rPr lang="zh-CN" altLang="en-US" sz="1500" dirty="0">
                <a:solidFill>
                  <a:srgbClr val="FFFFFF"/>
                </a:solidFill>
                <a:latin typeface="Oscine" panose="020B0506040202020204" pitchFamily="34" charset="0"/>
                <a:ea typeface="+mn-ea"/>
              </a:rPr>
              <a:t>了较高的出货预估</a:t>
            </a:r>
          </a:p>
          <a:p>
            <a:pPr eaLnBrk="0" hangingPunct="0">
              <a:spcAft>
                <a:spcPts val="600"/>
              </a:spcAft>
              <a:buFont typeface="宋体" panose="02010600030101010101" pitchFamily="2" charset="-122"/>
              <a:buChar char="•"/>
            </a:pPr>
            <a:r>
              <a:rPr lang="zh-CN" altLang="en-US" sz="1500" dirty="0">
                <a:solidFill>
                  <a:srgbClr val="FFFFFF"/>
                </a:solidFill>
                <a:latin typeface="Oscine" panose="020B0506040202020204" pitchFamily="34" charset="0"/>
                <a:ea typeface="+mn-ea"/>
              </a:rPr>
              <a:t>投资者的逻辑为寻找</a:t>
            </a:r>
            <a:r>
              <a:rPr lang="en-US" altLang="zh-CN" sz="1500" dirty="0">
                <a:solidFill>
                  <a:srgbClr val="FFFFFF"/>
                </a:solidFill>
                <a:latin typeface="Oscine" panose="020B0506040202020204" pitchFamily="34" charset="0"/>
                <a:ea typeface="+mn-ea"/>
              </a:rPr>
              <a:t>VR</a:t>
            </a:r>
            <a:r>
              <a:rPr lang="zh-CN" altLang="en-US" sz="1500" dirty="0">
                <a:solidFill>
                  <a:srgbClr val="FFFFFF"/>
                </a:solidFill>
                <a:latin typeface="Oscine" panose="020B0506040202020204" pitchFamily="34" charset="0"/>
                <a:ea typeface="+mn-ea"/>
              </a:rPr>
              <a:t>领域类比的“苹果</a:t>
            </a:r>
            <a:r>
              <a:rPr lang="en-US" altLang="zh-CN" sz="1500" dirty="0">
                <a:solidFill>
                  <a:srgbClr val="FFFFFF"/>
                </a:solidFill>
                <a:latin typeface="Oscine" panose="020B0506040202020204" pitchFamily="34" charset="0"/>
                <a:ea typeface="+mn-ea"/>
              </a:rPr>
              <a:t>/</a:t>
            </a:r>
            <a:r>
              <a:rPr lang="zh-CN" altLang="en-US" sz="1500" dirty="0">
                <a:solidFill>
                  <a:srgbClr val="FFFFFF"/>
                </a:solidFill>
                <a:latin typeface="Oscine" panose="020B0506040202020204" pitchFamily="34" charset="0"/>
                <a:ea typeface="+mn-ea"/>
              </a:rPr>
              <a:t>三星</a:t>
            </a:r>
            <a:r>
              <a:rPr lang="en-US" altLang="zh-CN" sz="1500" dirty="0">
                <a:solidFill>
                  <a:srgbClr val="FFFFFF"/>
                </a:solidFill>
                <a:latin typeface="Oscine" panose="020B0506040202020204" pitchFamily="34" charset="0"/>
                <a:ea typeface="+mn-ea"/>
              </a:rPr>
              <a:t>/</a:t>
            </a:r>
            <a:r>
              <a:rPr lang="zh-CN" altLang="en-US" sz="1500" dirty="0">
                <a:solidFill>
                  <a:srgbClr val="FFFFFF"/>
                </a:solidFill>
                <a:latin typeface="Oscine" panose="020B0506040202020204" pitchFamily="34" charset="0"/>
                <a:ea typeface="+mn-ea"/>
              </a:rPr>
              <a:t>小米</a:t>
            </a:r>
            <a:r>
              <a:rPr lang="en-US" altLang="zh-CN" sz="1500" dirty="0">
                <a:solidFill>
                  <a:srgbClr val="FFFFFF"/>
                </a:solidFill>
                <a:latin typeface="Oscine" panose="020B0506040202020204" pitchFamily="34" charset="0"/>
                <a:ea typeface="+mn-ea"/>
              </a:rPr>
              <a:t>”</a:t>
            </a:r>
          </a:p>
        </p:txBody>
      </p:sp>
      <p:sp>
        <p:nvSpPr>
          <p:cNvPr id="9" name="Oval 8"/>
          <p:cNvSpPr/>
          <p:nvPr/>
        </p:nvSpPr>
        <p:spPr>
          <a:xfrm>
            <a:off x="100013" y="144463"/>
            <a:ext cx="365125" cy="366712"/>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rPr>
              <a:t>1</a:t>
            </a:r>
          </a:p>
        </p:txBody>
      </p:sp>
      <p:sp>
        <p:nvSpPr>
          <p:cNvPr id="50180" name="文本框 3"/>
          <p:cNvSpPr txBox="1">
            <a:spLocks noChangeArrowheads="1"/>
          </p:cNvSpPr>
          <p:nvPr/>
        </p:nvSpPr>
        <p:spPr bwMode="auto">
          <a:xfrm>
            <a:off x="1708150" y="954088"/>
            <a:ext cx="4297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关键驱动因素</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50181" name="文本框 3"/>
          <p:cNvSpPr txBox="1">
            <a:spLocks noChangeArrowheads="1"/>
          </p:cNvSpPr>
          <p:nvPr/>
        </p:nvSpPr>
        <p:spPr bwMode="auto">
          <a:xfrm>
            <a:off x="7970838" y="954088"/>
            <a:ext cx="336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a:solidFill>
                  <a:srgbClr val="FFFFFF"/>
                </a:solidFill>
                <a:latin typeface="Oscine" panose="020B0506040202020204" pitchFamily="34" charset="0"/>
                <a:ea typeface="+mn-ea"/>
                <a:sym typeface="+mn-ea"/>
              </a:rPr>
              <a:t>挑战</a:t>
            </a:r>
            <a:endParaRPr lang="zh-CN" altLang="en-US" sz="1800" b="1" u="sng">
              <a:solidFill>
                <a:srgbClr val="FFFFFF"/>
              </a:solidFill>
              <a:latin typeface="Oscine" panose="020B0506040202020204" pitchFamily="34" charset="0"/>
              <a:ea typeface="+mn-ea"/>
              <a:cs typeface="Times New Roman" panose="02020603050405020304" pitchFamily="18" charset="0"/>
              <a:sym typeface="+mn-ea"/>
            </a:endParaRPr>
          </a:p>
        </p:txBody>
      </p:sp>
      <p:sp>
        <p:nvSpPr>
          <p:cNvPr id="19" name="Rectangle 18"/>
          <p:cNvSpPr/>
          <p:nvPr/>
        </p:nvSpPr>
        <p:spPr>
          <a:xfrm>
            <a:off x="642415" y="1408331"/>
            <a:ext cx="457200" cy="15544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3765" fontAlgn="auto">
              <a:spcBef>
                <a:spcPts val="0"/>
              </a:spcBef>
              <a:spcAft>
                <a:spcPts val="0"/>
              </a:spcAft>
              <a:buFontTx/>
              <a:buNone/>
              <a:defRPr/>
            </a:pPr>
            <a:r>
              <a:rPr lang="zh-CN" altLang="en-US" sz="1600" b="1" dirty="0">
                <a:latin typeface="Oscine" panose="020B0506040202020204" pitchFamily="34" charset="0"/>
              </a:rPr>
              <a:t>硬件</a:t>
            </a:r>
            <a:endParaRPr lang="en-US" sz="1600" b="1" dirty="0">
              <a:latin typeface="Oscine" panose="020B0506040202020204" pitchFamily="34" charset="0"/>
            </a:endParaRPr>
          </a:p>
        </p:txBody>
      </p:sp>
      <p:sp>
        <p:nvSpPr>
          <p:cNvPr id="20" name="Rectangle 19"/>
          <p:cNvSpPr/>
          <p:nvPr/>
        </p:nvSpPr>
        <p:spPr>
          <a:xfrm>
            <a:off x="642415" y="3153667"/>
            <a:ext cx="457200" cy="15544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3765" fontAlgn="auto">
              <a:spcBef>
                <a:spcPts val="0"/>
              </a:spcBef>
              <a:spcAft>
                <a:spcPts val="0"/>
              </a:spcAft>
              <a:buFontTx/>
              <a:buNone/>
              <a:defRPr/>
            </a:pPr>
            <a:r>
              <a:rPr lang="zh-CN" altLang="en-US" sz="1600" b="1" dirty="0">
                <a:latin typeface="Oscine" panose="020B0506040202020204" pitchFamily="34" charset="0"/>
              </a:rPr>
              <a:t>内容</a:t>
            </a:r>
            <a:endParaRPr lang="en-US" sz="1600" b="1" dirty="0">
              <a:latin typeface="Oscine" panose="020B0506040202020204" pitchFamily="34" charset="0"/>
            </a:endParaRPr>
          </a:p>
        </p:txBody>
      </p:sp>
      <p:sp>
        <p:nvSpPr>
          <p:cNvPr id="22" name="Rectangle 21"/>
          <p:cNvSpPr/>
          <p:nvPr/>
        </p:nvSpPr>
        <p:spPr>
          <a:xfrm>
            <a:off x="642415" y="4891915"/>
            <a:ext cx="457200" cy="155447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3765" fontAlgn="auto">
              <a:spcBef>
                <a:spcPts val="0"/>
              </a:spcBef>
              <a:spcAft>
                <a:spcPts val="0"/>
              </a:spcAft>
              <a:buFontTx/>
              <a:buNone/>
              <a:defRPr/>
            </a:pPr>
            <a:r>
              <a:rPr lang="zh-CN" altLang="en-US" sz="1600" b="1" dirty="0">
                <a:latin typeface="Oscine" panose="020B0506040202020204" pitchFamily="34" charset="0"/>
              </a:rPr>
              <a:t>社交</a:t>
            </a:r>
            <a:endParaRPr lang="en-US" sz="1600" b="1" dirty="0">
              <a:latin typeface="Oscine" panose="020B0506040202020204" pitchFamily="34" charset="0"/>
            </a:endParaRPr>
          </a:p>
        </p:txBody>
      </p:sp>
      <p:sp>
        <p:nvSpPr>
          <p:cNvPr id="50185" name="TextBox 22"/>
          <p:cNvSpPr txBox="1">
            <a:spLocks noChangeArrowheads="1"/>
          </p:cNvSpPr>
          <p:nvPr/>
        </p:nvSpPr>
        <p:spPr bwMode="auto">
          <a:xfrm>
            <a:off x="1182688" y="3168650"/>
            <a:ext cx="585311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500" dirty="0">
                <a:solidFill>
                  <a:srgbClr val="FFFFFF"/>
                </a:solidFill>
                <a:latin typeface="Oscine" panose="020B0506040202020204" pitchFamily="34" charset="0"/>
                <a:ea typeface="+mn-ea"/>
              </a:rPr>
              <a:t>随着硬件铺开，行业对高质量的内容极度渴求</a:t>
            </a:r>
          </a:p>
          <a:p>
            <a:pPr eaLnBrk="0" hangingPunct="0">
              <a:spcAft>
                <a:spcPts val="600"/>
              </a:spcAft>
              <a:buFont typeface="宋体" panose="02010600030101010101" pitchFamily="2" charset="-122"/>
              <a:buChar char="•"/>
            </a:pPr>
            <a:r>
              <a:rPr lang="zh-CN" altLang="en-US" sz="1500" dirty="0">
                <a:solidFill>
                  <a:srgbClr val="FFFFFF"/>
                </a:solidFill>
                <a:latin typeface="Oscine" panose="020B0506040202020204" pitchFamily="34" charset="0"/>
                <a:ea typeface="+mn-ea"/>
              </a:rPr>
              <a:t>游戏和影视娱乐被认为是</a:t>
            </a:r>
            <a:r>
              <a:rPr lang="en-US" altLang="zh-CN" sz="1500" dirty="0">
                <a:solidFill>
                  <a:srgbClr val="FFFFFF"/>
                </a:solidFill>
                <a:latin typeface="Oscine" panose="020B0506040202020204" pitchFamily="34" charset="0"/>
                <a:ea typeface="+mn-ea"/>
              </a:rPr>
              <a:t>VR</a:t>
            </a:r>
            <a:r>
              <a:rPr lang="zh-CN" altLang="en-US" sz="1500" dirty="0">
                <a:solidFill>
                  <a:srgbClr val="FFFFFF"/>
                </a:solidFill>
                <a:latin typeface="Oscine" panose="020B0506040202020204" pitchFamily="34" charset="0"/>
                <a:ea typeface="+mn-ea"/>
              </a:rPr>
              <a:t>最自然的需求</a:t>
            </a:r>
          </a:p>
        </p:txBody>
      </p:sp>
      <p:sp>
        <p:nvSpPr>
          <p:cNvPr id="50186" name="TextBox 23"/>
          <p:cNvSpPr txBox="1">
            <a:spLocks noChangeArrowheads="1"/>
          </p:cNvSpPr>
          <p:nvPr/>
        </p:nvSpPr>
        <p:spPr bwMode="auto">
          <a:xfrm>
            <a:off x="1182688" y="4919663"/>
            <a:ext cx="58531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Font typeface="宋体" panose="02010600030101010101" pitchFamily="2" charset="-122"/>
              <a:buChar char="•"/>
            </a:pPr>
            <a:r>
              <a:rPr lang="zh-CN" altLang="en-US" sz="1500" dirty="0">
                <a:solidFill>
                  <a:srgbClr val="FFFFFF"/>
                </a:solidFill>
                <a:latin typeface="Oscine" panose="020B0506040202020204" pitchFamily="34" charset="0"/>
                <a:ea typeface="等线" panose="02010600030101010101" pitchFamily="2" charset="-122"/>
              </a:rPr>
              <a:t>以高粘性、高传播性以及能积累大量</a:t>
            </a:r>
            <a:r>
              <a:rPr lang="en-US" altLang="zh-CN" sz="1500" dirty="0">
                <a:solidFill>
                  <a:srgbClr val="FFFFFF"/>
                </a:solidFill>
                <a:latin typeface="Oscine" panose="020B0506040202020204" pitchFamily="34" charset="0"/>
                <a:ea typeface="等线" panose="02010600030101010101" pitchFamily="2" charset="-122"/>
              </a:rPr>
              <a:t>C</a:t>
            </a:r>
            <a:r>
              <a:rPr lang="zh-CN" altLang="en-US" sz="1500" dirty="0">
                <a:solidFill>
                  <a:srgbClr val="FFFFFF"/>
                </a:solidFill>
                <a:latin typeface="Oscine" panose="020B0506040202020204" pitchFamily="34" charset="0"/>
                <a:ea typeface="等线" panose="02010600030101010101" pitchFamily="2" charset="-122"/>
              </a:rPr>
              <a:t>端用户的特性，</a:t>
            </a:r>
            <a:r>
              <a:rPr lang="zh-CN" altLang="en-US" sz="1500" dirty="0">
                <a:solidFill>
                  <a:srgbClr val="FFFFFF"/>
                </a:solidFill>
                <a:latin typeface="Oscine" panose="020B0506040202020204" pitchFamily="34" charset="0"/>
                <a:ea typeface="+mn-ea"/>
              </a:rPr>
              <a:t>被认为有可能是</a:t>
            </a:r>
            <a:r>
              <a:rPr lang="en-US" altLang="zh-CN" sz="1500" dirty="0">
                <a:solidFill>
                  <a:srgbClr val="FFFFFF"/>
                </a:solidFill>
                <a:latin typeface="Oscine" panose="020B0506040202020204" pitchFamily="34" charset="0"/>
                <a:ea typeface="+mn-ea"/>
              </a:rPr>
              <a:t>VR</a:t>
            </a:r>
            <a:r>
              <a:rPr lang="zh-CN" altLang="en-US" sz="1500" dirty="0">
                <a:solidFill>
                  <a:srgbClr val="FFFFFF"/>
                </a:solidFill>
                <a:latin typeface="Oscine" panose="020B0506040202020204" pitchFamily="34" charset="0"/>
                <a:ea typeface="+mn-ea"/>
              </a:rPr>
              <a:t>潜在的“杀手级应用”；</a:t>
            </a:r>
            <a:r>
              <a:rPr lang="zh-CN" altLang="en-US" sz="1500" dirty="0">
                <a:solidFill>
                  <a:srgbClr val="FFFFFF"/>
                </a:solidFill>
                <a:latin typeface="Oscine" panose="020B0506040202020204" pitchFamily="34" charset="0"/>
                <a:ea typeface="等线" panose="02010600030101010101" pitchFamily="2" charset="-122"/>
              </a:rPr>
              <a:t>寻找</a:t>
            </a:r>
            <a:r>
              <a:rPr lang="en-US" altLang="zh-CN" sz="1500" dirty="0">
                <a:solidFill>
                  <a:srgbClr val="FFFFFF"/>
                </a:solidFill>
                <a:latin typeface="Oscine" panose="020B0506040202020204" pitchFamily="34" charset="0"/>
                <a:ea typeface="等线" panose="02010600030101010101" pitchFamily="2" charset="-122"/>
              </a:rPr>
              <a:t>VR</a:t>
            </a:r>
            <a:r>
              <a:rPr lang="zh-CN" altLang="en-US" sz="1500" dirty="0">
                <a:solidFill>
                  <a:srgbClr val="FFFFFF"/>
                </a:solidFill>
                <a:latin typeface="Oscine" panose="020B0506040202020204" pitchFamily="34" charset="0"/>
                <a:ea typeface="等线" panose="02010600030101010101" pitchFamily="2" charset="-122"/>
              </a:rPr>
              <a:t>领域类比的</a:t>
            </a:r>
            <a:r>
              <a:rPr lang="zh-CN" altLang="en-US" sz="1500" dirty="0">
                <a:solidFill>
                  <a:srgbClr val="FFFFFF"/>
                </a:solidFill>
                <a:latin typeface="Oscine" panose="020B0506040202020204" pitchFamily="34" charset="0"/>
                <a:ea typeface="+mn-ea"/>
              </a:rPr>
              <a:t>“</a:t>
            </a:r>
            <a:r>
              <a:rPr lang="en-US" altLang="zh-CN" sz="1500" dirty="0">
                <a:solidFill>
                  <a:srgbClr val="FFFFFF"/>
                </a:solidFill>
                <a:latin typeface="Oscine" panose="020B0506040202020204" pitchFamily="34" charset="0"/>
                <a:ea typeface="+mn-ea"/>
              </a:rPr>
              <a:t>Facebook”</a:t>
            </a:r>
          </a:p>
        </p:txBody>
      </p:sp>
      <p:sp>
        <p:nvSpPr>
          <p:cNvPr id="25" name="Arrow: Down 24"/>
          <p:cNvSpPr/>
          <p:nvPr/>
        </p:nvSpPr>
        <p:spPr>
          <a:xfrm rot="16200000">
            <a:off x="7049294" y="1874044"/>
            <a:ext cx="506412" cy="34290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pic>
        <p:nvPicPr>
          <p:cNvPr id="50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2486025"/>
            <a:ext cx="812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6" descr="Image result for OSVR logo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5563" y="2566988"/>
            <a:ext cx="9890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8" descr="Image result for starvr logo jpg"/>
          <p:cNvPicPr>
            <a:picLocks noChangeAspect="1" noChangeArrowheads="1"/>
          </p:cNvPicPr>
          <p:nvPr/>
        </p:nvPicPr>
        <p:blipFill>
          <a:blip r:embed="rId4">
            <a:extLst>
              <a:ext uri="{28A0092B-C50C-407E-A947-70E740481C1C}">
                <a14:useLocalDpi xmlns:a14="http://schemas.microsoft.com/office/drawing/2010/main" val="0"/>
              </a:ext>
            </a:extLst>
          </a:blip>
          <a:srcRect l="11833" t="23042" r="14801" b="12981"/>
          <a:stretch>
            <a:fillRect/>
          </a:stretch>
        </p:blipFill>
        <p:spPr bwMode="auto">
          <a:xfrm>
            <a:off x="3773488" y="2486025"/>
            <a:ext cx="990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t="16653" b="25983"/>
          <a:stretch>
            <a:fillRect/>
          </a:stretch>
        </p:blipFill>
        <p:spPr bwMode="auto">
          <a:xfrm>
            <a:off x="4937125" y="2479675"/>
            <a:ext cx="13604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1325" y="3921125"/>
            <a:ext cx="11191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367213"/>
            <a:ext cx="17129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14" descr="Image result for wevr"/>
          <p:cNvPicPr>
            <a:picLocks noChangeAspect="1" noChangeArrowheads="1"/>
          </p:cNvPicPr>
          <p:nvPr/>
        </p:nvPicPr>
        <p:blipFill>
          <a:blip r:embed="rId8">
            <a:extLst>
              <a:ext uri="{28A0092B-C50C-407E-A947-70E740481C1C}">
                <a14:useLocalDpi xmlns:a14="http://schemas.microsoft.com/office/drawing/2010/main" val="0"/>
              </a:ext>
            </a:extLst>
          </a:blip>
          <a:srcRect l="13287" r="13617"/>
          <a:stretch>
            <a:fillRect/>
          </a:stretch>
        </p:blipFill>
        <p:spPr bwMode="auto">
          <a:xfrm>
            <a:off x="2998788" y="3924300"/>
            <a:ext cx="1000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9088" y="3940175"/>
            <a:ext cx="7318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Picture 37"/>
          <p:cNvPicPr>
            <a:picLocks noChangeAspect="1" noChangeArrowheads="1"/>
          </p:cNvPicPr>
          <p:nvPr/>
        </p:nvPicPr>
        <p:blipFill>
          <a:blip r:embed="rId10">
            <a:extLst>
              <a:ext uri="{28A0092B-C50C-407E-A947-70E740481C1C}">
                <a14:useLocalDpi xmlns:a14="http://schemas.microsoft.com/office/drawing/2010/main" val="0"/>
              </a:ext>
            </a:extLst>
          </a:blip>
          <a:srcRect l="27255" t="12672" r="30022" b="10078"/>
          <a:stretch>
            <a:fillRect/>
          </a:stretch>
        </p:blipFill>
        <p:spPr bwMode="auto">
          <a:xfrm>
            <a:off x="4152900" y="3940175"/>
            <a:ext cx="1066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rrow: Down 41"/>
          <p:cNvSpPr/>
          <p:nvPr/>
        </p:nvSpPr>
        <p:spPr>
          <a:xfrm rot="16200000">
            <a:off x="7049294" y="3817144"/>
            <a:ext cx="506412" cy="34290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43" name="Arrow: Down 42"/>
          <p:cNvSpPr/>
          <p:nvPr/>
        </p:nvSpPr>
        <p:spPr>
          <a:xfrm rot="16200000">
            <a:off x="7048500" y="5578475"/>
            <a:ext cx="508000" cy="34290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pic>
        <p:nvPicPr>
          <p:cNvPr id="50199" name="Picture 39"/>
          <p:cNvPicPr>
            <a:picLocks noChangeAspect="1" noChangeArrowheads="1"/>
          </p:cNvPicPr>
          <p:nvPr/>
        </p:nvPicPr>
        <p:blipFill>
          <a:blip r:embed="rId11">
            <a:extLst>
              <a:ext uri="{28A0092B-C50C-407E-A947-70E740481C1C}">
                <a14:useLocalDpi xmlns:a14="http://schemas.microsoft.com/office/drawing/2010/main" val="0"/>
              </a:ext>
            </a:extLst>
          </a:blip>
          <a:srcRect t="17828" b="18829"/>
          <a:stretch>
            <a:fillRect/>
          </a:stretch>
        </p:blipFill>
        <p:spPr bwMode="auto">
          <a:xfrm>
            <a:off x="3827463" y="6007100"/>
            <a:ext cx="138906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0" name="Picture 22" descr="Image result for altspace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7938" y="5592763"/>
            <a:ext cx="16446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24" descr="Image result for rec room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3913" y="5588000"/>
            <a:ext cx="14747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p:cNvSpPr/>
          <p:nvPr/>
        </p:nvSpPr>
        <p:spPr>
          <a:xfrm>
            <a:off x="7727950" y="1438275"/>
            <a:ext cx="3929063" cy="1524000"/>
          </a:xfrm>
          <a:prstGeom prst="rect">
            <a:avLst/>
          </a:prstGeom>
          <a:solidFill>
            <a:schemeClr val="tx1">
              <a:lumMod val="65000"/>
              <a:lumOff val="3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500" dirty="0">
                <a:solidFill>
                  <a:schemeClr val="bg1"/>
                </a:solidFill>
                <a:latin typeface="Oscine" panose="020B0506040202020204" pitchFamily="34" charset="0"/>
              </a:rPr>
              <a:t>由于消费者渗透率及设备出货量低于预期，头显领域迅速饱和，市场由几个拥有较强</a:t>
            </a:r>
            <a:r>
              <a:rPr lang="en-US" altLang="zh-CN" sz="1500" dirty="0">
                <a:solidFill>
                  <a:schemeClr val="bg1"/>
                </a:solidFill>
                <a:latin typeface="Oscine" panose="020B0506040202020204" pitchFamily="34" charset="0"/>
              </a:rPr>
              <a:t/>
            </a:r>
            <a:br>
              <a:rPr lang="en-US" altLang="zh-CN" sz="1500" dirty="0">
                <a:solidFill>
                  <a:schemeClr val="bg1"/>
                </a:solidFill>
                <a:latin typeface="Oscine" panose="020B0506040202020204" pitchFamily="34" charset="0"/>
              </a:rPr>
            </a:br>
            <a:r>
              <a:rPr lang="zh-CN" altLang="en-US" sz="1500" dirty="0">
                <a:solidFill>
                  <a:schemeClr val="bg1"/>
                </a:solidFill>
                <a:latin typeface="Oscine" panose="020B0506040202020204" pitchFamily="34" charset="0"/>
              </a:rPr>
              <a:t>技术以及资金能力的国际领先品牌领导，</a:t>
            </a:r>
            <a:r>
              <a:rPr lang="en-US" altLang="zh-CN" sz="1500" dirty="0">
                <a:solidFill>
                  <a:schemeClr val="bg1"/>
                </a:solidFill>
                <a:latin typeface="Oscine" panose="020B0506040202020204" pitchFamily="34" charset="0"/>
              </a:rPr>
              <a:t/>
            </a:r>
            <a:br>
              <a:rPr lang="en-US" altLang="zh-CN" sz="1500" dirty="0">
                <a:solidFill>
                  <a:schemeClr val="bg1"/>
                </a:solidFill>
                <a:latin typeface="Oscine" panose="020B0506040202020204" pitchFamily="34" charset="0"/>
              </a:rPr>
            </a:br>
            <a:r>
              <a:rPr lang="zh-CN" altLang="en-US" sz="1500" b="1" dirty="0">
                <a:solidFill>
                  <a:srgbClr val="00B0F0"/>
                </a:solidFill>
                <a:latin typeface="Oscine" panose="020B0506040202020204" pitchFamily="34" charset="0"/>
              </a:rPr>
              <a:t>缺乏生态能力的制造商难以生存</a:t>
            </a:r>
          </a:p>
        </p:txBody>
      </p:sp>
      <p:sp>
        <p:nvSpPr>
          <p:cNvPr id="49" name="Rectangle 48"/>
          <p:cNvSpPr/>
          <p:nvPr/>
        </p:nvSpPr>
        <p:spPr>
          <a:xfrm>
            <a:off x="7727950" y="3167063"/>
            <a:ext cx="3929063" cy="1554162"/>
          </a:xfrm>
          <a:prstGeom prst="rect">
            <a:avLst/>
          </a:prstGeom>
          <a:solidFill>
            <a:schemeClr val="tx1">
              <a:lumMod val="65000"/>
              <a:lumOff val="3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500" b="1" dirty="0">
                <a:solidFill>
                  <a:srgbClr val="00B0F0"/>
                </a:solidFill>
                <a:latin typeface="Oscine" panose="020B0506040202020204" pitchFamily="34" charset="0"/>
                <a:cs typeface="等线" panose="02010600030101010101" pitchFamily="2" charset="-122"/>
              </a:rPr>
              <a:t>C</a:t>
            </a:r>
            <a:r>
              <a:rPr lang="zh-CN" altLang="en-US" sz="1500" b="1" dirty="0">
                <a:solidFill>
                  <a:srgbClr val="00B0F0"/>
                </a:solidFill>
                <a:latin typeface="Oscine" panose="020B0506040202020204" pitchFamily="34" charset="0"/>
                <a:cs typeface="等线" panose="02010600030101010101" pitchFamily="2" charset="-122"/>
              </a:rPr>
              <a:t>端设备安装基数低</a:t>
            </a:r>
            <a:r>
              <a:rPr lang="zh-CN" altLang="en-US" sz="1500" dirty="0">
                <a:solidFill>
                  <a:srgbClr val="FFFFFF"/>
                </a:solidFill>
                <a:latin typeface="Oscine" panose="020B0506040202020204" pitchFamily="34" charset="0"/>
                <a:cs typeface="等线" panose="02010600030101010101" pitchFamily="2" charset="-122"/>
              </a:rPr>
              <a:t>且增长缓慢，大部分内容只能通过线下渠道变现；</a:t>
            </a:r>
            <a:r>
              <a:rPr lang="zh-CN" altLang="en-US" sz="1500" dirty="0">
                <a:solidFill>
                  <a:srgbClr val="FFFFFF"/>
                </a:solidFill>
                <a:latin typeface="Oscine" panose="020B0506040202020204" pitchFamily="34" charset="0"/>
              </a:rPr>
              <a:t>拥有顶尖背景的头部工作室才相对容易获得资金支持，对新晋的独立工作室来说融资则比较困难</a:t>
            </a:r>
          </a:p>
        </p:txBody>
      </p:sp>
      <p:sp>
        <p:nvSpPr>
          <p:cNvPr id="50" name="Rectangle 49"/>
          <p:cNvSpPr/>
          <p:nvPr/>
        </p:nvSpPr>
        <p:spPr>
          <a:xfrm>
            <a:off x="7727950" y="4892675"/>
            <a:ext cx="3929063" cy="1554163"/>
          </a:xfrm>
          <a:prstGeom prst="rect">
            <a:avLst/>
          </a:prstGeom>
          <a:solidFill>
            <a:schemeClr val="tx1">
              <a:lumMod val="65000"/>
              <a:lumOff val="3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500" dirty="0">
                <a:solidFill>
                  <a:srgbClr val="FFFFFF"/>
                </a:solidFill>
                <a:latin typeface="Oscine" panose="020B0506040202020204" pitchFamily="34" charset="0"/>
                <a:cs typeface="等线" panose="02010600030101010101" pitchFamily="2" charset="-122"/>
              </a:rPr>
              <a:t>由于</a:t>
            </a:r>
            <a:r>
              <a:rPr lang="en-US" altLang="zh-CN" sz="1500" dirty="0">
                <a:solidFill>
                  <a:srgbClr val="FFFFFF"/>
                </a:solidFill>
                <a:latin typeface="Oscine" panose="020B0506040202020204" pitchFamily="34" charset="0"/>
                <a:cs typeface="等线" panose="02010600030101010101" pitchFamily="2" charset="-122"/>
              </a:rPr>
              <a:t>C</a:t>
            </a:r>
            <a:r>
              <a:rPr lang="zh-CN" altLang="en-US" sz="1500" dirty="0">
                <a:solidFill>
                  <a:srgbClr val="FFFFFF"/>
                </a:solidFill>
                <a:latin typeface="Oscine" panose="020B0506040202020204" pitchFamily="34" charset="0"/>
                <a:cs typeface="等线" panose="02010600030101010101" pitchFamily="2" charset="-122"/>
              </a:rPr>
              <a:t>端安装基数低，大部分社交应用</a:t>
            </a:r>
            <a:r>
              <a:rPr lang="zh-CN" altLang="en-US" sz="1500" b="1" dirty="0">
                <a:solidFill>
                  <a:srgbClr val="00B0F0"/>
                </a:solidFill>
                <a:latin typeface="Oscine" panose="020B0506040202020204" pitchFamily="34" charset="0"/>
                <a:cs typeface="等线" panose="02010600030101010101" pitchFamily="2" charset="-122"/>
              </a:rPr>
              <a:t>难以达到能够进行病毒传播的最低体量</a:t>
            </a:r>
            <a:r>
              <a:rPr lang="zh-CN" altLang="en-US" sz="1500" dirty="0">
                <a:solidFill>
                  <a:srgbClr val="FFFFFF"/>
                </a:solidFill>
                <a:latin typeface="Oscine" panose="020B0506040202020204" pitchFamily="34" charset="0"/>
                <a:cs typeface="等线" panose="02010600030101010101" pitchFamily="2" charset="-122"/>
              </a:rPr>
              <a:t>。许多应用在面对用户 “在虚拟世界中可以做什么” 的问题时也难以给出清晰的回答</a:t>
            </a:r>
          </a:p>
        </p:txBody>
      </p:sp>
      <p:sp>
        <p:nvSpPr>
          <p:cNvPr id="30" name="TextBox 29"/>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3"/>
          <p:cNvSpPr txBox="1">
            <a:spLocks noChangeArrowheads="1"/>
          </p:cNvSpPr>
          <p:nvPr/>
        </p:nvSpPr>
        <p:spPr bwMode="auto">
          <a:xfrm>
            <a:off x="531813" y="163513"/>
            <a:ext cx="95900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工具和底层技术</a:t>
            </a:r>
            <a:r>
              <a:rPr lang="en-US" altLang="zh-CN" sz="2000" b="1" dirty="0">
                <a:solidFill>
                  <a:srgbClr val="FFFFFF"/>
                </a:solidFill>
                <a:latin typeface="Oscine" panose="020B0506040202020204" pitchFamily="34" charset="0"/>
                <a:ea typeface="+mn-ea"/>
              </a:rPr>
              <a:t>: </a:t>
            </a:r>
            <a:r>
              <a:rPr lang="zh-CN" altLang="en-US" sz="2000" b="1" dirty="0">
                <a:solidFill>
                  <a:srgbClr val="FFFFFF"/>
                </a:solidFill>
                <a:latin typeface="Oscine" panose="020B0506040202020204" pitchFamily="34" charset="0"/>
                <a:ea typeface="+mn-ea"/>
              </a:rPr>
              <a:t>“在淘金中卖水” </a:t>
            </a:r>
          </a:p>
        </p:txBody>
      </p:sp>
      <p:sp>
        <p:nvSpPr>
          <p:cNvPr id="9" name="Oval 8"/>
          <p:cNvSpPr/>
          <p:nvPr/>
        </p:nvSpPr>
        <p:spPr>
          <a:xfrm>
            <a:off x="100013" y="144463"/>
            <a:ext cx="365125" cy="366712"/>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rPr>
              <a:t>2</a:t>
            </a:r>
          </a:p>
        </p:txBody>
      </p:sp>
      <p:sp>
        <p:nvSpPr>
          <p:cNvPr id="51203" name="TextBox 11"/>
          <p:cNvSpPr txBox="1">
            <a:spLocks noChangeArrowheads="1"/>
          </p:cNvSpPr>
          <p:nvPr/>
        </p:nvSpPr>
        <p:spPr bwMode="auto">
          <a:xfrm>
            <a:off x="1223963" y="1511300"/>
            <a:ext cx="6138738"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500" dirty="0">
                <a:solidFill>
                  <a:srgbClr val="FFFFFF"/>
                </a:solidFill>
                <a:latin typeface="Oscine" panose="020B0506040202020204" pitchFamily="34" charset="0"/>
                <a:ea typeface="+mn-ea"/>
              </a:rPr>
              <a:t>缺乏优质的内容仍然是行业发展的痛点和瓶颈，同时对</a:t>
            </a:r>
            <a:r>
              <a:rPr lang="zh-CN" altLang="en-US" sz="1500" b="1" dirty="0">
                <a:solidFill>
                  <a:srgbClr val="00B0F0"/>
                </a:solidFill>
                <a:latin typeface="Oscine" panose="020B0506040202020204" pitchFamily="34" charset="0"/>
                <a:ea typeface="+mn-ea"/>
              </a:rPr>
              <a:t>单个项目或工作室进行投资的风险却又过高</a:t>
            </a:r>
          </a:p>
          <a:p>
            <a:pPr eaLnBrk="0" hangingPunct="0">
              <a:spcAft>
                <a:spcPts val="600"/>
              </a:spcAft>
              <a:buFont typeface="宋体" panose="02010600030101010101" pitchFamily="2" charset="-122"/>
              <a:buChar char="•"/>
            </a:pPr>
            <a:r>
              <a:rPr lang="zh-CN" altLang="en-US" sz="1500" dirty="0">
                <a:solidFill>
                  <a:srgbClr val="FFFFFF"/>
                </a:solidFill>
                <a:latin typeface="Oscine" panose="020B0506040202020204" pitchFamily="34" charset="0"/>
                <a:ea typeface="+mn-ea"/>
              </a:rPr>
              <a:t>某些工具型产品帮助开发人员以较低的成本创建更高质量的内容，从而被投资人认为能以较低的投资风险解决巨大的痛点</a:t>
            </a:r>
          </a:p>
        </p:txBody>
      </p:sp>
      <p:sp>
        <p:nvSpPr>
          <p:cNvPr id="51204" name="文本框 3"/>
          <p:cNvSpPr txBox="1">
            <a:spLocks noChangeArrowheads="1"/>
          </p:cNvSpPr>
          <p:nvPr/>
        </p:nvSpPr>
        <p:spPr bwMode="auto">
          <a:xfrm>
            <a:off x="1708150" y="1030288"/>
            <a:ext cx="4297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a:solidFill>
                  <a:srgbClr val="FFFFFF"/>
                </a:solidFill>
                <a:latin typeface="Oscine" panose="020B0506040202020204" pitchFamily="34" charset="0"/>
                <a:ea typeface="+mn-ea"/>
                <a:sym typeface="+mn-ea"/>
              </a:rPr>
              <a:t>关键驱动因素</a:t>
            </a:r>
            <a:endParaRPr lang="zh-CN" altLang="en-US" sz="1800" b="1" u="sng">
              <a:solidFill>
                <a:srgbClr val="FFFFFF"/>
              </a:solidFill>
              <a:latin typeface="Oscine" panose="020B0506040202020204" pitchFamily="34" charset="0"/>
              <a:ea typeface="+mn-ea"/>
              <a:cs typeface="Times New Roman" panose="02020603050405020304" pitchFamily="18" charset="0"/>
              <a:sym typeface="+mn-ea"/>
            </a:endParaRPr>
          </a:p>
        </p:txBody>
      </p:sp>
      <p:sp>
        <p:nvSpPr>
          <p:cNvPr id="51205" name="文本框 3"/>
          <p:cNvSpPr txBox="1">
            <a:spLocks noChangeArrowheads="1"/>
          </p:cNvSpPr>
          <p:nvPr/>
        </p:nvSpPr>
        <p:spPr bwMode="auto">
          <a:xfrm>
            <a:off x="8113713" y="1030288"/>
            <a:ext cx="336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a:solidFill>
                  <a:srgbClr val="FFFFFF"/>
                </a:solidFill>
                <a:latin typeface="Oscine" panose="020B0506040202020204" pitchFamily="34" charset="0"/>
                <a:ea typeface="+mn-ea"/>
                <a:sym typeface="+mn-ea"/>
              </a:rPr>
              <a:t>挑战</a:t>
            </a:r>
            <a:endParaRPr lang="zh-CN" altLang="en-US" sz="1800" b="1" u="sng">
              <a:solidFill>
                <a:srgbClr val="FFFFFF"/>
              </a:solidFill>
              <a:latin typeface="Oscine" panose="020B0506040202020204" pitchFamily="34" charset="0"/>
              <a:ea typeface="+mn-ea"/>
              <a:cs typeface="Times New Roman" panose="02020603050405020304" pitchFamily="18" charset="0"/>
              <a:sym typeface="+mn-ea"/>
            </a:endParaRPr>
          </a:p>
        </p:txBody>
      </p:sp>
      <p:sp>
        <p:nvSpPr>
          <p:cNvPr id="16" name="Rectangle 15"/>
          <p:cNvSpPr/>
          <p:nvPr/>
        </p:nvSpPr>
        <p:spPr>
          <a:xfrm>
            <a:off x="642415" y="1511363"/>
            <a:ext cx="457200" cy="228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3765" fontAlgn="auto">
              <a:spcBef>
                <a:spcPts val="0"/>
              </a:spcBef>
              <a:spcAft>
                <a:spcPts val="0"/>
              </a:spcAft>
              <a:buFontTx/>
              <a:buNone/>
              <a:defRPr/>
            </a:pPr>
            <a:r>
              <a:rPr lang="zh-CN" altLang="en-US" sz="1600" b="1" dirty="0">
                <a:latin typeface="Oscine" panose="020B0506040202020204" pitchFamily="34" charset="0"/>
              </a:rPr>
              <a:t>工具</a:t>
            </a:r>
            <a:endParaRPr lang="en-US" sz="1600" b="1" dirty="0">
              <a:latin typeface="Oscine" panose="020B0506040202020204" pitchFamily="34" charset="0"/>
            </a:endParaRPr>
          </a:p>
        </p:txBody>
      </p:sp>
      <p:sp>
        <p:nvSpPr>
          <p:cNvPr id="19" name="Rectangle 18"/>
          <p:cNvSpPr/>
          <p:nvPr/>
        </p:nvSpPr>
        <p:spPr>
          <a:xfrm>
            <a:off x="642415" y="4037706"/>
            <a:ext cx="457200" cy="228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3765" fontAlgn="auto">
              <a:spcBef>
                <a:spcPts val="0"/>
              </a:spcBef>
              <a:spcAft>
                <a:spcPts val="0"/>
              </a:spcAft>
              <a:buFontTx/>
              <a:buNone/>
              <a:defRPr/>
            </a:pPr>
            <a:r>
              <a:rPr lang="zh-CN" altLang="en-US" sz="1600" b="1" dirty="0">
                <a:latin typeface="Oscine" panose="020B0506040202020204" pitchFamily="34" charset="0"/>
              </a:rPr>
              <a:t>技术</a:t>
            </a:r>
            <a:endParaRPr lang="en-US" sz="1600" b="1" dirty="0">
              <a:latin typeface="Oscine" panose="020B0506040202020204" pitchFamily="34" charset="0"/>
            </a:endParaRPr>
          </a:p>
        </p:txBody>
      </p:sp>
      <p:sp>
        <p:nvSpPr>
          <p:cNvPr id="51208" name="TextBox 21"/>
          <p:cNvSpPr txBox="1">
            <a:spLocks noChangeArrowheads="1"/>
          </p:cNvSpPr>
          <p:nvPr/>
        </p:nvSpPr>
        <p:spPr bwMode="auto">
          <a:xfrm>
            <a:off x="1223963" y="4067175"/>
            <a:ext cx="61387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500" dirty="0">
                <a:solidFill>
                  <a:srgbClr val="FFFFFF"/>
                </a:solidFill>
                <a:latin typeface="Oscine" panose="020B0506040202020204" pitchFamily="34" charset="0"/>
                <a:ea typeface="+mn-ea"/>
              </a:rPr>
              <a:t>许多投资人认为</a:t>
            </a:r>
            <a:r>
              <a:rPr lang="en-US" altLang="zh-CN" sz="1500" dirty="0">
                <a:solidFill>
                  <a:srgbClr val="FFFFFF"/>
                </a:solidFill>
                <a:latin typeface="Oscine" panose="020B0506040202020204" pitchFamily="34" charset="0"/>
                <a:ea typeface="+mn-ea"/>
              </a:rPr>
              <a:t>VR</a:t>
            </a:r>
            <a:r>
              <a:rPr lang="zh-CN" altLang="en-US" sz="1500" dirty="0">
                <a:solidFill>
                  <a:srgbClr val="FFFFFF"/>
                </a:solidFill>
                <a:latin typeface="Oscine" panose="020B0506040202020204" pitchFamily="34" charset="0"/>
                <a:ea typeface="+mn-ea"/>
              </a:rPr>
              <a:t>的难以普及的主要原因为硬件体验的不成熟和</a:t>
            </a:r>
            <a:r>
              <a:rPr lang="zh-CN" altLang="en-US" sz="1500" dirty="0">
                <a:solidFill>
                  <a:srgbClr val="FFFFFF"/>
                </a:solidFill>
                <a:latin typeface="Oscine" panose="020B0506040202020204" pitchFamily="34" charset="0"/>
                <a:ea typeface="等线" panose="02010600030101010101" pitchFamily="2" charset="-122"/>
              </a:rPr>
              <a:t>技术的</a:t>
            </a:r>
            <a:r>
              <a:rPr lang="zh-CN" altLang="en-US" sz="1500" dirty="0">
                <a:solidFill>
                  <a:srgbClr val="FFFFFF"/>
                </a:solidFill>
                <a:latin typeface="Oscine" panose="020B0506040202020204" pitchFamily="34" charset="0"/>
                <a:ea typeface="+mn-ea"/>
              </a:rPr>
              <a:t>制约（例如晕眩感、传输线、缺乏体感触觉等）</a:t>
            </a:r>
            <a:endParaRPr lang="en-US" altLang="zh-CN" sz="1500" dirty="0">
              <a:solidFill>
                <a:srgbClr val="FFFFFF"/>
              </a:solidFill>
              <a:latin typeface="Oscine" panose="020B0506040202020204" pitchFamily="34" charset="0"/>
              <a:ea typeface="+mn-ea"/>
            </a:endParaRPr>
          </a:p>
          <a:p>
            <a:pPr eaLnBrk="0" hangingPunct="0">
              <a:spcAft>
                <a:spcPts val="600"/>
              </a:spcAft>
              <a:buFont typeface="宋体" panose="02010600030101010101" pitchFamily="2" charset="-122"/>
              <a:buChar char="•"/>
            </a:pPr>
            <a:r>
              <a:rPr lang="zh-CN" altLang="en-US" sz="1500" dirty="0">
                <a:solidFill>
                  <a:srgbClr val="FFFFFF"/>
                </a:solidFill>
                <a:latin typeface="Oscine" panose="020B0506040202020204" pitchFamily="34" charset="0"/>
                <a:ea typeface="+mn-ea"/>
              </a:rPr>
              <a:t>能够解决上述问题的技术公司将</a:t>
            </a:r>
            <a:r>
              <a:rPr lang="zh-CN" altLang="en-US" sz="1500" dirty="0">
                <a:solidFill>
                  <a:srgbClr val="FFFFFF"/>
                </a:solidFill>
                <a:latin typeface="Oscine" panose="020B0506040202020204" pitchFamily="34" charset="0"/>
                <a:ea typeface="等线" panose="02010600030101010101" pitchFamily="2" charset="-122"/>
              </a:rPr>
              <a:t>会有长期的价值，并且相对</a:t>
            </a:r>
            <a:r>
              <a:rPr lang="zh-CN" altLang="en-US" sz="1500" b="1" dirty="0">
                <a:solidFill>
                  <a:srgbClr val="00B0F0"/>
                </a:solidFill>
                <a:latin typeface="Oscine" panose="020B0506040202020204" pitchFamily="34" charset="0"/>
                <a:ea typeface="等线" panose="02010600030101010101" pitchFamily="2" charset="-122"/>
              </a:rPr>
              <a:t>较少依赖于短期消费者渗透和单一内容或平台的成功</a:t>
            </a:r>
            <a:r>
              <a:rPr lang="zh-CN" altLang="en-US" sz="1500" dirty="0">
                <a:solidFill>
                  <a:srgbClr val="FFFFFF"/>
                </a:solidFill>
                <a:latin typeface="Oscine" panose="020B0506040202020204" pitchFamily="34" charset="0"/>
                <a:ea typeface="+mn-ea"/>
              </a:rPr>
              <a:t>，因而被认为是好的投资方向</a:t>
            </a:r>
          </a:p>
        </p:txBody>
      </p:sp>
      <p:sp>
        <p:nvSpPr>
          <p:cNvPr id="23" name="Arrow: Down 22"/>
          <p:cNvSpPr/>
          <p:nvPr/>
        </p:nvSpPr>
        <p:spPr>
          <a:xfrm rot="16200000">
            <a:off x="7242175" y="3733800"/>
            <a:ext cx="508000" cy="457200"/>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38" name="Rectangle 37"/>
          <p:cNvSpPr/>
          <p:nvPr/>
        </p:nvSpPr>
        <p:spPr>
          <a:xfrm>
            <a:off x="7985125" y="1582738"/>
            <a:ext cx="3624263" cy="4826000"/>
          </a:xfrm>
          <a:prstGeom prst="rect">
            <a:avLst/>
          </a:prstGeom>
          <a:solidFill>
            <a:schemeClr val="tx1">
              <a:lumMod val="65000"/>
              <a:lumOff val="3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defTabSz="912495" eaLnBrk="0" hangingPunct="0">
              <a:spcAft>
                <a:spcPts val="1200"/>
              </a:spcAft>
              <a:buFont typeface="宋体" panose="02010600030101010101" pitchFamily="2" charset="-122"/>
              <a:buChar char="•"/>
              <a:defRPr/>
            </a:pPr>
            <a:r>
              <a:rPr lang="zh-CN" altLang="en-US" sz="1500" dirty="0">
                <a:solidFill>
                  <a:srgbClr val="FFFFFF"/>
                </a:solidFill>
                <a:latin typeface="Oscine" panose="020B0506040202020204" pitchFamily="34" charset="0"/>
              </a:rPr>
              <a:t>大多数工具</a:t>
            </a:r>
            <a:r>
              <a:rPr lang="en-US" altLang="zh-CN" sz="1500" dirty="0">
                <a:solidFill>
                  <a:srgbClr val="FFFFFF"/>
                </a:solidFill>
                <a:latin typeface="Oscine" panose="020B0506040202020204" pitchFamily="34" charset="0"/>
              </a:rPr>
              <a:t>/</a:t>
            </a:r>
            <a:r>
              <a:rPr lang="zh-CN" altLang="en-US" sz="1500" dirty="0">
                <a:solidFill>
                  <a:srgbClr val="FFFFFF"/>
                </a:solidFill>
                <a:latin typeface="Oscine" panose="020B0506040202020204" pitchFamily="34" charset="0"/>
              </a:rPr>
              <a:t>技术公司都尝试通过向厂商或者开发者提供订阅服务或者收取授权费用来变现；然而在</a:t>
            </a:r>
            <a:r>
              <a:rPr lang="zh-CN" altLang="en-US" sz="1500" b="1" dirty="0">
                <a:solidFill>
                  <a:srgbClr val="00B0F0"/>
                </a:solidFill>
                <a:latin typeface="Oscine" panose="020B0506040202020204" pitchFamily="34" charset="0"/>
              </a:rPr>
              <a:t>开发者基数较低，并且大部分都不怎么赚钱</a:t>
            </a:r>
            <a:r>
              <a:rPr lang="zh-CN" altLang="en-US" sz="1500" dirty="0">
                <a:solidFill>
                  <a:srgbClr val="FFFFFF"/>
                </a:solidFill>
                <a:latin typeface="Oscine" panose="020B0506040202020204" pitchFamily="34" charset="0"/>
              </a:rPr>
              <a:t>的情况下，这种变现途径遇到了困难</a:t>
            </a:r>
          </a:p>
          <a:p>
            <a:pPr marL="285750" indent="-285750" defTabSz="912495" eaLnBrk="0" hangingPunct="0">
              <a:spcAft>
                <a:spcPts val="1200"/>
              </a:spcAft>
              <a:buFont typeface="宋体" panose="02010600030101010101" pitchFamily="2" charset="-122"/>
              <a:buChar char="•"/>
              <a:defRPr/>
            </a:pPr>
            <a:r>
              <a:rPr lang="zh-CN" altLang="en-US" sz="1500" dirty="0">
                <a:solidFill>
                  <a:srgbClr val="FFFFFF"/>
                </a:solidFill>
                <a:latin typeface="Oscine" panose="020B0506040202020204" pitchFamily="34" charset="0"/>
              </a:rPr>
              <a:t>部分企业发现自己不得不花费大量精力来开拓和支持每位开发者，但每个</a:t>
            </a:r>
            <a:r>
              <a:rPr lang="zh-CN" altLang="en-US" sz="1500" b="1" dirty="0">
                <a:solidFill>
                  <a:srgbClr val="00B0F0"/>
                </a:solidFill>
                <a:latin typeface="Oscine" panose="020B0506040202020204" pitchFamily="34" charset="0"/>
              </a:rPr>
              <a:t>开发者用户带来的收益却远低于直接为企业进行定制服务</a:t>
            </a:r>
          </a:p>
          <a:p>
            <a:pPr marL="285750" indent="-285750" defTabSz="912495" eaLnBrk="0" hangingPunct="0">
              <a:spcAft>
                <a:spcPts val="1200"/>
              </a:spcAft>
              <a:buFont typeface="宋体" panose="02010600030101010101" pitchFamily="2" charset="-122"/>
              <a:buChar char="•"/>
              <a:defRPr/>
            </a:pPr>
            <a:r>
              <a:rPr lang="zh-CN" altLang="en-US" sz="1500" dirty="0">
                <a:solidFill>
                  <a:srgbClr val="FFFFFF"/>
                </a:solidFill>
                <a:latin typeface="Oscine" panose="020B0506040202020204" pitchFamily="34" charset="0"/>
              </a:rPr>
              <a:t>即便如此，某些较有耐心的投资者仍然对真正有价值、具顶尖技术背景的团队充满兴趣</a:t>
            </a:r>
          </a:p>
        </p:txBody>
      </p:sp>
      <p:pic>
        <p:nvPicPr>
          <p:cNvPr id="512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8" y="5502274"/>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40"/>
          <p:cNvPicPr>
            <a:picLocks noChangeAspect="1" noChangeArrowheads="1"/>
          </p:cNvPicPr>
          <p:nvPr/>
        </p:nvPicPr>
        <p:blipFill>
          <a:blip r:embed="rId3">
            <a:extLst>
              <a:ext uri="{28A0092B-C50C-407E-A947-70E740481C1C}">
                <a14:useLocalDpi xmlns:a14="http://schemas.microsoft.com/office/drawing/2010/main" val="0"/>
              </a:ext>
            </a:extLst>
          </a:blip>
          <a:srcRect l="8257" t="12749" r="8675" b="11336"/>
          <a:stretch>
            <a:fillRect/>
          </a:stretch>
        </p:blipFill>
        <p:spPr bwMode="auto">
          <a:xfrm>
            <a:off x="2442210" y="5607684"/>
            <a:ext cx="1452880" cy="44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613" y="3390900"/>
            <a:ext cx="2616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43"/>
          <p:cNvPicPr>
            <a:picLocks noChangeAspect="1" noChangeArrowheads="1"/>
          </p:cNvPicPr>
          <p:nvPr/>
        </p:nvPicPr>
        <p:blipFill>
          <a:blip r:embed="rId5">
            <a:extLst>
              <a:ext uri="{28A0092B-C50C-407E-A947-70E740481C1C}">
                <a14:useLocalDpi xmlns:a14="http://schemas.microsoft.com/office/drawing/2010/main" val="0"/>
              </a:ext>
            </a:extLst>
          </a:blip>
          <a:srcRect t="15047" b="21291"/>
          <a:stretch>
            <a:fillRect/>
          </a:stretch>
        </p:blipFill>
        <p:spPr bwMode="auto">
          <a:xfrm>
            <a:off x="1706563" y="2779048"/>
            <a:ext cx="15652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3344" y="5510211"/>
            <a:ext cx="11398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4725" y="2795588"/>
            <a:ext cx="15065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4767" y="5607684"/>
            <a:ext cx="1667993" cy="41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Picture 5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9538" y="2795588"/>
            <a:ext cx="1219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3"/>
          <p:cNvSpPr txBox="1">
            <a:spLocks noChangeArrowheads="1"/>
          </p:cNvSpPr>
          <p:nvPr/>
        </p:nvSpPr>
        <p:spPr bwMode="auto">
          <a:xfrm>
            <a:off x="531813" y="163513"/>
            <a:ext cx="9590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企业及垂直应用</a:t>
            </a:r>
            <a:r>
              <a:rPr lang="en-US" altLang="zh-CN" sz="2000" b="1" dirty="0">
                <a:solidFill>
                  <a:srgbClr val="FFFFFF"/>
                </a:solidFill>
                <a:latin typeface="Oscine" panose="020B0506040202020204" pitchFamily="34" charset="0"/>
                <a:ea typeface="+mn-ea"/>
              </a:rPr>
              <a:t>: </a:t>
            </a:r>
            <a:r>
              <a:rPr lang="zh-CN" altLang="en-US" sz="2000" b="1" dirty="0">
                <a:solidFill>
                  <a:srgbClr val="FFFFFF"/>
                </a:solidFill>
                <a:latin typeface="Oscine" panose="020B0506040202020204" pitchFamily="34" charset="0"/>
                <a:ea typeface="+mn-ea"/>
              </a:rPr>
              <a:t>更快速的验证产品价值，较好的变现和存活能力</a:t>
            </a:r>
          </a:p>
        </p:txBody>
      </p:sp>
      <p:sp>
        <p:nvSpPr>
          <p:cNvPr id="9" name="Oval 8"/>
          <p:cNvSpPr/>
          <p:nvPr/>
        </p:nvSpPr>
        <p:spPr>
          <a:xfrm>
            <a:off x="100013" y="144463"/>
            <a:ext cx="365125" cy="366712"/>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rPr>
              <a:t>3</a:t>
            </a:r>
          </a:p>
        </p:txBody>
      </p:sp>
      <p:sp>
        <p:nvSpPr>
          <p:cNvPr id="12" name="Rectangle 11"/>
          <p:cNvSpPr/>
          <p:nvPr/>
        </p:nvSpPr>
        <p:spPr>
          <a:xfrm>
            <a:off x="6983947" y="1545228"/>
            <a:ext cx="457201" cy="14630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3765" fontAlgn="auto">
              <a:spcBef>
                <a:spcPts val="0"/>
              </a:spcBef>
              <a:spcAft>
                <a:spcPts val="0"/>
              </a:spcAft>
              <a:buFontTx/>
              <a:buNone/>
              <a:defRPr/>
            </a:pPr>
            <a:r>
              <a:rPr lang="zh-CN" altLang="en-US" sz="1600" b="1" dirty="0">
                <a:latin typeface="Oscine" panose="020B0506040202020204" pitchFamily="34" charset="0"/>
              </a:rPr>
              <a:t>说明</a:t>
            </a:r>
            <a:endParaRPr lang="en-US" sz="1600" b="1" dirty="0">
              <a:latin typeface="Oscine" panose="020B0506040202020204" pitchFamily="34" charset="0"/>
            </a:endParaRPr>
          </a:p>
        </p:txBody>
      </p:sp>
      <p:sp>
        <p:nvSpPr>
          <p:cNvPr id="13" name="Rectangle 12"/>
          <p:cNvSpPr/>
          <p:nvPr/>
        </p:nvSpPr>
        <p:spPr>
          <a:xfrm>
            <a:off x="6983947" y="3233205"/>
            <a:ext cx="457201" cy="1463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3765" fontAlgn="auto">
              <a:spcBef>
                <a:spcPts val="0"/>
              </a:spcBef>
              <a:spcAft>
                <a:spcPts val="0"/>
              </a:spcAft>
              <a:buFontTx/>
              <a:buNone/>
              <a:defRPr/>
            </a:pPr>
            <a:r>
              <a:rPr lang="zh-CN" altLang="en-US" sz="1600" b="1" dirty="0">
                <a:latin typeface="Oscine" panose="020B0506040202020204" pitchFamily="34" charset="0"/>
              </a:rPr>
              <a:t>培训</a:t>
            </a:r>
            <a:endParaRPr lang="en-US" sz="1600" b="1" dirty="0">
              <a:latin typeface="Oscine" panose="020B0506040202020204" pitchFamily="34" charset="0"/>
            </a:endParaRPr>
          </a:p>
        </p:txBody>
      </p:sp>
      <p:sp>
        <p:nvSpPr>
          <p:cNvPr id="14" name="Rectangle 13"/>
          <p:cNvSpPr/>
          <p:nvPr/>
        </p:nvSpPr>
        <p:spPr>
          <a:xfrm>
            <a:off x="6983947" y="4921184"/>
            <a:ext cx="457201" cy="1463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3765" fontAlgn="auto">
              <a:spcBef>
                <a:spcPts val="0"/>
              </a:spcBef>
              <a:spcAft>
                <a:spcPts val="0"/>
              </a:spcAft>
              <a:buFontTx/>
              <a:buNone/>
              <a:defRPr/>
            </a:pPr>
            <a:r>
              <a:rPr lang="zh-CN" altLang="en-US" sz="1600" b="1" dirty="0">
                <a:latin typeface="Oscine" panose="020B0506040202020204" pitchFamily="34" charset="0"/>
              </a:rPr>
              <a:t>生产力</a:t>
            </a:r>
            <a:endParaRPr lang="en-US" sz="1600" b="1" dirty="0">
              <a:latin typeface="Oscine" panose="020B0506040202020204" pitchFamily="34" charset="0"/>
            </a:endParaRPr>
          </a:p>
        </p:txBody>
      </p:sp>
      <p:sp>
        <p:nvSpPr>
          <p:cNvPr id="52230" name="文本框 3"/>
          <p:cNvSpPr txBox="1">
            <a:spLocks noChangeArrowheads="1"/>
          </p:cNvSpPr>
          <p:nvPr/>
        </p:nvSpPr>
        <p:spPr bwMode="auto">
          <a:xfrm>
            <a:off x="1084263" y="1058863"/>
            <a:ext cx="4297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a:solidFill>
                  <a:srgbClr val="FFFFFF"/>
                </a:solidFill>
                <a:latin typeface="Oscine" panose="020B0506040202020204" pitchFamily="34" charset="0"/>
                <a:ea typeface="+mn-ea"/>
                <a:sym typeface="+mn-ea"/>
              </a:rPr>
              <a:t>关键驱动因素</a:t>
            </a:r>
            <a:endParaRPr lang="zh-CN" altLang="en-US" sz="1800" b="1" u="sng">
              <a:solidFill>
                <a:srgbClr val="FFFFFF"/>
              </a:solidFill>
              <a:latin typeface="Oscine" panose="020B0506040202020204" pitchFamily="34" charset="0"/>
              <a:ea typeface="+mn-ea"/>
              <a:cs typeface="Times New Roman" panose="02020603050405020304" pitchFamily="18" charset="0"/>
              <a:sym typeface="+mn-ea"/>
            </a:endParaRPr>
          </a:p>
        </p:txBody>
      </p:sp>
      <p:sp>
        <p:nvSpPr>
          <p:cNvPr id="52231" name="TextBox 19"/>
          <p:cNvSpPr txBox="1">
            <a:spLocks noChangeArrowheads="1"/>
          </p:cNvSpPr>
          <p:nvPr/>
        </p:nvSpPr>
        <p:spPr bwMode="auto">
          <a:xfrm>
            <a:off x="7539038" y="1544638"/>
            <a:ext cx="44084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Font typeface="宋体" panose="02010600030101010101" pitchFamily="2" charset="-122"/>
              <a:buChar char="•"/>
            </a:pPr>
            <a:r>
              <a:rPr lang="zh-CN" altLang="en-US" sz="1500" dirty="0">
                <a:solidFill>
                  <a:srgbClr val="FFFFFF"/>
                </a:solidFill>
                <a:latin typeface="Oscine" panose="020B0506040202020204" pitchFamily="34" charset="0"/>
                <a:ea typeface="+mn-ea"/>
              </a:rPr>
              <a:t>产品展示或</a:t>
            </a:r>
            <a:r>
              <a:rPr lang="zh-CN" altLang="en-US" sz="1500" dirty="0">
                <a:solidFill>
                  <a:srgbClr val="FFFFFF"/>
                </a:solidFill>
                <a:latin typeface="Oscine" panose="020B0506040202020204" pitchFamily="34" charset="0"/>
                <a:ea typeface="等线" panose="02010600030101010101" pitchFamily="2" charset="-122"/>
              </a:rPr>
              <a:t>预览</a:t>
            </a:r>
            <a:r>
              <a:rPr lang="zh-CN" altLang="en-US" sz="1500" dirty="0">
                <a:solidFill>
                  <a:srgbClr val="FFFFFF"/>
                </a:solidFill>
                <a:latin typeface="Oscine" panose="020B0506040202020204" pitchFamily="34" charset="0"/>
                <a:ea typeface="+mn-ea"/>
              </a:rPr>
              <a:t>（例如零售、房地产、建筑、广告等）</a:t>
            </a:r>
          </a:p>
        </p:txBody>
      </p:sp>
      <p:sp>
        <p:nvSpPr>
          <p:cNvPr id="52232" name="TextBox 21"/>
          <p:cNvSpPr txBox="1">
            <a:spLocks noChangeArrowheads="1"/>
          </p:cNvSpPr>
          <p:nvPr/>
        </p:nvSpPr>
        <p:spPr bwMode="auto">
          <a:xfrm>
            <a:off x="7539038" y="3262313"/>
            <a:ext cx="44084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Font typeface="宋体" panose="02010600030101010101" pitchFamily="2" charset="-122"/>
              <a:buChar char="•"/>
            </a:pPr>
            <a:r>
              <a:rPr lang="zh-CN" altLang="en-US" sz="1500" dirty="0">
                <a:solidFill>
                  <a:srgbClr val="FFFFFF"/>
                </a:solidFill>
                <a:latin typeface="Oscine" panose="020B0506040202020204" pitchFamily="34" charset="0"/>
                <a:ea typeface="等线" panose="02010600030101010101" pitchFamily="2" charset="-122"/>
              </a:rPr>
              <a:t>模拟</a:t>
            </a:r>
            <a:r>
              <a:rPr lang="zh-CN" altLang="en-US" sz="1500" dirty="0">
                <a:solidFill>
                  <a:srgbClr val="FFFFFF"/>
                </a:solidFill>
                <a:latin typeface="Oscine" panose="020B0506040202020204" pitchFamily="34" charset="0"/>
                <a:ea typeface="+mn-ea"/>
              </a:rPr>
              <a:t>培训（例如客户服务、维修、医疗、纪律部队等）</a:t>
            </a:r>
          </a:p>
        </p:txBody>
      </p:sp>
      <p:sp>
        <p:nvSpPr>
          <p:cNvPr id="52233" name="TextBox 22"/>
          <p:cNvSpPr txBox="1">
            <a:spLocks noChangeArrowheads="1"/>
          </p:cNvSpPr>
          <p:nvPr/>
        </p:nvSpPr>
        <p:spPr bwMode="auto">
          <a:xfrm>
            <a:off x="7539038" y="4951413"/>
            <a:ext cx="44084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Font typeface="宋体" panose="02010600030101010101" pitchFamily="2" charset="-122"/>
              <a:buChar char="•"/>
            </a:pPr>
            <a:r>
              <a:rPr lang="zh-CN" altLang="en-US" sz="1500" dirty="0">
                <a:solidFill>
                  <a:srgbClr val="FFFFFF"/>
                </a:solidFill>
                <a:latin typeface="Oscine" panose="020B0506040202020204" pitchFamily="34" charset="0"/>
                <a:ea typeface="+mn-ea"/>
              </a:rPr>
              <a:t>提升业务流程效率（例如产品设计沟通、远程会议、团队协作等）</a:t>
            </a:r>
          </a:p>
        </p:txBody>
      </p:sp>
      <p:sp>
        <p:nvSpPr>
          <p:cNvPr id="24" name="Arrow: Down 23"/>
          <p:cNvSpPr/>
          <p:nvPr/>
        </p:nvSpPr>
        <p:spPr>
          <a:xfrm rot="16200000">
            <a:off x="6334919" y="3731419"/>
            <a:ext cx="506413" cy="377825"/>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52235" name="TextBox 24"/>
          <p:cNvSpPr txBox="1">
            <a:spLocks noChangeArrowheads="1"/>
          </p:cNvSpPr>
          <p:nvPr/>
        </p:nvSpPr>
        <p:spPr bwMode="auto">
          <a:xfrm>
            <a:off x="485508" y="1544638"/>
            <a:ext cx="5780088"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rPr>
              <a:t>工具</a:t>
            </a:r>
            <a:r>
              <a:rPr lang="en-US" altLang="zh-CN" sz="1500" dirty="0">
                <a:solidFill>
                  <a:srgbClr val="FFFFFF"/>
                </a:solidFill>
                <a:latin typeface="Oscine" panose="020B0506040202020204" pitchFamily="34" charset="0"/>
                <a:ea typeface="+mn-ea"/>
              </a:rPr>
              <a:t>/</a:t>
            </a:r>
            <a:r>
              <a:rPr lang="zh-CN" altLang="en-US" sz="1500" dirty="0">
                <a:solidFill>
                  <a:srgbClr val="FFFFFF"/>
                </a:solidFill>
                <a:latin typeface="Oscine" panose="020B0506040202020204" pitchFamily="34" charset="0"/>
                <a:ea typeface="+mn-ea"/>
              </a:rPr>
              <a:t>技术等关键行业节点的龙头已经逐渐成型并达到</a:t>
            </a:r>
            <a:r>
              <a:rPr lang="en-US" altLang="zh-CN" sz="1500" dirty="0">
                <a:solidFill>
                  <a:srgbClr val="FFFFFF"/>
                </a:solidFill>
                <a:latin typeface="Oscine" panose="020B0506040202020204" pitchFamily="34" charset="0"/>
                <a:ea typeface="+mn-ea"/>
              </a:rPr>
              <a:t>B/C</a:t>
            </a:r>
            <a:r>
              <a:rPr lang="zh-CN" altLang="en-US" sz="1500" dirty="0">
                <a:solidFill>
                  <a:srgbClr val="FFFFFF"/>
                </a:solidFill>
                <a:latin typeface="Oscine" panose="020B0506040202020204" pitchFamily="34" charset="0"/>
                <a:ea typeface="+mn-ea"/>
              </a:rPr>
              <a:t>轮阶段，留给新的初创企业的空间越来越小</a:t>
            </a: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rPr>
              <a:t>销售数据显示硬件在</a:t>
            </a:r>
            <a:r>
              <a:rPr lang="en-US" altLang="zh-CN" sz="1500" b="1" dirty="0">
                <a:solidFill>
                  <a:srgbClr val="00B0F0"/>
                </a:solidFill>
                <a:latin typeface="Oscine" panose="020B0506040202020204" pitchFamily="34" charset="0"/>
                <a:ea typeface="+mn-ea"/>
              </a:rPr>
              <a:t>B</a:t>
            </a:r>
            <a:r>
              <a:rPr lang="zh-CN" altLang="en-US" sz="1500" b="1" dirty="0">
                <a:solidFill>
                  <a:srgbClr val="00B0F0"/>
                </a:solidFill>
                <a:latin typeface="Oscine" panose="020B0506040202020204" pitchFamily="34" charset="0"/>
                <a:ea typeface="+mn-ea"/>
              </a:rPr>
              <a:t>端正在快速的被普及以及采用</a:t>
            </a:r>
            <a:r>
              <a:rPr lang="zh-CN" altLang="en-US" sz="1500" dirty="0">
                <a:solidFill>
                  <a:srgbClr val="FFFFFF"/>
                </a:solidFill>
                <a:latin typeface="Oscine" panose="020B0506040202020204" pitchFamily="34" charset="0"/>
                <a:ea typeface="+mn-ea"/>
              </a:rPr>
              <a:t>；</a:t>
            </a:r>
            <a:r>
              <a:rPr lang="zh-CN" altLang="en-US" sz="1500" dirty="0">
                <a:solidFill>
                  <a:srgbClr val="FFFFFF"/>
                </a:solidFill>
                <a:latin typeface="Oscine" panose="020B0506040202020204" pitchFamily="34" charset="0"/>
                <a:ea typeface="等线" panose="02010600030101010101" pitchFamily="2" charset="-122"/>
              </a:rPr>
              <a:t>比起游戏，这些应用因为有效</a:t>
            </a:r>
            <a:r>
              <a:rPr lang="zh-CN" altLang="en-US" sz="1500" dirty="0">
                <a:solidFill>
                  <a:srgbClr val="FFFFFF"/>
                </a:solidFill>
                <a:latin typeface="Oscine" panose="020B0506040202020204" pitchFamily="34" charset="0"/>
                <a:ea typeface="+mn-ea"/>
              </a:rPr>
              <a:t>解决了部分行业的痛点而</a:t>
            </a:r>
            <a:r>
              <a:rPr lang="zh-CN" altLang="en-US" sz="1500" b="1" dirty="0">
                <a:solidFill>
                  <a:srgbClr val="00B0F0"/>
                </a:solidFill>
                <a:latin typeface="Oscine" panose="020B0506040202020204" pitchFamily="34" charset="0"/>
                <a:ea typeface="+mn-ea"/>
              </a:rPr>
              <a:t>被证实是刚需</a:t>
            </a:r>
            <a:endParaRPr lang="en-US" altLang="zh-CN" sz="1500" b="1" dirty="0">
              <a:solidFill>
                <a:srgbClr val="00B0F0"/>
              </a:solidFill>
              <a:latin typeface="Oscine" panose="020B0506040202020204" pitchFamily="34" charset="0"/>
              <a:ea typeface="+mn-ea"/>
            </a:endParaRP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rPr>
              <a:t>通过针对早期付费客户的定制产品开发，企业及垂直领域的初创企业能够</a:t>
            </a:r>
            <a:r>
              <a:rPr lang="zh-CN" altLang="en-US" sz="1500" b="1" dirty="0">
                <a:solidFill>
                  <a:srgbClr val="00B0F0"/>
                </a:solidFill>
                <a:latin typeface="Oscine" panose="020B0506040202020204" pitchFamily="34" charset="0"/>
                <a:ea typeface="+mn-ea"/>
              </a:rPr>
              <a:t>快速验证产品的市场价值 </a:t>
            </a:r>
            <a:r>
              <a:rPr lang="en-US" altLang="zh-CN" sz="1500" b="1" dirty="0">
                <a:solidFill>
                  <a:srgbClr val="00B0F0"/>
                </a:solidFill>
                <a:latin typeface="Oscine" panose="020B0506040202020204" pitchFamily="34" charset="0"/>
                <a:ea typeface="+mn-ea"/>
              </a:rPr>
              <a:t>(Product-Market-Fit) </a:t>
            </a:r>
            <a:r>
              <a:rPr lang="zh-CN" altLang="en-US" sz="1500" b="1" dirty="0">
                <a:solidFill>
                  <a:srgbClr val="00B0F0"/>
                </a:solidFill>
                <a:latin typeface="Oscine" panose="020B0506040202020204" pitchFamily="34" charset="0"/>
                <a:ea typeface="+mn-ea"/>
              </a:rPr>
              <a:t>和进行变现</a:t>
            </a:r>
            <a:r>
              <a:rPr lang="zh-CN" altLang="en-US" sz="1500" dirty="0">
                <a:solidFill>
                  <a:srgbClr val="FFFFFF"/>
                </a:solidFill>
                <a:latin typeface="Oscine" panose="020B0506040202020204" pitchFamily="34" charset="0"/>
                <a:ea typeface="+mn-ea"/>
              </a:rPr>
              <a:t>，即便在融资环境困难的情况下也能较好的存活和发展</a:t>
            </a: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等线" panose="02010600030101010101" pitchFamily="2" charset="-122"/>
              </a:rPr>
              <a:t>与具“赢家通吃”特性的</a:t>
            </a:r>
            <a:r>
              <a:rPr lang="en-US" altLang="zh-CN" sz="1500" dirty="0">
                <a:solidFill>
                  <a:srgbClr val="FFFFFF"/>
                </a:solidFill>
                <a:latin typeface="Oscine" panose="020B0506040202020204" pitchFamily="34" charset="0"/>
                <a:ea typeface="等线" panose="02010600030101010101" pitchFamily="2" charset="-122"/>
              </a:rPr>
              <a:t>C</a:t>
            </a:r>
            <a:r>
              <a:rPr lang="zh-CN" altLang="en-US" sz="1500" dirty="0">
                <a:solidFill>
                  <a:srgbClr val="FFFFFF"/>
                </a:solidFill>
                <a:latin typeface="Oscine" panose="020B0506040202020204" pitchFamily="34" charset="0"/>
                <a:ea typeface="等线" panose="02010600030101010101" pitchFamily="2" charset="-122"/>
              </a:rPr>
              <a:t>端市场以及底层技术领域相比，</a:t>
            </a:r>
            <a:r>
              <a:rPr lang="en-US" altLang="zh-CN" sz="1500" dirty="0">
                <a:solidFill>
                  <a:srgbClr val="FFFFFF"/>
                </a:solidFill>
                <a:latin typeface="Oscine" panose="020B0506040202020204" pitchFamily="34" charset="0"/>
                <a:ea typeface="等线" panose="02010600030101010101" pitchFamily="2" charset="-122"/>
              </a:rPr>
              <a:t>B</a:t>
            </a:r>
            <a:r>
              <a:rPr lang="zh-CN" altLang="en-US" sz="1500" dirty="0">
                <a:solidFill>
                  <a:srgbClr val="FFFFFF"/>
                </a:solidFill>
                <a:latin typeface="Oscine" panose="020B0506040202020204" pitchFamily="34" charset="0"/>
                <a:ea typeface="等线" panose="02010600030101010101" pitchFamily="2" charset="-122"/>
              </a:rPr>
              <a:t>端</a:t>
            </a:r>
            <a:r>
              <a:rPr lang="zh-CN" altLang="en-US" sz="1500" dirty="0">
                <a:solidFill>
                  <a:srgbClr val="FFFFFF"/>
                </a:solidFill>
                <a:latin typeface="Oscine" panose="020B0506040202020204" pitchFamily="34" charset="0"/>
                <a:ea typeface="+mn-ea"/>
              </a:rPr>
              <a:t>市场存在更多空白或者碎片化的垂直细分领域，这些领域往往能</a:t>
            </a:r>
            <a:r>
              <a:rPr lang="zh-CN" altLang="en-US" sz="1500" b="1" dirty="0">
                <a:solidFill>
                  <a:srgbClr val="00B0F0"/>
                </a:solidFill>
                <a:latin typeface="Oscine" panose="020B0506040202020204" pitchFamily="34" charset="0"/>
                <a:ea typeface="+mn-ea"/>
              </a:rPr>
              <a:t>容纳多个中型利润的企业共存</a:t>
            </a:r>
            <a:r>
              <a:rPr lang="zh-CN" altLang="en-US" sz="1500" dirty="0">
                <a:solidFill>
                  <a:srgbClr val="FFFFFF"/>
                </a:solidFill>
                <a:latin typeface="Oscine" panose="020B0506040202020204" pitchFamily="34" charset="0"/>
                <a:ea typeface="+mn-ea"/>
              </a:rPr>
              <a:t>，投资风险较低</a:t>
            </a:r>
            <a:r>
              <a:rPr lang="zh-CN" altLang="en-US" sz="1500" dirty="0">
                <a:solidFill>
                  <a:srgbClr val="FFFFFF"/>
                </a:solidFill>
                <a:latin typeface="Oscine" panose="020B0506040202020204" pitchFamily="34" charset="0"/>
                <a:ea typeface="等线" panose="02010600030101010101" pitchFamily="2" charset="-122"/>
              </a:rPr>
              <a:t>因此获得某些投资人的偏好</a:t>
            </a:r>
            <a:endParaRPr lang="zh-CN" altLang="en-US" sz="1500" dirty="0">
              <a:solidFill>
                <a:srgbClr val="FFFFFF"/>
              </a:solidFill>
              <a:latin typeface="Oscine" panose="020B0506040202020204" pitchFamily="34" charset="0"/>
              <a:ea typeface="+mn-ea"/>
            </a:endParaRPr>
          </a:p>
        </p:txBody>
      </p:sp>
      <p:pic>
        <p:nvPicPr>
          <p:cNvPr id="52236" name="Picture 2"/>
          <p:cNvPicPr>
            <a:picLocks noChangeAspect="1" noChangeArrowheads="1"/>
          </p:cNvPicPr>
          <p:nvPr/>
        </p:nvPicPr>
        <p:blipFill>
          <a:blip r:embed="rId2">
            <a:extLst>
              <a:ext uri="{28A0092B-C50C-407E-A947-70E740481C1C}">
                <a14:useLocalDpi xmlns:a14="http://schemas.microsoft.com/office/drawing/2010/main" val="0"/>
              </a:ext>
            </a:extLst>
          </a:blip>
          <a:srcRect t="16412" b="22420"/>
          <a:stretch>
            <a:fillRect/>
          </a:stretch>
        </p:blipFill>
        <p:spPr bwMode="auto">
          <a:xfrm>
            <a:off x="8024813" y="6072188"/>
            <a:ext cx="127793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5613" y="2181225"/>
            <a:ext cx="998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613" y="2630488"/>
            <a:ext cx="9985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5400" y="2230438"/>
            <a:ext cx="10334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31"/>
          <p:cNvPicPr>
            <a:picLocks noChangeAspect="1" noChangeArrowheads="1"/>
          </p:cNvPicPr>
          <p:nvPr/>
        </p:nvPicPr>
        <p:blipFill>
          <a:blip r:embed="rId6">
            <a:extLst>
              <a:ext uri="{28A0092B-C50C-407E-A947-70E740481C1C}">
                <a14:useLocalDpi xmlns:a14="http://schemas.microsoft.com/office/drawing/2010/main" val="0"/>
              </a:ext>
            </a:extLst>
          </a:blip>
          <a:srcRect l="7364" t="6837" r="11229"/>
          <a:stretch>
            <a:fillRect/>
          </a:stretch>
        </p:blipFill>
        <p:spPr bwMode="auto">
          <a:xfrm>
            <a:off x="9220200" y="2166938"/>
            <a:ext cx="8159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34"/>
          <p:cNvPicPr>
            <a:picLocks noChangeAspect="1" noChangeArrowheads="1"/>
          </p:cNvPicPr>
          <p:nvPr/>
        </p:nvPicPr>
        <p:blipFill>
          <a:blip r:embed="rId7">
            <a:extLst>
              <a:ext uri="{28A0092B-C50C-407E-A947-70E740481C1C}">
                <a14:useLocalDpi xmlns:a14="http://schemas.microsoft.com/office/drawing/2010/main" val="0"/>
              </a:ext>
            </a:extLst>
          </a:blip>
          <a:srcRect t="4639" r="9940" b="11571"/>
          <a:stretch>
            <a:fillRect/>
          </a:stretch>
        </p:blipFill>
        <p:spPr bwMode="auto">
          <a:xfrm>
            <a:off x="8077200" y="3836988"/>
            <a:ext cx="12255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74188" y="3836988"/>
            <a:ext cx="12255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37"/>
          <p:cNvPicPr>
            <a:picLocks noChangeAspect="1" noChangeArrowheads="1"/>
          </p:cNvPicPr>
          <p:nvPr/>
        </p:nvPicPr>
        <p:blipFill>
          <a:blip r:embed="rId9">
            <a:extLst>
              <a:ext uri="{28A0092B-C50C-407E-A947-70E740481C1C}">
                <a14:useLocalDpi xmlns:a14="http://schemas.microsoft.com/office/drawing/2010/main" val="0"/>
              </a:ext>
            </a:extLst>
          </a:blip>
          <a:srcRect t="34534" b="35301"/>
          <a:stretch>
            <a:fillRect/>
          </a:stretch>
        </p:blipFill>
        <p:spPr bwMode="auto">
          <a:xfrm>
            <a:off x="9466263" y="6097588"/>
            <a:ext cx="10604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39"/>
          <p:cNvPicPr>
            <a:picLocks noChangeAspect="1" noChangeArrowheads="1"/>
          </p:cNvPicPr>
          <p:nvPr/>
        </p:nvPicPr>
        <p:blipFill>
          <a:blip r:embed="rId10" cstate="print">
            <a:extLst>
              <a:ext uri="{28A0092B-C50C-407E-A947-70E740481C1C}">
                <a14:useLocalDpi xmlns:a14="http://schemas.microsoft.com/office/drawing/2010/main" val="0"/>
              </a:ext>
            </a:extLst>
          </a:blip>
          <a:srcRect t="20654" b="18588"/>
          <a:stretch>
            <a:fillRect/>
          </a:stretch>
        </p:blipFill>
        <p:spPr bwMode="auto">
          <a:xfrm>
            <a:off x="8024813" y="5575300"/>
            <a:ext cx="1049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5" name="Picture 41"/>
          <p:cNvPicPr>
            <a:picLocks noChangeAspect="1" noChangeArrowheads="1"/>
          </p:cNvPicPr>
          <p:nvPr/>
        </p:nvPicPr>
        <p:blipFill>
          <a:blip r:embed="rId11">
            <a:extLst>
              <a:ext uri="{28A0092B-C50C-407E-A947-70E740481C1C}">
                <a14:useLocalDpi xmlns:a14="http://schemas.microsoft.com/office/drawing/2010/main" val="0"/>
              </a:ext>
            </a:extLst>
          </a:blip>
          <a:srcRect t="37512" b="38333"/>
          <a:stretch>
            <a:fillRect/>
          </a:stretch>
        </p:blipFill>
        <p:spPr bwMode="auto">
          <a:xfrm>
            <a:off x="8078788" y="4306888"/>
            <a:ext cx="143986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6" name="Picture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29775" y="4306888"/>
            <a:ext cx="9731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7" name="Picture 4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87050" y="3832225"/>
            <a:ext cx="84296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Picture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15438" y="5578475"/>
            <a:ext cx="82073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Picture 5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53650" y="5572125"/>
            <a:ext cx="11985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2"/>
          <p:cNvSpPr txBox="1">
            <a:spLocks noChangeArrowheads="1"/>
          </p:cNvSpPr>
          <p:nvPr/>
        </p:nvSpPr>
        <p:spPr bwMode="auto">
          <a:xfrm>
            <a:off x="1084263" y="1264095"/>
            <a:ext cx="9442450" cy="738664"/>
          </a:xfrm>
          <a:prstGeom prst="rect">
            <a:avLst/>
          </a:prstGeom>
          <a:noFill/>
          <a:ln w="38100">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endParaRPr lang="zh-CN" altLang="en-US" sz="1400">
              <a:latin typeface="+mn-ea"/>
              <a:ea typeface="+mn-ea"/>
            </a:endParaRPr>
          </a:p>
          <a:p>
            <a:endParaRPr lang="zh-CN" altLang="en-US" sz="1400">
              <a:latin typeface="+mn-ea"/>
              <a:ea typeface="+mn-ea"/>
            </a:endParaRPr>
          </a:p>
          <a:p>
            <a:endParaRPr lang="zh-CN" altLang="en-US" sz="1400">
              <a:latin typeface="+mn-ea"/>
              <a:ea typeface="+mn-ea"/>
            </a:endParaRPr>
          </a:p>
        </p:txBody>
      </p:sp>
      <p:sp>
        <p:nvSpPr>
          <p:cNvPr id="26626" name="TextBox 3"/>
          <p:cNvSpPr txBox="1">
            <a:spLocks noChangeArrowheads="1"/>
          </p:cNvSpPr>
          <p:nvPr/>
        </p:nvSpPr>
        <p:spPr bwMode="auto">
          <a:xfrm>
            <a:off x="141288" y="163513"/>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mn-ea"/>
                <a:ea typeface="+mn-ea"/>
              </a:rPr>
              <a:t>报告目录</a:t>
            </a:r>
          </a:p>
        </p:txBody>
      </p:sp>
      <p:sp>
        <p:nvSpPr>
          <p:cNvPr id="26627" name="Rectangle 1"/>
          <p:cNvSpPr>
            <a:spLocks noChangeArrowheads="1"/>
          </p:cNvSpPr>
          <p:nvPr/>
        </p:nvSpPr>
        <p:spPr bwMode="auto">
          <a:xfrm>
            <a:off x="1431925" y="1281113"/>
            <a:ext cx="88963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815"/>
              </a:spcAft>
              <a:buFont typeface="宋体" panose="02010600030101010101" pitchFamily="2" charset="-122"/>
              <a:buChar char="•"/>
            </a:pPr>
            <a:r>
              <a:rPr lang="zh-CN" altLang="en-US" sz="4000" b="1" dirty="0">
                <a:solidFill>
                  <a:srgbClr val="FFFFFF"/>
                </a:solidFill>
                <a:latin typeface="Oscine" panose="020B0506040202020204" pitchFamily="34" charset="0"/>
                <a:ea typeface="+mn-ea"/>
              </a:rPr>
              <a:t>报告概要</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融资趋势</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年度投资重点</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资本市场概况</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项目退出</a:t>
            </a:r>
          </a:p>
          <a:p>
            <a:pPr eaLnBrk="0" hangingPunct="0">
              <a:spcAft>
                <a:spcPts val="1815"/>
              </a:spcAft>
              <a:buFont typeface="宋体" panose="02010600030101010101" pitchFamily="2" charset="-122"/>
              <a:buChar char="•"/>
            </a:pPr>
            <a:r>
              <a:rPr lang="en-US" altLang="zh-CN" sz="4000" dirty="0">
                <a:solidFill>
                  <a:srgbClr val="FFFFFF"/>
                </a:solidFill>
                <a:latin typeface="Oscine" panose="020B0506040202020204" pitchFamily="34" charset="0"/>
                <a:ea typeface="+mn-ea"/>
              </a:rPr>
              <a:t>2018</a:t>
            </a:r>
            <a:r>
              <a:rPr lang="zh-CN" altLang="en-US" sz="4000" dirty="0">
                <a:solidFill>
                  <a:srgbClr val="FFFFFF"/>
                </a:solidFill>
                <a:latin typeface="Oscine" panose="020B0506040202020204" pitchFamily="34" charset="0"/>
                <a:ea typeface="+mn-ea"/>
              </a:rPr>
              <a:t>年展望</a:t>
            </a:r>
            <a:endParaRPr lang="zh-CN" altLang="en-US" sz="4000" dirty="0">
              <a:solidFill>
                <a:srgbClr val="FFFFFF"/>
              </a:solidFill>
              <a:latin typeface="Oscine" panose="020B0506040202020204" pitchFamily="34" charset="0"/>
              <a:ea typeface="+mn-ea"/>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3"/>
          <p:cNvSpPr txBox="1">
            <a:spLocks noChangeArrowheads="1"/>
          </p:cNvSpPr>
          <p:nvPr/>
        </p:nvSpPr>
        <p:spPr bwMode="auto">
          <a:xfrm>
            <a:off x="141288" y="163513"/>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2000" b="1" dirty="0">
                <a:solidFill>
                  <a:srgbClr val="FFFFFF"/>
                </a:solidFill>
                <a:latin typeface="Oscine" panose="020B0506040202020204" pitchFamily="34" charset="0"/>
                <a:ea typeface="+mn-ea"/>
              </a:rPr>
              <a:t>2017</a:t>
            </a:r>
            <a:r>
              <a:rPr lang="zh-CN" altLang="en-US" sz="2000" b="1" dirty="0">
                <a:solidFill>
                  <a:srgbClr val="FFFFFF"/>
                </a:solidFill>
                <a:latin typeface="Oscine" panose="020B0506040202020204" pitchFamily="34" charset="0"/>
                <a:ea typeface="+mn-ea"/>
              </a:rPr>
              <a:t>年重点</a:t>
            </a:r>
            <a:r>
              <a:rPr lang="en-US" altLang="zh-CN" sz="2000" b="1" dirty="0">
                <a:solidFill>
                  <a:srgbClr val="FFFFFF"/>
                </a:solidFill>
                <a:latin typeface="Oscine" panose="020B0506040202020204" pitchFamily="34" charset="0"/>
                <a:ea typeface="+mn-ea"/>
              </a:rPr>
              <a:t>VR/AR</a:t>
            </a:r>
            <a:r>
              <a:rPr lang="zh-CN" altLang="en-US" sz="2000" b="1" dirty="0">
                <a:solidFill>
                  <a:srgbClr val="FFFFFF"/>
                </a:solidFill>
                <a:latin typeface="Oscine" panose="020B0506040202020204" pitchFamily="34" charset="0"/>
                <a:ea typeface="+mn-ea"/>
              </a:rPr>
              <a:t>融资项目 </a:t>
            </a:r>
            <a:r>
              <a:rPr lang="en-US" altLang="zh-CN" sz="2000" b="1" dirty="0">
                <a:solidFill>
                  <a:srgbClr val="FFFFFF"/>
                </a:solidFill>
                <a:latin typeface="Oscine" panose="020B0506040202020204" pitchFamily="34" charset="0"/>
                <a:ea typeface="+mn-ea"/>
              </a:rPr>
              <a:t>(</a:t>
            </a:r>
            <a:r>
              <a:rPr lang="zh-CN" altLang="en-US" sz="2000" b="1" dirty="0">
                <a:solidFill>
                  <a:srgbClr val="FFFFFF"/>
                </a:solidFill>
                <a:latin typeface="Oscine" panose="020B0506040202020204" pitchFamily="34" charset="0"/>
                <a:ea typeface="+mn-ea"/>
              </a:rPr>
              <a:t>部分</a:t>
            </a:r>
            <a:r>
              <a:rPr lang="en-US" altLang="zh-CN" sz="2000" b="1" dirty="0">
                <a:solidFill>
                  <a:srgbClr val="FFFFFF"/>
                </a:solidFill>
                <a:latin typeface="Oscine" panose="020B0506040202020204" pitchFamily="34" charset="0"/>
                <a:ea typeface="+mn-ea"/>
              </a:rPr>
              <a:t>)</a:t>
            </a:r>
            <a:endParaRPr lang="zh-CN" altLang="en-US" sz="2000" b="1" dirty="0">
              <a:solidFill>
                <a:srgbClr val="FFFFFF"/>
              </a:solidFill>
              <a:latin typeface="Oscine" panose="020B0506040202020204" pitchFamily="34" charset="0"/>
              <a:ea typeface="+mn-ea"/>
            </a:endParaRPr>
          </a:p>
        </p:txBody>
      </p:sp>
      <p:graphicFrame>
        <p:nvGraphicFramePr>
          <p:cNvPr id="2" name="Table 1"/>
          <p:cNvGraphicFramePr>
            <a:graphicFrameLocks noGrp="1"/>
          </p:cNvGraphicFramePr>
          <p:nvPr/>
        </p:nvGraphicFramePr>
        <p:xfrm>
          <a:off x="465138" y="812799"/>
          <a:ext cx="11204575" cy="5842160"/>
        </p:xfrm>
        <a:graphic>
          <a:graphicData uri="http://schemas.openxmlformats.org/drawingml/2006/table">
            <a:tbl>
              <a:tblPr/>
              <a:tblGrid>
                <a:gridCol w="1465262"/>
                <a:gridCol w="1532467"/>
                <a:gridCol w="1204383"/>
                <a:gridCol w="989013"/>
                <a:gridCol w="1346200"/>
                <a:gridCol w="4667250"/>
              </a:tblGrid>
              <a:tr h="576619">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投资标的</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细分领域</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国家</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投资轮次</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000000"/>
                          </a:solidFill>
                          <a:effectLst/>
                          <a:latin typeface="Oscine" panose="020B0506040202020204" pitchFamily="34" charset="0"/>
                          <a:ea typeface="+mn-ea"/>
                        </a:rPr>
                        <a:t>融资额</a:t>
                      </a:r>
                      <a:r>
                        <a:rPr kumimoji="0" lang="en-US" altLang="zh-CN" sz="1400" b="1" i="0" u="none" strike="noStrike" cap="none" normalizeH="0" baseline="0" dirty="0">
                          <a:ln>
                            <a:noFill/>
                          </a:ln>
                          <a:solidFill>
                            <a:srgbClr val="000000"/>
                          </a:solidFill>
                          <a:effectLst/>
                          <a:latin typeface="Oscine" panose="020B0506040202020204" pitchFamily="34" charset="0"/>
                          <a:ea typeface="+mn-ea"/>
                        </a:rPr>
                        <a:t/>
                      </a:r>
                      <a:br>
                        <a:rPr kumimoji="0" lang="en-US" altLang="zh-CN" sz="1400" b="1" i="0" u="none" strike="noStrike" cap="none" normalizeH="0" baseline="0" dirty="0">
                          <a:ln>
                            <a:noFill/>
                          </a:ln>
                          <a:solidFill>
                            <a:srgbClr val="000000"/>
                          </a:solidFill>
                          <a:effectLst/>
                          <a:latin typeface="Oscine" panose="020B0506040202020204" pitchFamily="34" charset="0"/>
                          <a:ea typeface="+mn-ea"/>
                        </a:rPr>
                      </a:br>
                      <a:r>
                        <a:rPr kumimoji="0" lang="en-US" altLang="zh-CN" sz="1400" b="1" i="0" u="none" strike="noStrike" cap="none" normalizeH="0" baseline="0" dirty="0">
                          <a:ln>
                            <a:noFill/>
                          </a:ln>
                          <a:solidFill>
                            <a:srgbClr val="000000"/>
                          </a:solidFill>
                          <a:effectLst/>
                          <a:latin typeface="Oscine" panose="020B0506040202020204" pitchFamily="34" charset="0"/>
                          <a:ea typeface="+mn-ea"/>
                        </a:rPr>
                        <a:t>(</a:t>
                      </a:r>
                      <a:r>
                        <a:rPr kumimoji="0" lang="zh-CN" altLang="en-US" sz="1400" b="1" i="0" u="none" strike="noStrike" cap="none" normalizeH="0" baseline="0" dirty="0">
                          <a:ln>
                            <a:noFill/>
                          </a:ln>
                          <a:solidFill>
                            <a:srgbClr val="000000"/>
                          </a:solidFill>
                          <a:effectLst/>
                          <a:latin typeface="Oscine" panose="020B0506040202020204" pitchFamily="34" charset="0"/>
                          <a:ea typeface="+mn-ea"/>
                        </a:rPr>
                        <a:t>百万美元</a:t>
                      </a:r>
                      <a:r>
                        <a:rPr kumimoji="0" lang="en-US" altLang="zh-CN" sz="1400" b="1" i="0" u="none" strike="noStrike" cap="none" normalizeH="0" baseline="0" dirty="0">
                          <a:ln>
                            <a:noFill/>
                          </a:ln>
                          <a:solidFill>
                            <a:srgbClr val="000000"/>
                          </a:solidFill>
                          <a:effectLst/>
                          <a:latin typeface="Oscine" panose="020B0506040202020204" pitchFamily="34" charset="0"/>
                          <a:ea typeface="+mn-ea"/>
                        </a:rPr>
                        <a:t>)</a:t>
                      </a:r>
                      <a:endParaRPr kumimoji="0" lang="zh-CN" altLang="en-US" sz="1400" b="1" i="0" u="none" strike="noStrike" cap="none" normalizeH="0" baseline="0" dirty="0">
                        <a:ln>
                          <a:noFill/>
                        </a:ln>
                        <a:solidFill>
                          <a:srgbClr val="000000"/>
                        </a:solidFill>
                        <a:effectLst/>
                        <a:latin typeface="Oscine" panose="020B0506040202020204" pitchFamily="34" charset="0"/>
                        <a:ea typeface="+mn-ea"/>
                      </a:endParaRP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主要投资者</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Magic Leap</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硬件</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美国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D</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a:t>
                      </a: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502</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淡马锡、</a:t>
                      </a:r>
                      <a:r>
                        <a:rPr kumimoji="0" lang="en-US" altLang="zh-CN" sz="1400" b="0" i="0" u="none" strike="noStrike" cap="none" normalizeH="0" baseline="0">
                          <a:ln>
                            <a:noFill/>
                          </a:ln>
                          <a:solidFill>
                            <a:srgbClr val="000000"/>
                          </a:solidFill>
                          <a:effectLst/>
                          <a:latin typeface="Oscine" panose="020B0506040202020204" pitchFamily="34" charset="0"/>
                          <a:ea typeface="+mn-ea"/>
                        </a:rPr>
                        <a:t>EBDI</a:t>
                      </a:r>
                      <a:r>
                        <a:rPr kumimoji="0" lang="zh-CN" altLang="en-US" sz="1400" b="0" i="0" u="none" strike="noStrike" cap="none" normalizeH="0" baseline="0">
                          <a:ln>
                            <a:noFill/>
                          </a:ln>
                          <a:solidFill>
                            <a:srgbClr val="000000"/>
                          </a:solidFill>
                          <a:effectLst/>
                          <a:latin typeface="Oscine" panose="020B0506040202020204" pitchFamily="34" charset="0"/>
                          <a:ea typeface="+mn-ea"/>
                        </a:rPr>
                        <a:t>、阿里巴巴、富达投资、</a:t>
                      </a:r>
                      <a:r>
                        <a:rPr kumimoji="0" lang="en-US" altLang="zh-CN" sz="1400" b="0" i="0" u="none" strike="noStrike" cap="none" normalizeH="0" baseline="0">
                          <a:ln>
                            <a:noFill/>
                          </a:ln>
                          <a:solidFill>
                            <a:srgbClr val="000000"/>
                          </a:solidFill>
                          <a:effectLst/>
                          <a:latin typeface="Oscine" panose="020B0506040202020204" pitchFamily="34" charset="0"/>
                          <a:ea typeface="+mn-ea"/>
                        </a:rPr>
                        <a:t>T. Rowe Price</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Improbable</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000000"/>
                          </a:solidFill>
                          <a:effectLst/>
                          <a:latin typeface="Oscine" panose="020B0506040202020204" pitchFamily="34" charset="0"/>
                          <a:ea typeface="+mn-ea"/>
                        </a:rPr>
                        <a:t>底层技术</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rPr>
                        <a:t>英国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B</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$502</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Andreessen Horowitz</a:t>
                      </a:r>
                      <a:r>
                        <a:rPr kumimoji="0" lang="zh-CN" altLang="en-US" sz="1400" b="0" i="0" u="none" strike="noStrike" cap="none" normalizeH="0" baseline="0">
                          <a:ln>
                            <a:noFill/>
                          </a:ln>
                          <a:solidFill>
                            <a:srgbClr val="000000"/>
                          </a:solidFill>
                          <a:effectLst/>
                          <a:latin typeface="Oscine" panose="020B0506040202020204" pitchFamily="34" charset="0"/>
                          <a:ea typeface="+mn-ea"/>
                        </a:rPr>
                        <a:t>、维港投资、软银</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Niantic </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游戏</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美国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B</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$200</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rPr>
                        <a:t>星火投资、网易资本、</a:t>
                      </a:r>
                      <a:r>
                        <a:rPr lang="en-US" sz="1400" dirty="0">
                          <a:latin typeface="Oscine" panose="020B0506040202020204" pitchFamily="34" charset="0"/>
                        </a:rPr>
                        <a:t>Founders Fund</a:t>
                      </a:r>
                      <a:endParaRPr kumimoji="0" lang="zh-CN" altLang="en-US" sz="1400" b="0" i="0" u="none" strike="noStrike" cap="none" normalizeH="0" baseline="0" dirty="0">
                        <a:ln>
                          <a:noFill/>
                        </a:ln>
                        <a:solidFill>
                          <a:srgbClr val="000000"/>
                        </a:solidFill>
                        <a:effectLst/>
                        <a:latin typeface="Oscine" panose="020B0506040202020204" pitchFamily="34" charset="0"/>
                        <a:ea typeface="+mn-ea"/>
                      </a:endParaRP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Lytro</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a:ln>
                            <a:noFill/>
                          </a:ln>
                          <a:solidFill>
                            <a:srgbClr val="000000"/>
                          </a:solidFill>
                          <a:effectLst/>
                          <a:latin typeface="Oscine" panose="020B0506040202020204" pitchFamily="34" charset="0"/>
                          <a:ea typeface="+mn-ea"/>
                        </a:rPr>
                        <a:t>硬件</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美国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D</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$60</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rPr>
                        <a:t>Blue Pool Capital</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Andreessen Horowitz</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EDBI</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Leap Motion</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000000"/>
                          </a:solidFill>
                          <a:effectLst/>
                          <a:latin typeface="Oscine" panose="020B0506040202020204" pitchFamily="34" charset="0"/>
                          <a:ea typeface="+mn-ea"/>
                        </a:rPr>
                        <a:t>底层技术</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美国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C</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$50</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rPr>
                        <a:t>Andreessen Horowitz</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a:t>
                      </a:r>
                      <a:r>
                        <a:rPr lang="en-US" sz="1400" dirty="0">
                          <a:latin typeface="Oscine" panose="020B0506040202020204" pitchFamily="34" charset="0"/>
                        </a:rPr>
                        <a:t>Founders Fund</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、摩根大通、</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SOSV</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酷开</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000000"/>
                          </a:solidFill>
                          <a:effectLst/>
                          <a:latin typeface="Oscine" panose="020B0506040202020204" pitchFamily="34" charset="0"/>
                          <a:ea typeface="+mn-ea"/>
                        </a:rPr>
                        <a:t>硬件</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中国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B</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rPr>
                        <a:t>$46</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rPr>
                        <a:t>腾讯</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Within</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娱乐</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美国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B</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rPr>
                        <a:t>$40</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rPr>
                        <a:t>淡马锡、</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WPP</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21</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世纪福克斯、</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Andreessen Horowitz</a:t>
                      </a:r>
                      <a:endParaRPr kumimoji="0" lang="zh-CN" altLang="en-US" sz="1400" b="0" i="0" u="none" strike="noStrike" cap="none" normalizeH="0" baseline="0" dirty="0">
                        <a:ln>
                          <a:noFill/>
                        </a:ln>
                        <a:solidFill>
                          <a:srgbClr val="000000"/>
                        </a:solidFill>
                        <a:effectLst/>
                        <a:latin typeface="Oscine" panose="020B0506040202020204" pitchFamily="34" charset="0"/>
                        <a:ea typeface="+mn-ea"/>
                      </a:endParaRP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51VR</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a:ln>
                            <a:noFill/>
                          </a:ln>
                          <a:solidFill>
                            <a:srgbClr val="000000"/>
                          </a:solidFill>
                          <a:effectLst/>
                          <a:latin typeface="Oscine" panose="020B0506040202020204" pitchFamily="34" charset="0"/>
                          <a:ea typeface="+mn-ea"/>
                        </a:rPr>
                        <a:t>企业</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中国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B</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$32</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err="1">
                          <a:ln>
                            <a:noFill/>
                          </a:ln>
                          <a:solidFill>
                            <a:srgbClr val="000000"/>
                          </a:solidFill>
                          <a:effectLst/>
                          <a:latin typeface="Oscine" panose="020B0506040202020204" pitchFamily="34" charset="0"/>
                          <a:ea typeface="+mn-ea"/>
                        </a:rPr>
                        <a:t>Modernland</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a:t>
                      </a:r>
                      <a:r>
                        <a:rPr kumimoji="0" lang="en-US" altLang="zh-CN" sz="1400" b="0" i="0" u="none" strike="noStrike" cap="none" normalizeH="0" baseline="0" dirty="0" err="1">
                          <a:ln>
                            <a:noFill/>
                          </a:ln>
                          <a:solidFill>
                            <a:srgbClr val="000000"/>
                          </a:solidFill>
                          <a:effectLst/>
                          <a:latin typeface="Oscine" panose="020B0506040202020204" pitchFamily="34" charset="0"/>
                          <a:ea typeface="+mn-ea"/>
                        </a:rPr>
                        <a:t>Sensetime</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、光速中国、松禾</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资本</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defRPr/>
                      </a:pPr>
                      <a:r>
                        <a:rPr kumimoji="0" lang="zh-CN" altLang="en-US" sz="1400" b="0" i="0" u="none" strike="noStrike" kern="1200" cap="none" spc="0" normalizeH="0" baseline="0" noProof="0" dirty="0">
                          <a:ln>
                            <a:noFill/>
                          </a:ln>
                          <a:solidFill>
                            <a:srgbClr val="000000"/>
                          </a:solidFill>
                          <a:effectLst/>
                          <a:uLnTx/>
                          <a:uFillTx/>
                          <a:latin typeface="Oscine" panose="020B0506040202020204" pitchFamily="34" charset="0"/>
                          <a:ea typeface="+mn-ea"/>
                          <a:cs typeface="等线" panose="02010600030101010101" pitchFamily="2" charset="-122"/>
                        </a:rPr>
                        <a:t>叠境数字</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a:ln>
                            <a:noFill/>
                          </a:ln>
                          <a:solidFill>
                            <a:srgbClr val="000000"/>
                          </a:solidFill>
                          <a:effectLst/>
                          <a:latin typeface="Oscine" panose="020B0506040202020204" pitchFamily="34" charset="0"/>
                          <a:ea typeface="+mn-ea"/>
                        </a:rPr>
                        <a:t>企业</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中国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A</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$30</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rPr>
                        <a:t>阿里巴巴、金沙江创投、赛富投资基金</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诺亦腾</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000000"/>
                          </a:solidFill>
                          <a:effectLst/>
                          <a:latin typeface="Oscine" panose="020B0506040202020204" pitchFamily="34" charset="0"/>
                          <a:ea typeface="+mn-ea"/>
                        </a:rPr>
                        <a:t>硬件</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中国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C</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$30</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rPr>
                        <a:t>君联资本，海通开元</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76619">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Dreamscape Immersive</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rPr>
                        <a:t>企业</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线下</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美国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B</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$30</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rPr>
                        <a:t>AMC</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亮风台</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a:ln>
                            <a:noFill/>
                          </a:ln>
                          <a:solidFill>
                            <a:srgbClr val="000000"/>
                          </a:solidFill>
                          <a:effectLst/>
                          <a:latin typeface="Oscine" panose="020B0506040202020204" pitchFamily="34" charset="0"/>
                          <a:ea typeface="+mn-ea"/>
                        </a:rPr>
                        <a:t>硬件</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中国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B</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$15</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err="1">
                          <a:ln>
                            <a:noFill/>
                          </a:ln>
                          <a:solidFill>
                            <a:srgbClr val="000000"/>
                          </a:solidFill>
                          <a:effectLst/>
                          <a:latin typeface="Oscine" panose="020B0506040202020204" pitchFamily="34" charset="0"/>
                          <a:ea typeface="+mn-ea"/>
                        </a:rPr>
                        <a:t>Seekdource</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 Capital</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V Star Capital</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美图</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Two Bit Circus</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rPr>
                        <a:t>企业</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线下</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美国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B</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rPr>
                        <a:t>$15</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rPr>
                        <a:t>Jazz Venture Partners</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Intel Capital</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Foundry Group</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4812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Atheer</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a:ln>
                            <a:noFill/>
                          </a:ln>
                          <a:solidFill>
                            <a:srgbClr val="000000"/>
                          </a:solidFill>
                          <a:effectLst/>
                          <a:latin typeface="Oscine" panose="020B0506040202020204" pitchFamily="34" charset="0"/>
                          <a:ea typeface="+mn-ea"/>
                        </a:rPr>
                        <a:t>企业</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rPr>
                        <a:t>美国</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C</a:t>
                      </a:r>
                      <a:r>
                        <a:rPr kumimoji="0" lang="zh-CN" altLang="en-US" sz="1400" b="0" i="0" u="none" strike="noStrike" cap="none" normalizeH="0" baseline="0">
                          <a:ln>
                            <a:noFill/>
                          </a:ln>
                          <a:solidFill>
                            <a:srgbClr val="000000"/>
                          </a:solidFill>
                          <a:effectLst/>
                          <a:latin typeface="Oscine" panose="020B0506040202020204" pitchFamily="34" charset="0"/>
                          <a:ea typeface="+mn-ea"/>
                        </a:rPr>
                        <a:t>轮</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rPr>
                        <a:t>$12</a:t>
                      </a: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rPr>
                        <a:t>Signatures Capital</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a:t>
                      </a:r>
                      <a:r>
                        <a:rPr kumimoji="0" lang="en-US" altLang="zh-CN" sz="1400" b="0" i="0" u="none" strike="noStrike" cap="none" normalizeH="0" baseline="0" dirty="0">
                          <a:ln>
                            <a:noFill/>
                          </a:ln>
                          <a:solidFill>
                            <a:srgbClr val="000000"/>
                          </a:solidFill>
                          <a:effectLst/>
                          <a:latin typeface="Oscine" panose="020B0506040202020204" pitchFamily="34" charset="0"/>
                          <a:ea typeface="+mn-ea"/>
                        </a:rPr>
                        <a:t>Streamlined Ventures</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、盛大集团</a:t>
                      </a:r>
                      <a:endParaRPr kumimoji="0" lang="en-US" altLang="zh-CN" sz="1400" b="0" i="0" u="none" strike="noStrike" cap="none" normalizeH="0" baseline="0" dirty="0">
                        <a:ln>
                          <a:noFill/>
                        </a:ln>
                        <a:solidFill>
                          <a:srgbClr val="000000"/>
                        </a:solidFill>
                        <a:effectLst/>
                        <a:latin typeface="Oscine" panose="020B0506040202020204" pitchFamily="34" charset="0"/>
                        <a:ea typeface="+mn-ea"/>
                      </a:endParaRPr>
                    </a:p>
                  </a:txBody>
                  <a:tcPr marL="84667" marR="84667" marT="42339" marB="423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bl>
          </a:graphicData>
        </a:graphic>
      </p:graphicFrame>
      <p:sp>
        <p:nvSpPr>
          <p:cNvPr id="4" name="TextBox 3"/>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4"/>
          <p:cNvSpPr txBox="1">
            <a:spLocks noChangeArrowheads="1"/>
          </p:cNvSpPr>
          <p:nvPr/>
        </p:nvSpPr>
        <p:spPr bwMode="auto">
          <a:xfrm>
            <a:off x="141288" y="182563"/>
            <a:ext cx="9555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部分初创企业以调整其公司定位或尝试另类融资渠道的方式来获得融资</a:t>
            </a:r>
          </a:p>
        </p:txBody>
      </p:sp>
      <p:sp>
        <p:nvSpPr>
          <p:cNvPr id="6" name="Rectangle 5"/>
          <p:cNvSpPr/>
          <p:nvPr/>
        </p:nvSpPr>
        <p:spPr>
          <a:xfrm>
            <a:off x="646113" y="1125538"/>
            <a:ext cx="5119687" cy="5413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dirty="0">
                <a:solidFill>
                  <a:srgbClr val="FFFFFF"/>
                </a:solidFill>
                <a:latin typeface="Oscine" panose="020B0506040202020204" pitchFamily="34" charset="0"/>
                <a:cs typeface="等线" panose="02010600030101010101" pitchFamily="2" charset="-122"/>
              </a:rPr>
              <a:t>调整公司定位</a:t>
            </a:r>
          </a:p>
        </p:txBody>
      </p:sp>
      <p:sp>
        <p:nvSpPr>
          <p:cNvPr id="9" name="Rectangle 8"/>
          <p:cNvSpPr/>
          <p:nvPr/>
        </p:nvSpPr>
        <p:spPr>
          <a:xfrm>
            <a:off x="6399213" y="1125538"/>
            <a:ext cx="5121275" cy="5413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dirty="0">
                <a:solidFill>
                  <a:srgbClr val="FFFFFF"/>
                </a:solidFill>
                <a:latin typeface="Oscine" panose="020B0506040202020204" pitchFamily="34" charset="0"/>
              </a:rPr>
              <a:t>另类融资渠道</a:t>
            </a:r>
          </a:p>
        </p:txBody>
      </p:sp>
      <p:sp>
        <p:nvSpPr>
          <p:cNvPr id="55300" name="文本框 2"/>
          <p:cNvSpPr txBox="1">
            <a:spLocks noChangeArrowheads="1"/>
          </p:cNvSpPr>
          <p:nvPr/>
        </p:nvSpPr>
        <p:spPr bwMode="auto">
          <a:xfrm>
            <a:off x="585788" y="1770063"/>
            <a:ext cx="53133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marL="574675" indent="-34290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b="1" u="sng" dirty="0">
                <a:solidFill>
                  <a:srgbClr val="FFFFFF"/>
                </a:solidFill>
                <a:latin typeface="Oscine" panose="020B0506040202020204" pitchFamily="34" charset="0"/>
                <a:ea typeface="+mn-ea"/>
                <a:sym typeface="+mn-ea"/>
              </a:rPr>
              <a:t>重新为公司的业务进行定义：</a:t>
            </a:r>
          </a:p>
          <a:p>
            <a:pPr lvl="1" eaLnBrk="0" hangingPunct="0">
              <a:buFont typeface="Wingdings" panose="05000000000000000000" pitchFamily="2" charset="2"/>
              <a:buChar char="Ø"/>
            </a:pPr>
            <a:r>
              <a:rPr lang="zh-CN" altLang="en-US" sz="1500" dirty="0">
                <a:solidFill>
                  <a:srgbClr val="FFFFFF"/>
                </a:solidFill>
                <a:latin typeface="Oscine" panose="020B0506040202020204" pitchFamily="34" charset="0"/>
                <a:ea typeface="+mn-ea"/>
                <a:sym typeface="+mn-ea"/>
              </a:rPr>
              <a:t>从</a:t>
            </a:r>
            <a:r>
              <a:rPr lang="en-US" altLang="zh-CN" sz="1500" dirty="0">
                <a:solidFill>
                  <a:srgbClr val="FFFFFF"/>
                </a:solidFill>
                <a:latin typeface="Oscine" panose="020B0506040202020204" pitchFamily="34" charset="0"/>
                <a:ea typeface="+mn-ea"/>
                <a:sym typeface="+mn-ea"/>
              </a:rPr>
              <a:t>VR</a:t>
            </a:r>
            <a:r>
              <a:rPr lang="zh-CN" altLang="en-US" sz="1500" dirty="0">
                <a:solidFill>
                  <a:srgbClr val="FFFFFF"/>
                </a:solidFill>
                <a:latin typeface="Oscine" panose="020B0506040202020204" pitchFamily="34" charset="0"/>
                <a:ea typeface="+mn-ea"/>
                <a:sym typeface="+mn-ea"/>
              </a:rPr>
              <a:t>重定义为</a:t>
            </a:r>
            <a:r>
              <a:rPr lang="en-US" altLang="zh-CN" sz="1500" b="1" dirty="0">
                <a:solidFill>
                  <a:srgbClr val="00B0F0"/>
                </a:solidFill>
                <a:latin typeface="Oscine" panose="020B0506040202020204" pitchFamily="34" charset="0"/>
                <a:ea typeface="+mn-ea"/>
                <a:sym typeface="+mn-ea"/>
              </a:rPr>
              <a:t>3D/AR/MR</a:t>
            </a:r>
            <a:r>
              <a:rPr lang="zh-CN" altLang="en-US" sz="1500" b="1" dirty="0">
                <a:solidFill>
                  <a:srgbClr val="00B0F0"/>
                </a:solidFill>
                <a:latin typeface="Oscine" panose="020B0506040202020204" pitchFamily="34" charset="0"/>
                <a:ea typeface="+mn-ea"/>
                <a:sym typeface="+mn-ea"/>
              </a:rPr>
              <a:t>公司</a:t>
            </a:r>
            <a:endParaRPr lang="en-US" altLang="zh-CN" sz="1500" b="1" dirty="0">
              <a:solidFill>
                <a:srgbClr val="00B0F0"/>
              </a:solidFill>
              <a:latin typeface="Oscine" panose="020B0506040202020204" pitchFamily="34" charset="0"/>
              <a:ea typeface="+mn-ea"/>
              <a:sym typeface="+mn-ea"/>
            </a:endParaRPr>
          </a:p>
          <a:p>
            <a:pPr lvl="1" eaLnBrk="0" hangingPunct="0">
              <a:buFont typeface="Wingdings" panose="05000000000000000000" pitchFamily="2" charset="2"/>
              <a:buChar char="Ø"/>
            </a:pPr>
            <a:r>
              <a:rPr lang="zh-CN" altLang="en-US" sz="1500" dirty="0">
                <a:solidFill>
                  <a:srgbClr val="FFFFFF"/>
                </a:solidFill>
                <a:latin typeface="Oscine" panose="020B0506040202020204" pitchFamily="34" charset="0"/>
                <a:ea typeface="+mn-ea"/>
                <a:sym typeface="+mn-ea"/>
              </a:rPr>
              <a:t>从</a:t>
            </a:r>
            <a:r>
              <a:rPr lang="en-US" altLang="zh-CN" sz="1500" dirty="0">
                <a:solidFill>
                  <a:srgbClr val="FFFFFF"/>
                </a:solidFill>
                <a:latin typeface="Oscine" panose="020B0506040202020204" pitchFamily="34" charset="0"/>
                <a:ea typeface="+mn-ea"/>
                <a:sym typeface="+mn-ea"/>
              </a:rPr>
              <a:t>VR/AR</a:t>
            </a:r>
            <a:r>
              <a:rPr lang="zh-CN" altLang="en-US" sz="1500" dirty="0">
                <a:solidFill>
                  <a:srgbClr val="FFFFFF"/>
                </a:solidFill>
                <a:latin typeface="Oscine" panose="020B0506040202020204" pitchFamily="34" charset="0"/>
                <a:ea typeface="+mn-ea"/>
                <a:sym typeface="+mn-ea"/>
              </a:rPr>
              <a:t>技术公司重定义为</a:t>
            </a:r>
            <a:r>
              <a:rPr lang="zh-CN" altLang="en-US" sz="1500" b="1" dirty="0">
                <a:solidFill>
                  <a:srgbClr val="00B0F0"/>
                </a:solidFill>
                <a:latin typeface="Oscine" panose="020B0506040202020204" pitchFamily="34" charset="0"/>
                <a:ea typeface="+mn-ea"/>
                <a:sym typeface="+mn-ea"/>
              </a:rPr>
              <a:t>垂直领域解决方</a:t>
            </a:r>
            <a:r>
              <a:rPr lang="zh-CN" altLang="en-US" sz="1500" dirty="0">
                <a:solidFill>
                  <a:srgbClr val="FFFFFF"/>
                </a:solidFill>
                <a:latin typeface="Oscine" panose="020B0506040202020204" pitchFamily="34" charset="0"/>
                <a:ea typeface="+mn-ea"/>
                <a:sym typeface="+mn-ea"/>
              </a:rPr>
              <a:t>案公司</a:t>
            </a:r>
          </a:p>
          <a:p>
            <a:pPr lvl="1" eaLnBrk="0" hangingPunct="0">
              <a:buFont typeface="Wingdings" panose="05000000000000000000" pitchFamily="2" charset="2"/>
              <a:buChar char="Ø"/>
            </a:pPr>
            <a:r>
              <a:rPr lang="zh-CN" altLang="en-US" sz="1500" dirty="0">
                <a:solidFill>
                  <a:srgbClr val="FFFFFF"/>
                </a:solidFill>
                <a:latin typeface="Oscine" panose="020B0506040202020204" pitchFamily="34" charset="0"/>
                <a:ea typeface="+mn-ea"/>
                <a:sym typeface="+mn-ea"/>
              </a:rPr>
              <a:t>结合其他前沿技术（如</a:t>
            </a:r>
            <a:r>
              <a:rPr lang="zh-CN" altLang="en-US" sz="1500" b="1" dirty="0">
                <a:solidFill>
                  <a:srgbClr val="00B0F0"/>
                </a:solidFill>
                <a:latin typeface="Oscine" panose="020B0506040202020204" pitchFamily="34" charset="0"/>
                <a:ea typeface="+mn-ea"/>
                <a:sym typeface="+mn-ea"/>
              </a:rPr>
              <a:t>人工智能</a:t>
            </a:r>
            <a:r>
              <a:rPr lang="en-US" altLang="zh-CN" sz="1500" b="1" dirty="0">
                <a:solidFill>
                  <a:srgbClr val="00B0F0"/>
                </a:solidFill>
                <a:latin typeface="Oscine" panose="020B0506040202020204" pitchFamily="34" charset="0"/>
                <a:ea typeface="+mn-ea"/>
                <a:sym typeface="+mn-ea"/>
              </a:rPr>
              <a:t>/</a:t>
            </a:r>
            <a:r>
              <a:rPr lang="zh-CN" altLang="en-US" sz="1500" b="1" dirty="0">
                <a:solidFill>
                  <a:srgbClr val="00B0F0"/>
                </a:solidFill>
                <a:latin typeface="Oscine" panose="020B0506040202020204" pitchFamily="34" charset="0"/>
                <a:ea typeface="+mn-ea"/>
                <a:sym typeface="+mn-ea"/>
              </a:rPr>
              <a:t>区块链</a:t>
            </a:r>
            <a:r>
              <a:rPr lang="zh-CN" altLang="en-US" sz="1500" dirty="0">
                <a:solidFill>
                  <a:srgbClr val="FFFFFF"/>
                </a:solidFill>
                <a:latin typeface="Oscine" panose="020B0506040202020204" pitchFamily="34" charset="0"/>
                <a:ea typeface="+mn-ea"/>
                <a:sym typeface="+mn-ea"/>
              </a:rPr>
              <a:t>）</a:t>
            </a:r>
            <a:endParaRPr lang="zh-CN" altLang="en-US" sz="15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55301" name="文本框 2"/>
          <p:cNvSpPr txBox="1">
            <a:spLocks noChangeArrowheads="1"/>
          </p:cNvSpPr>
          <p:nvPr/>
        </p:nvSpPr>
        <p:spPr bwMode="auto">
          <a:xfrm>
            <a:off x="6361113" y="1770063"/>
            <a:ext cx="52451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marL="34290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300"/>
              </a:spcAft>
              <a:buFont typeface="宋体" panose="02010600030101010101" pitchFamily="2" charset="-122"/>
              <a:buChar char="•"/>
            </a:pPr>
            <a:r>
              <a:rPr lang="zh-CN" altLang="en-US" sz="1500" b="1" u="sng" dirty="0">
                <a:solidFill>
                  <a:srgbClr val="FFFFFF"/>
                </a:solidFill>
                <a:latin typeface="Oscine" panose="020B0506040202020204" pitchFamily="34" charset="0"/>
                <a:ea typeface="+mn-ea"/>
                <a:sym typeface="+mn-ea"/>
              </a:rPr>
              <a:t>非传统资金：</a:t>
            </a:r>
          </a:p>
          <a:p>
            <a:pPr lvl="1" eaLnBrk="0" hangingPunct="0">
              <a:spcAft>
                <a:spcPts val="1200"/>
              </a:spcAft>
              <a:buSzPct val="100000"/>
              <a:buFont typeface="宋体" panose="02010600030101010101" pitchFamily="2" charset="-122"/>
              <a:buNone/>
            </a:pPr>
            <a:r>
              <a:rPr lang="zh-CN" altLang="en-US" sz="1500" dirty="0">
                <a:solidFill>
                  <a:srgbClr val="FFFFFF"/>
                </a:solidFill>
                <a:latin typeface="Oscine" panose="020B0506040202020204" pitchFamily="34" charset="0"/>
                <a:ea typeface="+mn-ea"/>
                <a:sym typeface="+mn-ea"/>
              </a:rPr>
              <a:t>来自</a:t>
            </a:r>
            <a:r>
              <a:rPr lang="zh-CN" altLang="en-US" sz="1500" b="1" dirty="0">
                <a:solidFill>
                  <a:srgbClr val="00B0F0"/>
                </a:solidFill>
                <a:latin typeface="Oscine" panose="020B0506040202020204" pitchFamily="34" charset="0"/>
                <a:ea typeface="+mn-ea"/>
                <a:sym typeface="+mn-ea"/>
              </a:rPr>
              <a:t>目标垂直市场</a:t>
            </a:r>
            <a:r>
              <a:rPr lang="zh-CN" altLang="en-US" sz="1500" dirty="0">
                <a:solidFill>
                  <a:srgbClr val="FFFFFF"/>
                </a:solidFill>
                <a:latin typeface="Oscine" panose="020B0506040202020204" pitchFamily="34" charset="0"/>
                <a:ea typeface="+mn-ea"/>
                <a:sym typeface="+mn-ea"/>
              </a:rPr>
              <a:t>的企业（如房地产、零售、媒体）；针对亚洲投资人的跨境投资基金</a:t>
            </a:r>
            <a:endParaRPr lang="zh-CN" altLang="en-US" sz="15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55302" name="文本框 2"/>
          <p:cNvSpPr txBox="1">
            <a:spLocks noChangeArrowheads="1"/>
          </p:cNvSpPr>
          <p:nvPr/>
        </p:nvSpPr>
        <p:spPr bwMode="auto">
          <a:xfrm>
            <a:off x="6361113" y="3575050"/>
            <a:ext cx="5441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marL="34290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300"/>
              </a:spcAft>
              <a:buFont typeface="宋体" panose="02010600030101010101" pitchFamily="2" charset="-122"/>
              <a:buChar char="•"/>
            </a:pPr>
            <a:r>
              <a:rPr lang="zh-CN" altLang="en-US" sz="1500" b="1" u="sng" dirty="0">
                <a:solidFill>
                  <a:srgbClr val="FFFFFF"/>
                </a:solidFill>
                <a:latin typeface="Oscine" panose="020B0506040202020204" pitchFamily="34" charset="0"/>
                <a:ea typeface="+mn-ea"/>
                <a:sym typeface="+mn-ea"/>
              </a:rPr>
              <a:t>其他融资资产类别：</a:t>
            </a:r>
          </a:p>
          <a:p>
            <a:pPr lvl="1" eaLnBrk="0" hangingPunct="0">
              <a:spcAft>
                <a:spcPts val="1200"/>
              </a:spcAft>
              <a:buSzPct val="100000"/>
              <a:buFont typeface="宋体" panose="02010600030101010101" pitchFamily="2" charset="-122"/>
              <a:buNone/>
            </a:pPr>
            <a:r>
              <a:rPr lang="zh-CN" altLang="en-US" sz="1500" dirty="0">
                <a:solidFill>
                  <a:srgbClr val="FFFFFF"/>
                </a:solidFill>
                <a:latin typeface="Oscine" panose="020B0506040202020204" pitchFamily="34" charset="0"/>
                <a:ea typeface="+mn-ea"/>
                <a:sym typeface="+mn-ea"/>
              </a:rPr>
              <a:t>除传统的优先股权募资外，选择</a:t>
            </a:r>
            <a:r>
              <a:rPr lang="zh-CN" altLang="en-US" sz="1500" b="1" dirty="0">
                <a:solidFill>
                  <a:srgbClr val="00B0F0"/>
                </a:solidFill>
                <a:latin typeface="Oscine" panose="020B0506040202020204" pitchFamily="34" charset="0"/>
                <a:ea typeface="+mn-ea"/>
                <a:sym typeface="+mn-ea"/>
              </a:rPr>
              <a:t>可转换债等资产</a:t>
            </a:r>
            <a:r>
              <a:rPr lang="zh-CN" altLang="en-US" sz="1500" dirty="0">
                <a:solidFill>
                  <a:srgbClr val="FFFFFF"/>
                </a:solidFill>
                <a:latin typeface="Oscine" panose="020B0506040202020204" pitchFamily="34" charset="0"/>
                <a:ea typeface="+mn-ea"/>
                <a:sym typeface="+mn-ea"/>
              </a:rPr>
              <a:t>以避免估值争执，待获得更多的增长数据时在下一轮进行估值</a:t>
            </a:r>
            <a:endParaRPr lang="zh-CN" altLang="en-US" sz="15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55303" name="文本框 2"/>
          <p:cNvSpPr txBox="1">
            <a:spLocks noChangeArrowheads="1"/>
          </p:cNvSpPr>
          <p:nvPr/>
        </p:nvSpPr>
        <p:spPr bwMode="auto">
          <a:xfrm>
            <a:off x="585788" y="3797300"/>
            <a:ext cx="53371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marL="574675" indent="-34290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500" b="1" u="sng" dirty="0">
                <a:solidFill>
                  <a:srgbClr val="FFFFFF"/>
                </a:solidFill>
                <a:latin typeface="Oscine" panose="020B0506040202020204" pitchFamily="34" charset="0"/>
                <a:ea typeface="+mn-ea"/>
                <a:sym typeface="+mn-ea"/>
              </a:rPr>
              <a:t>商业模式改变：</a:t>
            </a:r>
          </a:p>
          <a:p>
            <a:pPr lvl="1" eaLnBrk="0" hangingPunct="0">
              <a:buFont typeface="Wingdings" panose="05000000000000000000" pitchFamily="2" charset="2"/>
              <a:buChar char="Ø"/>
            </a:pPr>
            <a:r>
              <a:rPr lang="zh-CN" altLang="en-US" sz="1500" dirty="0">
                <a:solidFill>
                  <a:srgbClr val="FFFFFF"/>
                </a:solidFill>
                <a:latin typeface="Oscine" panose="020B0506040202020204" pitchFamily="34" charset="0"/>
                <a:ea typeface="+mn-ea"/>
                <a:sym typeface="+mn-ea"/>
              </a:rPr>
              <a:t>改变</a:t>
            </a:r>
            <a:r>
              <a:rPr lang="zh-CN" altLang="en-US" sz="1500" b="1" dirty="0">
                <a:solidFill>
                  <a:srgbClr val="00B0F0"/>
                </a:solidFill>
                <a:latin typeface="Oscine" panose="020B0506040202020204" pitchFamily="34" charset="0"/>
                <a:ea typeface="+mn-ea"/>
                <a:sym typeface="+mn-ea"/>
              </a:rPr>
              <a:t>产品形态</a:t>
            </a:r>
            <a:r>
              <a:rPr lang="zh-CN" altLang="en-US" sz="1500" dirty="0">
                <a:solidFill>
                  <a:srgbClr val="FFFFFF"/>
                </a:solidFill>
                <a:latin typeface="Oscine" panose="020B0506040202020204" pitchFamily="34" charset="0"/>
                <a:ea typeface="+mn-ea"/>
                <a:sym typeface="+mn-ea"/>
              </a:rPr>
              <a:t>（例如从内容制作改为</a:t>
            </a:r>
            <a:r>
              <a:rPr lang="en-US" altLang="zh-CN" sz="1500" dirty="0">
                <a:solidFill>
                  <a:srgbClr val="FFFFFF"/>
                </a:solidFill>
                <a:latin typeface="Oscine" panose="020B0506040202020204" pitchFamily="34" charset="0"/>
                <a:ea typeface="+mn-ea"/>
                <a:sym typeface="+mn-ea"/>
              </a:rPr>
              <a:t>SDK</a:t>
            </a:r>
            <a:r>
              <a:rPr lang="zh-CN" altLang="en-US" sz="1500" dirty="0">
                <a:solidFill>
                  <a:srgbClr val="FFFFFF"/>
                </a:solidFill>
                <a:latin typeface="Oscine" panose="020B0506040202020204" pitchFamily="34" charset="0"/>
                <a:ea typeface="+mn-ea"/>
                <a:sym typeface="+mn-ea"/>
              </a:rPr>
              <a:t>，从技术授权改为企业服务）</a:t>
            </a:r>
          </a:p>
          <a:p>
            <a:pPr lvl="1" eaLnBrk="0" hangingPunct="0">
              <a:buFont typeface="Wingdings" panose="05000000000000000000" pitchFamily="2" charset="2"/>
              <a:buChar char="Ø"/>
            </a:pPr>
            <a:r>
              <a:rPr lang="zh-CN" altLang="en-US" sz="1500" dirty="0">
                <a:solidFill>
                  <a:srgbClr val="FFFFFF"/>
                </a:solidFill>
                <a:latin typeface="Oscine" panose="020B0506040202020204" pitchFamily="34" charset="0"/>
                <a:ea typeface="+mn-ea"/>
                <a:sym typeface="+mn-ea"/>
              </a:rPr>
              <a:t>改变</a:t>
            </a:r>
            <a:r>
              <a:rPr lang="zh-CN" altLang="en-US" sz="1500" b="1" dirty="0">
                <a:solidFill>
                  <a:srgbClr val="00B0F0"/>
                </a:solidFill>
                <a:latin typeface="Oscine" panose="020B0506040202020204" pitchFamily="34" charset="0"/>
                <a:ea typeface="+mn-ea"/>
                <a:sym typeface="+mn-ea"/>
              </a:rPr>
              <a:t>商业变现模式</a:t>
            </a:r>
            <a:r>
              <a:rPr lang="zh-CN" altLang="en-US" sz="1500" dirty="0">
                <a:solidFill>
                  <a:srgbClr val="FFFFFF"/>
                </a:solidFill>
                <a:latin typeface="Oscine" panose="020B0506040202020204" pitchFamily="34" charset="0"/>
                <a:ea typeface="+mn-ea"/>
                <a:sym typeface="+mn-ea"/>
              </a:rPr>
              <a:t>（例如从</a:t>
            </a:r>
            <a:r>
              <a:rPr lang="en-US" altLang="zh-CN" sz="1500" dirty="0">
                <a:solidFill>
                  <a:srgbClr val="FFFFFF"/>
                </a:solidFill>
                <a:latin typeface="Oscine" panose="020B0506040202020204" pitchFamily="34" charset="0"/>
                <a:ea typeface="+mn-ea"/>
                <a:sym typeface="+mn-ea"/>
              </a:rPr>
              <a:t>SaaS</a:t>
            </a:r>
            <a:r>
              <a:rPr lang="zh-CN" altLang="en-US" sz="1500" dirty="0">
                <a:solidFill>
                  <a:srgbClr val="FFFFFF"/>
                </a:solidFill>
                <a:latin typeface="Oscine" panose="020B0506040202020204" pitchFamily="34" charset="0"/>
                <a:ea typeface="+mn-ea"/>
                <a:sym typeface="+mn-ea"/>
              </a:rPr>
              <a:t>到定制项目）</a:t>
            </a:r>
            <a:endParaRPr lang="zh-CN" altLang="en-US" sz="15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55304" name="文本框 2"/>
          <p:cNvSpPr txBox="1">
            <a:spLocks noChangeArrowheads="1"/>
          </p:cNvSpPr>
          <p:nvPr/>
        </p:nvSpPr>
        <p:spPr bwMode="auto">
          <a:xfrm>
            <a:off x="6361113" y="4467225"/>
            <a:ext cx="54419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900">
                <a:solidFill>
                  <a:schemeClr val="tx1"/>
                </a:solidFill>
                <a:latin typeface="Calibri" panose="020F0502020204030204" pitchFamily="34" charset="0"/>
                <a:ea typeface="宋体" panose="02010600030101010101" pitchFamily="2" charset="-122"/>
              </a:defRPr>
            </a:lvl1pPr>
            <a:lvl2pPr marL="34290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300"/>
              </a:spcAft>
              <a:buFont typeface="宋体" panose="02010600030101010101" pitchFamily="2" charset="-122"/>
              <a:buChar char="•"/>
            </a:pPr>
            <a:r>
              <a:rPr lang="zh-CN" altLang="en-US" sz="1400" b="1" u="sng" dirty="0">
                <a:solidFill>
                  <a:srgbClr val="FFFFFF"/>
                </a:solidFill>
                <a:latin typeface="Oscine" panose="020B0506040202020204" pitchFamily="34" charset="0"/>
                <a:ea typeface="+mn-ea"/>
                <a:sym typeface="+mn-ea"/>
              </a:rPr>
              <a:t>众筹</a:t>
            </a:r>
            <a:r>
              <a:rPr lang="en-US" altLang="zh-CN" sz="1400" b="1" u="sng" dirty="0">
                <a:solidFill>
                  <a:srgbClr val="FFFFFF"/>
                </a:solidFill>
                <a:latin typeface="Oscine" panose="020B0506040202020204" pitchFamily="34" charset="0"/>
                <a:ea typeface="+mn-ea"/>
                <a:sym typeface="+mn-ea"/>
              </a:rPr>
              <a:t>/ICO</a:t>
            </a:r>
            <a:r>
              <a:rPr lang="zh-CN" altLang="en-US" sz="1400" b="1" u="sng" dirty="0">
                <a:solidFill>
                  <a:srgbClr val="FFFFFF"/>
                </a:solidFill>
                <a:latin typeface="Oscine" panose="020B0506040202020204" pitchFamily="34" charset="0"/>
                <a:ea typeface="+mn-ea"/>
                <a:sym typeface="+mn-ea"/>
              </a:rPr>
              <a:t>：</a:t>
            </a:r>
          </a:p>
          <a:p>
            <a:pPr lvl="1" eaLnBrk="0" hangingPunct="0">
              <a:spcAft>
                <a:spcPts val="300"/>
              </a:spcAft>
              <a:buSzPct val="100000"/>
              <a:buFont typeface="宋体" panose="02010600030101010101" pitchFamily="2" charset="-122"/>
              <a:buNone/>
            </a:pPr>
            <a:r>
              <a:rPr lang="zh-CN" altLang="en-US" sz="1400" dirty="0">
                <a:solidFill>
                  <a:srgbClr val="FFFFFF"/>
                </a:solidFill>
                <a:latin typeface="Oscine" panose="020B0506040202020204" pitchFamily="34" charset="0"/>
                <a:ea typeface="+mn-ea"/>
                <a:sym typeface="+mn-ea"/>
              </a:rPr>
              <a:t>仅适用于某些初创公司类型（例如某些具有清晰产品交付路线图的硬件公司会选择在</a:t>
            </a:r>
            <a:r>
              <a:rPr lang="en-US" altLang="zh-CN" sz="1400" dirty="0">
                <a:solidFill>
                  <a:srgbClr val="FFFFFF"/>
                </a:solidFill>
                <a:latin typeface="Oscine" panose="020B0506040202020204" pitchFamily="34" charset="0"/>
                <a:ea typeface="+mn-ea"/>
                <a:sym typeface="+mn-ea"/>
              </a:rPr>
              <a:t>Kickstarter</a:t>
            </a:r>
            <a:r>
              <a:rPr lang="zh-CN" altLang="en-US" sz="1400" dirty="0">
                <a:solidFill>
                  <a:srgbClr val="FFFFFF"/>
                </a:solidFill>
                <a:latin typeface="Oscine" panose="020B0506040202020204" pitchFamily="34" charset="0"/>
                <a:ea typeface="+mn-ea"/>
                <a:sym typeface="+mn-ea"/>
              </a:rPr>
              <a:t>上众筹）</a:t>
            </a:r>
            <a:endParaRPr lang="zh-CN" altLang="en-US" sz="1400" dirty="0">
              <a:solidFill>
                <a:srgbClr val="FFFFFF"/>
              </a:solidFill>
              <a:latin typeface="Oscine" panose="020B0506040202020204" pitchFamily="34" charset="0"/>
              <a:ea typeface="+mn-ea"/>
              <a:cs typeface="Times New Roman" panose="02020603050405020304" pitchFamily="18" charset="0"/>
              <a:sym typeface="+mn-ea"/>
            </a:endParaRPr>
          </a:p>
        </p:txBody>
      </p:sp>
      <p:pic>
        <p:nvPicPr>
          <p:cNvPr id="5530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2998788"/>
            <a:ext cx="10302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7"/>
          <p:cNvPicPr>
            <a:picLocks noChangeAspect="1" noChangeArrowheads="1"/>
          </p:cNvPicPr>
          <p:nvPr/>
        </p:nvPicPr>
        <p:blipFill>
          <a:blip r:embed="rId3">
            <a:extLst>
              <a:ext uri="{28A0092B-C50C-407E-A947-70E740481C1C}">
                <a14:useLocalDpi xmlns:a14="http://schemas.microsoft.com/office/drawing/2010/main" val="0"/>
              </a:ext>
            </a:extLst>
          </a:blip>
          <a:srcRect l="9068" t="30157" r="8562" b="26974"/>
          <a:stretch>
            <a:fillRect/>
          </a:stretch>
        </p:blipFill>
        <p:spPr bwMode="auto">
          <a:xfrm>
            <a:off x="1276350" y="3000375"/>
            <a:ext cx="19383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538" y="5740400"/>
            <a:ext cx="121443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925" y="5289550"/>
            <a:ext cx="179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025" y="5305425"/>
            <a:ext cx="24336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32"/>
          <p:cNvPicPr>
            <a:picLocks noChangeAspect="1" noChangeArrowheads="1"/>
          </p:cNvPicPr>
          <p:nvPr/>
        </p:nvPicPr>
        <p:blipFill>
          <a:blip r:embed="rId7">
            <a:extLst>
              <a:ext uri="{28A0092B-C50C-407E-A947-70E740481C1C}">
                <a14:useLocalDpi xmlns:a14="http://schemas.microsoft.com/office/drawing/2010/main" val="0"/>
              </a:ext>
            </a:extLst>
          </a:blip>
          <a:srcRect t="8180" b="16808"/>
          <a:stretch>
            <a:fillRect/>
          </a:stretch>
        </p:blipFill>
        <p:spPr bwMode="auto">
          <a:xfrm>
            <a:off x="7061200" y="2867025"/>
            <a:ext cx="15890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0163" y="2860675"/>
            <a:ext cx="181451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36"/>
          <p:cNvPicPr>
            <a:picLocks noChangeAspect="1" noChangeArrowheads="1"/>
          </p:cNvPicPr>
          <p:nvPr/>
        </p:nvPicPr>
        <p:blipFill>
          <a:blip r:embed="rId9">
            <a:extLst>
              <a:ext uri="{28A0092B-C50C-407E-A947-70E740481C1C}">
                <a14:useLocalDpi xmlns:a14="http://schemas.microsoft.com/office/drawing/2010/main" val="0"/>
              </a:ext>
            </a:extLst>
          </a:blip>
          <a:srcRect l="18254" t="12488" r="18254" b="12976"/>
          <a:stretch>
            <a:fillRect/>
          </a:stretch>
        </p:blipFill>
        <p:spPr bwMode="auto">
          <a:xfrm>
            <a:off x="9074150" y="5407025"/>
            <a:ext cx="14700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3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5850" y="5386388"/>
            <a:ext cx="105251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4"/>
          <p:cNvSpPr txBox="1">
            <a:spLocks noChangeArrowheads="1"/>
          </p:cNvSpPr>
          <p:nvPr/>
        </p:nvSpPr>
        <p:spPr bwMode="auto">
          <a:xfrm>
            <a:off x="141288" y="163513"/>
            <a:ext cx="9796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对于</a:t>
            </a:r>
            <a:r>
              <a:rPr lang="zh-CN" altLang="en-US" sz="2000" b="1" dirty="0">
                <a:solidFill>
                  <a:srgbClr val="FFFFFF"/>
                </a:solidFill>
                <a:latin typeface="Oscine" panose="020B0506040202020204" pitchFamily="34" charset="0"/>
                <a:ea typeface="等线" panose="02010600030101010101" pitchFamily="2" charset="-122"/>
              </a:rPr>
              <a:t>正寻求融资的</a:t>
            </a:r>
            <a:r>
              <a:rPr lang="en-US" altLang="zh-CN" sz="2000" b="1" dirty="0">
                <a:solidFill>
                  <a:srgbClr val="FFFFFF"/>
                </a:solidFill>
                <a:latin typeface="Oscine" panose="020B0506040202020204" pitchFamily="34" charset="0"/>
                <a:ea typeface="等线" panose="02010600030101010101" pitchFamily="2" charset="-122"/>
              </a:rPr>
              <a:t>VR/AR</a:t>
            </a:r>
            <a:r>
              <a:rPr lang="zh-CN" altLang="en-US" sz="2000" b="1" dirty="0">
                <a:solidFill>
                  <a:srgbClr val="FFFFFF"/>
                </a:solidFill>
                <a:latin typeface="Oscine" panose="020B0506040202020204" pitchFamily="34" charset="0"/>
                <a:ea typeface="等线" panose="02010600030101010101" pitchFamily="2" charset="-122"/>
              </a:rPr>
              <a:t>初创公司，</a:t>
            </a:r>
            <a:r>
              <a:rPr lang="zh-CN" altLang="en-US" sz="2000" b="1" dirty="0">
                <a:solidFill>
                  <a:srgbClr val="FFFFFF"/>
                </a:solidFill>
                <a:latin typeface="Oscine" panose="020B0506040202020204" pitchFamily="34" charset="0"/>
                <a:ea typeface="+mn-ea"/>
              </a:rPr>
              <a:t>我们的建议如下</a:t>
            </a:r>
          </a:p>
        </p:txBody>
      </p:sp>
      <p:sp>
        <p:nvSpPr>
          <p:cNvPr id="56322" name="文本框 3"/>
          <p:cNvSpPr txBox="1">
            <a:spLocks noChangeArrowheads="1"/>
          </p:cNvSpPr>
          <p:nvPr/>
        </p:nvSpPr>
        <p:spPr bwMode="auto">
          <a:xfrm>
            <a:off x="663575" y="1610695"/>
            <a:ext cx="1086485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815"/>
              </a:spcAft>
              <a:buClr>
                <a:schemeClr val="bg1"/>
              </a:buClr>
              <a:buFont typeface="宋体" panose="02010600030101010101" pitchFamily="2" charset="-122"/>
              <a:buChar char="•"/>
            </a:pPr>
            <a:r>
              <a:rPr lang="zh-CN" altLang="en-US" sz="1800" dirty="0">
                <a:solidFill>
                  <a:srgbClr val="FFFFFF"/>
                </a:solidFill>
                <a:latin typeface="Oscine" panose="020B0506040202020204" pitchFamily="34" charset="0"/>
                <a:ea typeface="+mn-ea"/>
                <a:sym typeface="+mn-ea"/>
              </a:rPr>
              <a:t>在</a:t>
            </a:r>
            <a:r>
              <a:rPr lang="zh-CN" altLang="en-US" sz="1800" b="1" dirty="0">
                <a:solidFill>
                  <a:srgbClr val="00B0F0"/>
                </a:solidFill>
                <a:latin typeface="Oscine" panose="020B0506040202020204" pitchFamily="34" charset="0"/>
                <a:ea typeface="+mn-ea"/>
                <a:sym typeface="+mn-ea"/>
              </a:rPr>
              <a:t>种子</a:t>
            </a:r>
            <a:r>
              <a:rPr lang="en-US" altLang="zh-CN" sz="1800" b="1" dirty="0">
                <a:solidFill>
                  <a:srgbClr val="00B0F0"/>
                </a:solidFill>
                <a:latin typeface="Oscine" panose="020B0506040202020204" pitchFamily="34" charset="0"/>
                <a:ea typeface="+mn-ea"/>
                <a:sym typeface="+mn-ea"/>
              </a:rPr>
              <a:t>/</a:t>
            </a:r>
            <a:r>
              <a:rPr lang="zh-CN" altLang="en-US" sz="1800" b="1" dirty="0">
                <a:solidFill>
                  <a:srgbClr val="00B0F0"/>
                </a:solidFill>
                <a:latin typeface="Oscine" panose="020B0506040202020204" pitchFamily="34" charset="0"/>
                <a:ea typeface="+mn-ea"/>
                <a:sym typeface="+mn-ea"/>
              </a:rPr>
              <a:t>天使轮时尽量控制估值并多融一些钱</a:t>
            </a:r>
            <a:r>
              <a:rPr lang="zh-CN" altLang="en-US" sz="1800" dirty="0">
                <a:solidFill>
                  <a:srgbClr val="FFFFFF"/>
                </a:solidFill>
                <a:latin typeface="Oscine" panose="020B0506040202020204" pitchFamily="34" charset="0"/>
                <a:ea typeface="+mn-ea"/>
                <a:sym typeface="+mn-ea"/>
              </a:rPr>
              <a:t>（支撑</a:t>
            </a:r>
            <a:r>
              <a:rPr lang="en-US" altLang="zh-CN" sz="1800" dirty="0">
                <a:solidFill>
                  <a:srgbClr val="FFFFFF"/>
                </a:solidFill>
                <a:latin typeface="Oscine" panose="020B0506040202020204" pitchFamily="34" charset="0"/>
                <a:ea typeface="+mn-ea"/>
                <a:sym typeface="+mn-ea"/>
              </a:rPr>
              <a:t>18</a:t>
            </a:r>
            <a:r>
              <a:rPr lang="zh-CN" altLang="en-US" sz="1800" dirty="0">
                <a:solidFill>
                  <a:srgbClr val="FFFFFF"/>
                </a:solidFill>
                <a:latin typeface="Oscine" panose="020B0506040202020204" pitchFamily="34" charset="0"/>
                <a:ea typeface="+mn-ea"/>
                <a:sym typeface="+mn-ea"/>
              </a:rPr>
              <a:t>个月或以上），并避免在验证产品价值前进行任何快速的扩张</a:t>
            </a:r>
          </a:p>
          <a:p>
            <a:pPr eaLnBrk="0" hangingPunct="0">
              <a:spcAft>
                <a:spcPts val="1815"/>
              </a:spcAft>
              <a:buClr>
                <a:schemeClr val="bg1"/>
              </a:buClr>
              <a:buFont typeface="宋体" panose="02010600030101010101" pitchFamily="2" charset="-122"/>
              <a:buChar char="•"/>
            </a:pPr>
            <a:r>
              <a:rPr lang="zh-CN" altLang="en-US" sz="1800" dirty="0">
                <a:solidFill>
                  <a:srgbClr val="FFFFFF"/>
                </a:solidFill>
                <a:latin typeface="Oscine" panose="020B0506040202020204" pitchFamily="34" charset="0"/>
                <a:ea typeface="+mn-ea"/>
                <a:sym typeface="+mn-ea"/>
              </a:rPr>
              <a:t>无论愿景多大、技术应用可能性有多广，先</a:t>
            </a:r>
            <a:r>
              <a:rPr lang="zh-CN" altLang="en-US" sz="1800" b="1" dirty="0">
                <a:solidFill>
                  <a:srgbClr val="00B0F0"/>
                </a:solidFill>
                <a:latin typeface="Oscine" panose="020B0506040202020204" pitchFamily="34" charset="0"/>
                <a:ea typeface="+mn-ea"/>
                <a:sym typeface="+mn-ea"/>
              </a:rPr>
              <a:t>聚焦在少数几个细分垂直领域</a:t>
            </a:r>
            <a:r>
              <a:rPr lang="zh-CN" altLang="en-US" sz="1800" dirty="0">
                <a:solidFill>
                  <a:srgbClr val="FFFFFF"/>
                </a:solidFill>
                <a:latin typeface="Oscine" panose="020B0506040202020204" pitchFamily="34" charset="0"/>
                <a:ea typeface="+mn-ea"/>
                <a:sym typeface="+mn-ea"/>
              </a:rPr>
              <a:t>尝试解决行业里某些足够深的痛点和进行商业化，并尽量在这些垂直领域里做到领先的地位</a:t>
            </a:r>
          </a:p>
          <a:p>
            <a:pPr eaLnBrk="0" hangingPunct="0">
              <a:spcAft>
                <a:spcPts val="1815"/>
              </a:spcAft>
              <a:buClr>
                <a:schemeClr val="bg1"/>
              </a:buClr>
              <a:buFont typeface="宋体" panose="02010600030101010101" pitchFamily="2" charset="-122"/>
              <a:buChar char="•"/>
            </a:pPr>
            <a:r>
              <a:rPr lang="zh-CN" altLang="en-US" sz="1800" b="1" dirty="0">
                <a:solidFill>
                  <a:srgbClr val="00B0F0"/>
                </a:solidFill>
                <a:latin typeface="Oscine" panose="020B0506040202020204" pitchFamily="34" charset="0"/>
                <a:ea typeface="+mn-ea"/>
                <a:sym typeface="+mn-ea"/>
              </a:rPr>
              <a:t>设定非常具体和明确的指标</a:t>
            </a:r>
            <a:r>
              <a:rPr lang="zh-CN" altLang="en-US" sz="1800" dirty="0">
                <a:solidFill>
                  <a:srgbClr val="FFFFFF"/>
                </a:solidFill>
                <a:latin typeface="Oscine" panose="020B0506040202020204" pitchFamily="34" charset="0"/>
                <a:ea typeface="+mn-ea"/>
                <a:sym typeface="+mn-ea"/>
              </a:rPr>
              <a:t>作为公司价值验证（</a:t>
            </a:r>
            <a:r>
              <a:rPr lang="en-US" altLang="zh-CN" sz="1800" dirty="0">
                <a:solidFill>
                  <a:srgbClr val="FFFFFF"/>
                </a:solidFill>
                <a:latin typeface="Oscine" panose="020B0506040202020204" pitchFamily="34" charset="0"/>
                <a:ea typeface="+mn-ea"/>
                <a:sym typeface="+mn-ea"/>
              </a:rPr>
              <a:t>Product-Market-Fit</a:t>
            </a:r>
            <a:r>
              <a:rPr lang="zh-CN" altLang="en-US" sz="1800" dirty="0">
                <a:solidFill>
                  <a:srgbClr val="FFFFFF"/>
                </a:solidFill>
                <a:latin typeface="Oscine" panose="020B0506040202020204" pitchFamily="34" charset="0"/>
                <a:ea typeface="+mn-ea"/>
                <a:sym typeface="+mn-ea"/>
              </a:rPr>
              <a:t>）</a:t>
            </a:r>
            <a:r>
              <a:rPr lang="zh-CN" altLang="en-US" sz="1800" dirty="0">
                <a:solidFill>
                  <a:srgbClr val="FFFFFF"/>
                </a:solidFill>
                <a:latin typeface="Oscine" panose="020B0506040202020204" pitchFamily="34" charset="0"/>
                <a:ea typeface="等线" panose="02010600030101010101" pitchFamily="2" charset="-122"/>
                <a:sym typeface="+mn-ea"/>
              </a:rPr>
              <a:t>的</a:t>
            </a:r>
            <a:r>
              <a:rPr lang="zh-CN" altLang="en-US" sz="1800" dirty="0">
                <a:solidFill>
                  <a:srgbClr val="FFFFFF"/>
                </a:solidFill>
                <a:latin typeface="Oscine" panose="020B0506040202020204" pitchFamily="34" charset="0"/>
                <a:ea typeface="+mn-ea"/>
                <a:sym typeface="+mn-ea"/>
              </a:rPr>
              <a:t>门槛，并将这些指标的增长定位公司的首要任务</a:t>
            </a:r>
          </a:p>
          <a:p>
            <a:pPr eaLnBrk="0" hangingPunct="0">
              <a:spcAft>
                <a:spcPts val="1815"/>
              </a:spcAft>
              <a:buClr>
                <a:schemeClr val="bg1"/>
              </a:buClr>
              <a:buFont typeface="宋体" panose="02010600030101010101" pitchFamily="2" charset="-122"/>
              <a:buChar char="•"/>
            </a:pPr>
            <a:r>
              <a:rPr lang="zh-CN" altLang="en-US" sz="1800" dirty="0">
                <a:solidFill>
                  <a:srgbClr val="FFFFFF"/>
                </a:solidFill>
                <a:latin typeface="Oscine" panose="020B0506040202020204" pitchFamily="34" charset="0"/>
                <a:ea typeface="+mn-ea"/>
                <a:sym typeface="+mn-ea"/>
              </a:rPr>
              <a:t>如果目标市场</a:t>
            </a:r>
            <a:r>
              <a:rPr lang="zh-CN" altLang="en-US" sz="1800" dirty="0">
                <a:solidFill>
                  <a:srgbClr val="FFFFFF"/>
                </a:solidFill>
                <a:latin typeface="Oscine" panose="020B0506040202020204" pitchFamily="34" charset="0"/>
                <a:ea typeface="等线" panose="02010600030101010101" pitchFamily="2" charset="-122"/>
                <a:sym typeface="+mn-ea"/>
              </a:rPr>
              <a:t>当前</a:t>
            </a:r>
            <a:r>
              <a:rPr lang="zh-CN" altLang="en-US" sz="1800" dirty="0">
                <a:solidFill>
                  <a:srgbClr val="FFFFFF"/>
                </a:solidFill>
                <a:latin typeface="Oscine" panose="020B0506040202020204" pitchFamily="34" charset="0"/>
                <a:ea typeface="+mn-ea"/>
                <a:sym typeface="+mn-ea"/>
              </a:rPr>
              <a:t>受到低设备安装数的制约，可</a:t>
            </a:r>
            <a:r>
              <a:rPr lang="zh-CN" altLang="en-US" sz="1800" b="1" dirty="0">
                <a:solidFill>
                  <a:srgbClr val="00B0F0"/>
                </a:solidFill>
                <a:latin typeface="Oscine" panose="020B0506040202020204" pitchFamily="34" charset="0"/>
                <a:ea typeface="+mn-ea"/>
                <a:sym typeface="+mn-ea"/>
              </a:rPr>
              <a:t>考虑开拓与公司产品路线有一定相关性的企业客户</a:t>
            </a:r>
            <a:r>
              <a:rPr lang="zh-CN" altLang="en-US" sz="1800" dirty="0">
                <a:solidFill>
                  <a:srgbClr val="FFFFFF"/>
                </a:solidFill>
                <a:latin typeface="Oscine" panose="020B0506040202020204" pitchFamily="34" charset="0"/>
                <a:ea typeface="+mn-ea"/>
                <a:sym typeface="+mn-ea"/>
              </a:rPr>
              <a:t>；其不但可以帮助延长公司的存活，拥有现金流和维持收支平衡的</a:t>
            </a:r>
            <a:r>
              <a:rPr lang="zh-CN" altLang="en-US" sz="1800" dirty="0">
                <a:solidFill>
                  <a:srgbClr val="FFFFFF"/>
                </a:solidFill>
                <a:latin typeface="Oscine" panose="020B0506040202020204" pitchFamily="34" charset="0"/>
                <a:ea typeface="等线" panose="02010600030101010101" pitchFamily="2" charset="-122"/>
                <a:sym typeface="+mn-ea"/>
              </a:rPr>
              <a:t>潜</a:t>
            </a:r>
            <a:r>
              <a:rPr lang="zh-CN" altLang="en-US" sz="1800" dirty="0">
                <a:solidFill>
                  <a:srgbClr val="FFFFFF"/>
                </a:solidFill>
                <a:latin typeface="Oscine" panose="020B0506040202020204" pitchFamily="34" charset="0"/>
                <a:ea typeface="+mn-ea"/>
                <a:sym typeface="+mn-ea"/>
              </a:rPr>
              <a:t>力也可以大大增加您的融资成功率</a:t>
            </a:r>
          </a:p>
          <a:p>
            <a:pPr eaLnBrk="0" hangingPunct="0">
              <a:spcAft>
                <a:spcPts val="1815"/>
              </a:spcAft>
              <a:buClr>
                <a:schemeClr val="bg1"/>
              </a:buClr>
              <a:buFont typeface="宋体" panose="02010600030101010101" pitchFamily="2" charset="-122"/>
              <a:buChar char="•"/>
            </a:pPr>
            <a:r>
              <a:rPr lang="zh-CN" altLang="en-US" sz="1800" b="1" dirty="0">
                <a:solidFill>
                  <a:srgbClr val="00B0F0"/>
                </a:solidFill>
                <a:latin typeface="Oscine" panose="020B0506040202020204" pitchFamily="34" charset="0"/>
                <a:ea typeface="+mn-ea"/>
                <a:sym typeface="+mn-ea"/>
              </a:rPr>
              <a:t>灵活的选择</a:t>
            </a:r>
            <a:r>
              <a:rPr lang="zh-CN" altLang="en-US" sz="1800" dirty="0">
                <a:solidFill>
                  <a:srgbClr val="FFFFFF"/>
                </a:solidFill>
                <a:latin typeface="Oscine" panose="020B0506040202020204" pitchFamily="34" charset="0"/>
                <a:ea typeface="+mn-ea"/>
                <a:sym typeface="+mn-ea"/>
              </a:rPr>
              <a:t>适合自己产品形态和目标客户群体的</a:t>
            </a:r>
            <a:r>
              <a:rPr lang="zh-CN" altLang="en-US" sz="1800" b="1" dirty="0">
                <a:solidFill>
                  <a:srgbClr val="00B0F0"/>
                </a:solidFill>
                <a:latin typeface="Oscine" panose="020B0506040202020204" pitchFamily="34" charset="0"/>
                <a:ea typeface="+mn-ea"/>
                <a:sym typeface="+mn-ea"/>
              </a:rPr>
              <a:t>设备平台</a:t>
            </a:r>
            <a:r>
              <a:rPr lang="zh-CN" altLang="en-US" sz="1800" dirty="0">
                <a:solidFill>
                  <a:srgbClr val="FFFFFF"/>
                </a:solidFill>
                <a:latin typeface="Oscine" panose="020B0506040202020204" pitchFamily="34" charset="0"/>
                <a:ea typeface="+mn-ea"/>
                <a:sym typeface="+mn-ea"/>
              </a:rPr>
              <a:t>（如一体机，移动</a:t>
            </a:r>
            <a:r>
              <a:rPr lang="en-US" altLang="zh-CN" sz="1800" dirty="0">
                <a:solidFill>
                  <a:srgbClr val="FFFFFF"/>
                </a:solidFill>
                <a:latin typeface="Oscine" panose="020B0506040202020204" pitchFamily="34" charset="0"/>
                <a:ea typeface="+mn-ea"/>
                <a:sym typeface="+mn-ea"/>
              </a:rPr>
              <a:t>AR</a:t>
            </a:r>
            <a:r>
              <a:rPr lang="zh-CN" altLang="en-US" sz="1800" dirty="0">
                <a:solidFill>
                  <a:srgbClr val="FFFFFF"/>
                </a:solidFill>
                <a:latin typeface="Oscine" panose="020B0506040202020204" pitchFamily="34" charset="0"/>
                <a:ea typeface="+mn-ea"/>
                <a:sym typeface="+mn-ea"/>
              </a:rPr>
              <a:t>等）</a:t>
            </a:r>
            <a:endParaRPr lang="en-US" altLang="zh-CN" sz="1800" dirty="0">
              <a:solidFill>
                <a:srgbClr val="FFFFFF"/>
              </a:solidFill>
              <a:latin typeface="Oscine" panose="020B0506040202020204" pitchFamily="34" charset="0"/>
              <a:ea typeface="+mn-ea"/>
              <a:sym typeface="+mn-ea"/>
            </a:endParaRPr>
          </a:p>
          <a:p>
            <a:pPr eaLnBrk="0" hangingPunct="0">
              <a:spcAft>
                <a:spcPts val="1815"/>
              </a:spcAft>
              <a:buClr>
                <a:schemeClr val="bg1"/>
              </a:buClr>
              <a:buFont typeface="宋体" panose="02010600030101010101" pitchFamily="2" charset="-122"/>
              <a:buChar char="•"/>
            </a:pPr>
            <a:r>
              <a:rPr lang="zh-CN" altLang="en-US" sz="1800" dirty="0">
                <a:solidFill>
                  <a:srgbClr val="FFFFFF"/>
                </a:solidFill>
                <a:latin typeface="Oscine" panose="020B0506040202020204" pitchFamily="34" charset="0"/>
                <a:ea typeface="+mn-ea"/>
                <a:sym typeface="+mn-ea"/>
              </a:rPr>
              <a:t>考虑其他</a:t>
            </a:r>
            <a:r>
              <a:rPr lang="zh-CN" altLang="en-US" sz="1800" b="1" dirty="0">
                <a:solidFill>
                  <a:srgbClr val="00B0F0"/>
                </a:solidFill>
                <a:latin typeface="Oscine" panose="020B0506040202020204" pitchFamily="34" charset="0"/>
                <a:ea typeface="+mn-ea"/>
                <a:sym typeface="+mn-ea"/>
              </a:rPr>
              <a:t>非传统的融资渠道</a:t>
            </a:r>
            <a:r>
              <a:rPr lang="zh-CN" altLang="en-US" sz="1800" dirty="0">
                <a:solidFill>
                  <a:srgbClr val="FFFFFF"/>
                </a:solidFill>
                <a:latin typeface="Oscine" panose="020B0506040202020204" pitchFamily="34" charset="0"/>
                <a:ea typeface="+mn-ea"/>
                <a:sym typeface="+mn-ea"/>
              </a:rPr>
              <a:t>（例如产业投资，</a:t>
            </a:r>
            <a:r>
              <a:rPr lang="en-US" altLang="zh-CN" sz="1800" dirty="0">
                <a:solidFill>
                  <a:srgbClr val="FFFFFF"/>
                </a:solidFill>
                <a:latin typeface="Oscine" panose="020B0506040202020204" pitchFamily="34" charset="0"/>
                <a:ea typeface="+mn-ea"/>
                <a:sym typeface="+mn-ea"/>
              </a:rPr>
              <a:t>ICO</a:t>
            </a:r>
            <a:r>
              <a:rPr lang="zh-CN" altLang="en-US" sz="1800" dirty="0">
                <a:solidFill>
                  <a:srgbClr val="FFFFFF"/>
                </a:solidFill>
                <a:latin typeface="Oscine" panose="020B0506040202020204" pitchFamily="34" charset="0"/>
                <a:ea typeface="+mn-ea"/>
                <a:sym typeface="+mn-ea"/>
              </a:rPr>
              <a:t>等）</a:t>
            </a:r>
            <a:endParaRPr lang="zh-CN" altLang="en-US" sz="18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4" name="TextBox 3"/>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2"/>
          <p:cNvSpPr txBox="1">
            <a:spLocks noChangeArrowheads="1"/>
          </p:cNvSpPr>
          <p:nvPr/>
        </p:nvSpPr>
        <p:spPr bwMode="auto">
          <a:xfrm>
            <a:off x="1084263" y="3770580"/>
            <a:ext cx="9442450" cy="738664"/>
          </a:xfrm>
          <a:prstGeom prst="rect">
            <a:avLst/>
          </a:prstGeom>
          <a:noFill/>
          <a:ln w="38100">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endParaRPr lang="zh-CN" altLang="en-US" sz="1400">
              <a:latin typeface="+mn-ea"/>
              <a:ea typeface="+mn-ea"/>
            </a:endParaRPr>
          </a:p>
          <a:p>
            <a:endParaRPr lang="zh-CN" altLang="en-US" sz="1400">
              <a:latin typeface="+mn-ea"/>
              <a:ea typeface="+mn-ea"/>
            </a:endParaRPr>
          </a:p>
          <a:p>
            <a:endParaRPr lang="zh-CN" altLang="en-US" sz="1400">
              <a:latin typeface="+mn-ea"/>
              <a:ea typeface="+mn-ea"/>
            </a:endParaRPr>
          </a:p>
        </p:txBody>
      </p:sp>
      <p:sp>
        <p:nvSpPr>
          <p:cNvPr id="26626" name="TextBox 3"/>
          <p:cNvSpPr txBox="1">
            <a:spLocks noChangeArrowheads="1"/>
          </p:cNvSpPr>
          <p:nvPr/>
        </p:nvSpPr>
        <p:spPr bwMode="auto">
          <a:xfrm>
            <a:off x="141288" y="163513"/>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mn-ea"/>
                <a:ea typeface="+mn-ea"/>
              </a:rPr>
              <a:t>报告目录</a:t>
            </a:r>
          </a:p>
        </p:txBody>
      </p:sp>
      <p:sp>
        <p:nvSpPr>
          <p:cNvPr id="26627" name="Rectangle 1"/>
          <p:cNvSpPr>
            <a:spLocks noChangeArrowheads="1"/>
          </p:cNvSpPr>
          <p:nvPr/>
        </p:nvSpPr>
        <p:spPr bwMode="auto">
          <a:xfrm>
            <a:off x="1431925" y="1281113"/>
            <a:ext cx="88963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报告概要</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融资趋势</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年度投资重点</a:t>
            </a:r>
          </a:p>
          <a:p>
            <a:pPr eaLnBrk="0" hangingPunct="0">
              <a:spcAft>
                <a:spcPts val="1815"/>
              </a:spcAft>
              <a:buFont typeface="宋体" panose="02010600030101010101" pitchFamily="2" charset="-122"/>
              <a:buChar char="•"/>
            </a:pPr>
            <a:r>
              <a:rPr lang="zh-CN" altLang="en-US" sz="4000" b="1" dirty="0">
                <a:solidFill>
                  <a:srgbClr val="FFFFFF"/>
                </a:solidFill>
                <a:latin typeface="Oscine" panose="020B0506040202020204" pitchFamily="34" charset="0"/>
                <a:ea typeface="+mn-ea"/>
              </a:rPr>
              <a:t>资本市场概况</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项目退出</a:t>
            </a:r>
          </a:p>
          <a:p>
            <a:pPr eaLnBrk="0" hangingPunct="0">
              <a:spcAft>
                <a:spcPts val="1815"/>
              </a:spcAft>
              <a:buFont typeface="宋体" panose="02010600030101010101" pitchFamily="2" charset="-122"/>
              <a:buChar char="•"/>
            </a:pPr>
            <a:r>
              <a:rPr lang="en-US" altLang="zh-CN" sz="4000" dirty="0">
                <a:solidFill>
                  <a:srgbClr val="FFFFFF"/>
                </a:solidFill>
                <a:latin typeface="Oscine" panose="020B0506040202020204" pitchFamily="34" charset="0"/>
                <a:ea typeface="+mn-ea"/>
              </a:rPr>
              <a:t>2018</a:t>
            </a:r>
            <a:r>
              <a:rPr lang="zh-CN" altLang="en-US" sz="4000" dirty="0">
                <a:solidFill>
                  <a:srgbClr val="FFFFFF"/>
                </a:solidFill>
                <a:latin typeface="Oscine" panose="020B0506040202020204" pitchFamily="34" charset="0"/>
                <a:ea typeface="+mn-ea"/>
              </a:rPr>
              <a:t>年展望</a:t>
            </a:r>
            <a:endParaRPr lang="zh-CN" altLang="en-US" sz="4000" dirty="0">
              <a:solidFill>
                <a:srgbClr val="FFFFFF"/>
              </a:solidFill>
              <a:latin typeface="Oscine" panose="020B0506040202020204" pitchFamily="34" charset="0"/>
              <a:ea typeface="+mn-ea"/>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3"/>
          <p:cNvSpPr txBox="1">
            <a:spLocks noChangeArrowheads="1"/>
          </p:cNvSpPr>
          <p:nvPr/>
        </p:nvSpPr>
        <p:spPr bwMode="auto">
          <a:xfrm>
            <a:off x="79375" y="131763"/>
            <a:ext cx="933291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在</a:t>
            </a:r>
            <a:r>
              <a:rPr lang="en-US" altLang="zh-CN" sz="2000" b="1" dirty="0">
                <a:solidFill>
                  <a:srgbClr val="FFFFFF"/>
                </a:solidFill>
                <a:latin typeface="Oscine" panose="020B0506040202020204" pitchFamily="34" charset="0"/>
                <a:ea typeface="+mn-ea"/>
              </a:rPr>
              <a:t>2017</a:t>
            </a:r>
            <a:r>
              <a:rPr lang="zh-CN" altLang="en-US" sz="2000" b="1" dirty="0">
                <a:solidFill>
                  <a:srgbClr val="FFFFFF"/>
                </a:solidFill>
                <a:latin typeface="Oscine" panose="020B0506040202020204" pitchFamily="34" charset="0"/>
                <a:ea typeface="+mn-ea"/>
              </a:rPr>
              <a:t>年，</a:t>
            </a:r>
            <a:r>
              <a:rPr lang="en-US" altLang="zh-CN" sz="2000" b="1" dirty="0">
                <a:solidFill>
                  <a:srgbClr val="FFFFFF"/>
                </a:solidFill>
                <a:latin typeface="Oscine" panose="020B0506040202020204" pitchFamily="34" charset="0"/>
                <a:ea typeface="+mn-ea"/>
              </a:rPr>
              <a:t>VR/AR</a:t>
            </a:r>
            <a:r>
              <a:rPr lang="zh-CN" altLang="en-US" sz="2000" b="1" dirty="0">
                <a:solidFill>
                  <a:srgbClr val="FFFFFF"/>
                </a:solidFill>
                <a:latin typeface="Oscine" panose="020B0506040202020204" pitchFamily="34" charset="0"/>
                <a:ea typeface="+mn-ea"/>
              </a:rPr>
              <a:t>排名前</a:t>
            </a:r>
            <a:r>
              <a:rPr lang="en-US" altLang="zh-CN" sz="2000" b="1" dirty="0">
                <a:solidFill>
                  <a:srgbClr val="FFFFFF"/>
                </a:solidFill>
                <a:latin typeface="Oscine" panose="020B0506040202020204" pitchFamily="34" charset="0"/>
                <a:ea typeface="+mn-ea"/>
              </a:rPr>
              <a:t>15</a:t>
            </a:r>
            <a:r>
              <a:rPr lang="zh-CN" altLang="en-US" sz="2000" b="1" dirty="0">
                <a:solidFill>
                  <a:srgbClr val="FFFFFF"/>
                </a:solidFill>
                <a:latin typeface="Oscine" panose="020B0506040202020204" pitchFamily="34" charset="0"/>
                <a:ea typeface="+mn-ea"/>
              </a:rPr>
              <a:t>位的活跃</a:t>
            </a:r>
            <a:r>
              <a:rPr lang="en-US" altLang="zh-CN" sz="2000" b="1" dirty="0">
                <a:solidFill>
                  <a:srgbClr val="FFFFFF"/>
                </a:solidFill>
                <a:latin typeface="Oscine" panose="020B0506040202020204" pitchFamily="34" charset="0"/>
                <a:ea typeface="+mn-ea"/>
              </a:rPr>
              <a:t>VC</a:t>
            </a:r>
            <a:r>
              <a:rPr lang="zh-CN" altLang="en-US" sz="2000" b="1" dirty="0">
                <a:solidFill>
                  <a:srgbClr val="FFFFFF"/>
                </a:solidFill>
                <a:latin typeface="Oscine" panose="020B0506040202020204" pitchFamily="34" charset="0"/>
                <a:ea typeface="+mn-ea"/>
              </a:rPr>
              <a:t>投资公司完成了约</a:t>
            </a:r>
            <a:r>
              <a:rPr lang="en-US" altLang="zh-CN" sz="2000" b="1" dirty="0">
                <a:solidFill>
                  <a:srgbClr val="FFFFFF"/>
                </a:solidFill>
                <a:latin typeface="Oscine" panose="020B0506040202020204" pitchFamily="34" charset="0"/>
                <a:ea typeface="+mn-ea"/>
              </a:rPr>
              <a:t>150</a:t>
            </a:r>
            <a:r>
              <a:rPr lang="zh-CN" altLang="en-US" sz="2000" b="1" dirty="0">
                <a:solidFill>
                  <a:srgbClr val="FFFFFF"/>
                </a:solidFill>
                <a:latin typeface="Oscine" panose="020B0506040202020204" pitchFamily="34" charset="0"/>
                <a:ea typeface="+mn-ea"/>
              </a:rPr>
              <a:t>笔交易</a:t>
            </a:r>
          </a:p>
        </p:txBody>
      </p:sp>
      <p:graphicFrame>
        <p:nvGraphicFramePr>
          <p:cNvPr id="5" name="表格 4"/>
          <p:cNvGraphicFramePr>
            <a:graphicFrameLocks noGrp="1"/>
          </p:cNvGraphicFramePr>
          <p:nvPr/>
        </p:nvGraphicFramePr>
        <p:xfrm>
          <a:off x="254000" y="846138"/>
          <a:ext cx="11613832" cy="5573548"/>
        </p:xfrm>
        <a:graphic>
          <a:graphicData uri="http://schemas.openxmlformats.org/drawingml/2006/table">
            <a:tbl>
              <a:tblPr/>
              <a:tblGrid>
                <a:gridCol w="914400"/>
                <a:gridCol w="2193925"/>
                <a:gridCol w="1555750"/>
                <a:gridCol w="1097280"/>
                <a:gridCol w="1583180"/>
                <a:gridCol w="4269297"/>
              </a:tblGrid>
              <a:tr h="29781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a:ln>
                            <a:noFill/>
                          </a:ln>
                          <a:solidFill>
                            <a:srgbClr val="FFFFFF"/>
                          </a:solidFill>
                          <a:effectLst/>
                          <a:latin typeface="Oscine" panose="020B0506040202020204" pitchFamily="34" charset="0"/>
                          <a:ea typeface="+mn-ea"/>
                          <a:cs typeface="等线" panose="02010600030101010101" pitchFamily="2" charset="-122"/>
                        </a:rPr>
                        <a:t>排名</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FFFFFF"/>
                          </a:solidFill>
                          <a:effectLst/>
                          <a:latin typeface="Oscine" panose="020B0506040202020204" pitchFamily="34" charset="0"/>
                          <a:ea typeface="+mn-ea"/>
                          <a:cs typeface="等线" panose="02010600030101010101" pitchFamily="2" charset="-122"/>
                        </a:rPr>
                        <a:t>投资机构</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FFFFFF"/>
                          </a:solidFill>
                          <a:effectLst/>
                          <a:latin typeface="Oscine" panose="020B0506040202020204" pitchFamily="34" charset="0"/>
                          <a:ea typeface="+mn-ea"/>
                          <a:cs typeface="等线" panose="02010600030101010101" pitchFamily="2" charset="-122"/>
                        </a:rPr>
                        <a:t>主要地区</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FFFFFF"/>
                          </a:solidFill>
                          <a:effectLst/>
                          <a:latin typeface="Oscine" panose="020B0506040202020204" pitchFamily="34" charset="0"/>
                          <a:ea typeface="+mn-ea"/>
                          <a:cs typeface="等线" panose="02010600030101010101" pitchFamily="2" charset="-122"/>
                        </a:rPr>
                        <a:t>投资项目数</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FFFFFF"/>
                          </a:solidFill>
                          <a:effectLst/>
                          <a:latin typeface="Oscine" panose="020B0506040202020204" pitchFamily="34" charset="0"/>
                          <a:ea typeface="+mn-ea"/>
                          <a:cs typeface="等线" panose="02010600030101010101" pitchFamily="2" charset="-122"/>
                        </a:rPr>
                        <a:t>投资金额 </a:t>
                      </a:r>
                      <a:r>
                        <a:rPr kumimoji="0" lang="en-US" altLang="zh-CN" sz="1400" b="1" i="0" u="none" strike="noStrike" cap="none" normalizeH="0" baseline="0" dirty="0">
                          <a:ln>
                            <a:noFill/>
                          </a:ln>
                          <a:solidFill>
                            <a:srgbClr val="FFFFFF"/>
                          </a:solidFill>
                          <a:effectLst/>
                          <a:latin typeface="Oscine" panose="020B0506040202020204" pitchFamily="34" charset="0"/>
                          <a:ea typeface="+mn-ea"/>
                          <a:cs typeface="等线" panose="02010600030101010101" pitchFamily="2" charset="-122"/>
                        </a:rPr>
                        <a:t>(</a:t>
                      </a:r>
                      <a:r>
                        <a:rPr kumimoji="0" lang="zh-CN" altLang="en-US" sz="1400" b="1" i="0" u="none" strike="noStrike" cap="none" normalizeH="0" baseline="0" dirty="0">
                          <a:ln>
                            <a:noFill/>
                          </a:ln>
                          <a:solidFill>
                            <a:srgbClr val="FFFFFF"/>
                          </a:solidFill>
                          <a:effectLst/>
                          <a:latin typeface="Oscine" panose="020B0506040202020204" pitchFamily="34" charset="0"/>
                          <a:ea typeface="+mn-ea"/>
                          <a:cs typeface="等线" panose="02010600030101010101" pitchFamily="2" charset="-122"/>
                        </a:rPr>
                        <a:t>美元</a:t>
                      </a:r>
                      <a:r>
                        <a:rPr kumimoji="0" lang="en-US" altLang="zh-CN" sz="1400" b="1" i="0" u="none" strike="noStrike" cap="none" normalizeH="0" baseline="0" dirty="0">
                          <a:ln>
                            <a:noFill/>
                          </a:ln>
                          <a:solidFill>
                            <a:srgbClr val="FFFFFF"/>
                          </a:solidFill>
                          <a:effectLst/>
                          <a:latin typeface="Oscine" panose="020B0506040202020204" pitchFamily="34" charset="0"/>
                          <a:ea typeface="+mn-ea"/>
                          <a:cs typeface="等线" panose="02010600030101010101" pitchFamily="2" charset="-122"/>
                        </a:rPr>
                        <a:t>)</a:t>
                      </a:r>
                      <a:endParaRPr kumimoji="0" lang="zh-CN" altLang="en-US" sz="1400" b="1" i="0" u="none" strike="noStrike" cap="none" normalizeH="0" baseline="0" dirty="0">
                        <a:ln>
                          <a:noFill/>
                        </a:ln>
                        <a:solidFill>
                          <a:srgbClr val="FFFFFF"/>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1" i="0" u="none" strike="noStrike" cap="none" normalizeH="0" baseline="0" dirty="0">
                          <a:ln>
                            <a:noFill/>
                          </a:ln>
                          <a:solidFill>
                            <a:srgbClr val="FFFFFF"/>
                          </a:solidFill>
                          <a:effectLst/>
                          <a:latin typeface="Oscine" panose="020B0506040202020204" pitchFamily="34" charset="0"/>
                          <a:ea typeface="+mn-ea"/>
                          <a:cs typeface="等线" panose="02010600030101010101" pitchFamily="2" charset="-122"/>
                        </a:rPr>
                        <a:t>部分项目例子</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F7F7F"/>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1</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VIVE X</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（不包括</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HTC</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全球</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56</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未披露</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七鑫易维</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The Rogue Initiative, Limitless,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Neurable</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2</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Presence Capital</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美国</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23</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~300</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TRIPP, AppliedVR, 6D.ai, Torch3D, Escher Reality</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06277">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3</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t>(Tokyo, Seoul, Nordic)</a:t>
                      </a:r>
                      <a:br>
                        <a:rPr kumimoji="0" lang="en-US" altLang="zh-CN" sz="1400" b="0"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br>
                      <a:r>
                        <a:rPr kumimoji="0" lang="en-US" altLang="zh-CN" sz="1400" b="0"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t>VR/XR Startups</a:t>
                      </a:r>
                      <a:endParaRPr kumimoji="0" lang="zh-CN" altLang="en-US" sz="1400" b="0" i="0" u="none" strike="noStrike" kern="1200" cap="none" spc="0" normalizeH="0" baseline="0" noProof="0" dirty="0">
                        <a:ln>
                          <a:noFill/>
                        </a:ln>
                        <a:solidFill>
                          <a:prstClr val="black"/>
                        </a:solidFill>
                        <a:effectLst/>
                        <a:uLnTx/>
                        <a:uFillTx/>
                        <a:latin typeface="Oscine" panose="020B0506040202020204" pitchFamily="34" charset="0"/>
                        <a:ea typeface="+mn-ea"/>
                        <a:cs typeface="+mn-cs"/>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日本</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韩国</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欧州</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16</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~200</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Pretia</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Graffity</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Mikai</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HipFire</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Games</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4</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The Venture Reality Fund</a:t>
                      </a:r>
                      <a:endPar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美国</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10</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~900</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Torch3D, 8</a:t>
                      </a:r>
                      <a:r>
                        <a:rPr kumimoji="0" lang="en-US" altLang="zh-CN" sz="1400" b="0" i="0" u="none" strike="noStrike" cap="none" normalizeH="0" baseline="30000" dirty="0">
                          <a:ln>
                            <a:noFill/>
                          </a:ln>
                          <a:solidFill>
                            <a:srgbClr val="000000"/>
                          </a:solidFill>
                          <a:effectLst/>
                          <a:latin typeface="Oscine" panose="020B0506040202020204" pitchFamily="34" charset="0"/>
                          <a:ea typeface="+mn-ea"/>
                          <a:cs typeface="等线" panose="02010600030101010101" pitchFamily="2" charset="-122"/>
                        </a:rPr>
                        <a:t>th</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Wall, Sliver.tv,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Immersv</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Vizor</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5</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精准资本</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美国</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8</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~1000</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UploadVR</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The Rogue Initiative,</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Fable Studio</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6</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Colopl</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Next</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美国</a:t>
                      </a: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日本</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6</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~300</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Bigscreen</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Floreo</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3rd Eye Studio</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7</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Andreessen Horowitz</a:t>
                      </a:r>
                      <a:endPar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美国</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6</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&gt;1</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亿</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Improbable,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Lytro</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Bigscreen</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Within, Leap Motion</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8</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GFR Fund</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美国</a:t>
                      </a: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日本</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5</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~200</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Torch3D,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Streem</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9</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Boost VC</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美国</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5</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~100</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Vizor,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Karobi</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Pixelbug</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VRART, Galatea</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10</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贝塔斯曼亚洲投资基金</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中国</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5</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~1000</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Hypereal</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VeeR</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AstroReality</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Skybox</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11</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松禾资本</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中国</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5</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~600</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kern="1200" cap="none" normalizeH="0" baseline="0" dirty="0">
                          <a:ln>
                            <a:noFill/>
                          </a:ln>
                          <a:solidFill>
                            <a:srgbClr val="000000"/>
                          </a:solidFill>
                          <a:effectLst/>
                          <a:latin typeface="Oscine" panose="020B0506040202020204" pitchFamily="34" charset="0"/>
                          <a:ea typeface="+mn-ea"/>
                          <a:cs typeface="+mn-cs"/>
                        </a:rPr>
                        <a:t>格如灵</a:t>
                      </a:r>
                      <a:r>
                        <a:rPr kumimoji="0" lang="en-US" altLang="zh-CN" sz="1400" b="0" i="0" u="none" strike="noStrike" kern="1200" cap="none" normalizeH="0" baseline="0" dirty="0">
                          <a:ln>
                            <a:noFill/>
                          </a:ln>
                          <a:solidFill>
                            <a:srgbClr val="000000"/>
                          </a:solidFill>
                          <a:effectLst/>
                          <a:latin typeface="Oscine" panose="020B0506040202020204" pitchFamily="34" charset="0"/>
                          <a:ea typeface="+mn-ea"/>
                          <a:cs typeface="+mn-cs"/>
                        </a:rPr>
                        <a:t>, </a:t>
                      </a:r>
                      <a:r>
                        <a:rPr kumimoji="0" lang="zh-CN" altLang="en-US" sz="1400" b="0" i="0" u="none" strike="noStrike" kern="1200" cap="none" normalizeH="0" baseline="0" dirty="0">
                          <a:ln>
                            <a:noFill/>
                          </a:ln>
                          <a:solidFill>
                            <a:srgbClr val="000000"/>
                          </a:solidFill>
                          <a:effectLst/>
                          <a:latin typeface="Oscine" panose="020B0506040202020204" pitchFamily="34" charset="0"/>
                          <a:ea typeface="+mn-ea"/>
                          <a:cs typeface="+mn-cs"/>
                        </a:rPr>
                        <a:t>威魔纪元</a:t>
                      </a:r>
                      <a:r>
                        <a:rPr kumimoji="0" lang="en-US" altLang="zh-CN" sz="1400" b="0" i="0" u="none" strike="noStrike" kern="1200" cap="none" spc="0" normalizeH="0" baseline="0" dirty="0">
                          <a:ln>
                            <a:noFill/>
                          </a:ln>
                          <a:solidFill>
                            <a:srgbClr val="000000"/>
                          </a:solidFill>
                          <a:effectLst/>
                          <a:uLnTx/>
                          <a:uFillTx/>
                          <a:latin typeface="Oscine" panose="020B0506040202020204" pitchFamily="34" charset="0"/>
                          <a:ea typeface="+mn-ea"/>
                          <a:cs typeface="+mn-cs"/>
                        </a:rPr>
                        <a:t>, </a:t>
                      </a:r>
                      <a:r>
                        <a:rPr kumimoji="0" lang="zh-CN" altLang="en-US" sz="1400" b="0" i="0" u="none" strike="noStrike" kern="1200" cap="none" spc="0" normalizeH="0" baseline="0" dirty="0">
                          <a:ln>
                            <a:noFill/>
                          </a:ln>
                          <a:solidFill>
                            <a:srgbClr val="000000"/>
                          </a:solidFill>
                          <a:effectLst/>
                          <a:uLnTx/>
                          <a:uFillTx/>
                          <a:latin typeface="Oscine" panose="020B0506040202020204" pitchFamily="34" charset="0"/>
                          <a:ea typeface="+mn-ea"/>
                          <a:cs typeface="+mn-cs"/>
                        </a:rPr>
                        <a:t>明镜视觉</a:t>
                      </a:r>
                      <a:r>
                        <a:rPr kumimoji="0" lang="en-US" altLang="zh-CN" sz="1400" b="0" i="0" u="none" strike="noStrike" kern="1200" cap="none" spc="0" normalizeH="0" baseline="0" dirty="0">
                          <a:ln>
                            <a:noFill/>
                          </a:ln>
                          <a:solidFill>
                            <a:srgbClr val="000000"/>
                          </a:solidFill>
                          <a:effectLst/>
                          <a:uLnTx/>
                          <a:uFillTx/>
                          <a:latin typeface="Oscine" panose="020B0506040202020204" pitchFamily="34" charset="0"/>
                          <a:ea typeface="+mn-ea"/>
                          <a:cs typeface="+mn-cs"/>
                        </a:rPr>
                        <a:t>, </a:t>
                      </a:r>
                      <a:r>
                        <a:rPr kumimoji="0" lang="zh-CN" altLang="en-US" sz="1400" b="0" i="0" u="none" strike="noStrike" kern="1200" cap="none" spc="0" normalizeH="0" baseline="0" dirty="0">
                          <a:ln>
                            <a:noFill/>
                          </a:ln>
                          <a:solidFill>
                            <a:srgbClr val="000000"/>
                          </a:solidFill>
                          <a:effectLst/>
                          <a:uLnTx/>
                          <a:uFillTx/>
                          <a:latin typeface="Oscine" panose="020B0506040202020204" pitchFamily="34" charset="0"/>
                          <a:ea typeface="+mn-ea"/>
                          <a:cs typeface="+mn-cs"/>
                        </a:rPr>
                        <a:t>武汉火游</a:t>
                      </a:r>
                      <a:endParaRPr kumimoji="0" lang="en-US" altLang="zh-CN" sz="1400" b="0" i="0" u="none" strike="noStrike" kern="1200" cap="none" spc="0" normalizeH="0" baseline="0" dirty="0">
                        <a:ln>
                          <a:noFill/>
                        </a:ln>
                        <a:solidFill>
                          <a:srgbClr val="000000"/>
                        </a:solidFill>
                        <a:effectLst/>
                        <a:uLnTx/>
                        <a:uFillTx/>
                        <a:latin typeface="Oscine" panose="020B0506040202020204" pitchFamily="34" charset="0"/>
                        <a:ea typeface="+mn-ea"/>
                        <a:cs typeface="+mn-cs"/>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12</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鼎翔投资</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中国</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5</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~500</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rPr>
                        <a:t>形趣科技</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一数</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科技</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埃舍尔</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科技</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13</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UCCVR</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中国</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4</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~400</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Polyarc</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触控未来</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Micosmic</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zh-CN" altLang="en-US" sz="1400" b="0" i="0" u="none" strike="noStrike" cap="none" normalizeH="0" baseline="0" dirty="0">
                          <a:ln>
                            <a:noFill/>
                          </a:ln>
                          <a:solidFill>
                            <a:srgbClr val="000000"/>
                          </a:solidFill>
                          <a:effectLst/>
                          <a:latin typeface="Oscine" panose="020B0506040202020204" pitchFamily="34" charset="0"/>
                          <a:ea typeface="+mn-ea"/>
                        </a:rPr>
                        <a:t>摩象科技</a:t>
                      </a:r>
                      <a:endParaRPr kumimoji="0" lang="en-US" altLang="zh-CN" sz="1400" b="0" i="0" u="none" strike="noStrike" cap="none" normalizeH="0" baseline="0" dirty="0">
                        <a:ln>
                          <a:noFill/>
                        </a:ln>
                        <a:solidFill>
                          <a:srgbClr val="000000"/>
                        </a:solidFill>
                        <a:effectLst/>
                        <a:latin typeface="Oscine" panose="020B0506040202020204" pitchFamily="34" charset="0"/>
                        <a:ea typeface="+mn-ea"/>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14</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Greycroft Partners</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美国</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4</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~300</a:t>
                      </a: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万</a:t>
                      </a:r>
                      <a:endPar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UploadVR</a:t>
                      </a: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Camera IQ, The Wave VR, </a:t>
                      </a:r>
                      <a:r>
                        <a:rPr kumimoji="0" lang="en-US" altLang="zh-CN" sz="14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LiveLike</a:t>
                      </a:r>
                      <a:endPar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3932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15</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Super Ventures</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美国</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4</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未披露</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4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Quantum Capture, Gravity Sketch, Fable Studio</a:t>
                      </a:r>
                    </a:p>
                  </a:txBody>
                  <a:tcPr marL="91437" marR="91437"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r>
            </a:tbl>
          </a:graphicData>
        </a:graphic>
      </p:graphicFrame>
      <p:sp>
        <p:nvSpPr>
          <p:cNvPr id="58491" name="TextBox 1"/>
          <p:cNvSpPr txBox="1">
            <a:spLocks noChangeArrowheads="1"/>
          </p:cNvSpPr>
          <p:nvPr/>
        </p:nvSpPr>
        <p:spPr bwMode="auto">
          <a:xfrm>
            <a:off x="254000" y="6505575"/>
            <a:ext cx="9171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1400" dirty="0">
                <a:solidFill>
                  <a:srgbClr val="FFFFFF"/>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基于公开和投资机构提供数据；不包括企业直投及通用类孵化器投资；以</a:t>
            </a:r>
            <a:r>
              <a:rPr lang="en-US" altLang="zh-CN" sz="1400" dirty="0">
                <a:solidFill>
                  <a:srgbClr val="FFFFFF"/>
                </a:solidFill>
                <a:latin typeface="Oscine" panose="020B0506040202020204" pitchFamily="34" charset="0"/>
                <a:ea typeface="+mn-ea"/>
              </a:rPr>
              <a:t>2017</a:t>
            </a:r>
            <a:r>
              <a:rPr lang="zh-CN" altLang="en-US" sz="1400" dirty="0">
                <a:solidFill>
                  <a:srgbClr val="FFFFFF"/>
                </a:solidFill>
                <a:latin typeface="Oscine" panose="020B0506040202020204" pitchFamily="34" charset="0"/>
                <a:ea typeface="+mn-ea"/>
              </a:rPr>
              <a:t>年完成的投资项目数为顺序排名</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79413" y="992188"/>
            <a:ext cx="2743200" cy="3567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600">
              <a:solidFill>
                <a:srgbClr val="FFFFFF"/>
              </a:solidFill>
              <a:latin typeface="Oscine" panose="020B0506040202020204" pitchFamily="34" charset="0"/>
            </a:endParaRPr>
          </a:p>
        </p:txBody>
      </p:sp>
      <p:sp>
        <p:nvSpPr>
          <p:cNvPr id="34" name="Rectangle 33"/>
          <p:cNvSpPr/>
          <p:nvPr/>
        </p:nvSpPr>
        <p:spPr>
          <a:xfrm>
            <a:off x="379413" y="992187"/>
            <a:ext cx="2743200" cy="64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dirty="0">
                <a:solidFill>
                  <a:srgbClr val="FFFFFF"/>
                </a:solidFill>
                <a:latin typeface="Oscine" panose="020B0506040202020204" pitchFamily="34" charset="0"/>
                <a:cs typeface="等线" panose="02010600030101010101" pitchFamily="2" charset="-122"/>
              </a:rPr>
              <a:t>巨型基金</a:t>
            </a:r>
            <a:r>
              <a:rPr lang="en-US" altLang="zh-CN" sz="1600" b="1" dirty="0">
                <a:solidFill>
                  <a:srgbClr val="FFFFFF"/>
                </a:solidFill>
                <a:latin typeface="Oscine" panose="020B0506040202020204" pitchFamily="34" charset="0"/>
                <a:cs typeface="等线" panose="02010600030101010101" pitchFamily="2" charset="-122"/>
              </a:rPr>
              <a:t/>
            </a:r>
            <a:br>
              <a:rPr lang="en-US" altLang="zh-CN" sz="1600" b="1" dirty="0">
                <a:solidFill>
                  <a:srgbClr val="FFFFFF"/>
                </a:solidFill>
                <a:latin typeface="Oscine" panose="020B0506040202020204" pitchFamily="34" charset="0"/>
                <a:cs typeface="等线" panose="02010600030101010101" pitchFamily="2" charset="-122"/>
              </a:rPr>
            </a:br>
            <a:r>
              <a:rPr lang="en-US" altLang="zh-CN" sz="1600" b="1" dirty="0">
                <a:solidFill>
                  <a:srgbClr val="FFFFFF"/>
                </a:solidFill>
                <a:latin typeface="Oscine" panose="020B0506040202020204" pitchFamily="34" charset="0"/>
                <a:cs typeface="等线" panose="02010600030101010101" pitchFamily="2" charset="-122"/>
              </a:rPr>
              <a:t>(</a:t>
            </a:r>
            <a:r>
              <a:rPr lang="en-US" altLang="zh-CN" sz="1600" b="1" dirty="0" err="1">
                <a:solidFill>
                  <a:srgbClr val="FFFFFF"/>
                </a:solidFill>
                <a:latin typeface="Oscine" panose="020B0506040202020204" pitchFamily="34" charset="0"/>
                <a:cs typeface="等线" panose="02010600030101010101" pitchFamily="2" charset="-122"/>
              </a:rPr>
              <a:t>Megafund</a:t>
            </a:r>
            <a:r>
              <a:rPr lang="en-US" altLang="zh-CN" sz="1600" b="1" dirty="0">
                <a:solidFill>
                  <a:srgbClr val="FFFFFF"/>
                </a:solidFill>
                <a:latin typeface="Oscine" panose="020B0506040202020204" pitchFamily="34" charset="0"/>
                <a:cs typeface="等线" panose="02010600030101010101" pitchFamily="2" charset="-122"/>
              </a:rPr>
              <a:t>)</a:t>
            </a:r>
          </a:p>
        </p:txBody>
      </p:sp>
      <p:sp>
        <p:nvSpPr>
          <p:cNvPr id="35" name="Rectangle 34"/>
          <p:cNvSpPr/>
          <p:nvPr/>
        </p:nvSpPr>
        <p:spPr>
          <a:xfrm>
            <a:off x="3319463" y="992188"/>
            <a:ext cx="2743200" cy="3567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600">
              <a:solidFill>
                <a:srgbClr val="FFFFFF"/>
              </a:solidFill>
              <a:latin typeface="Oscine" panose="020B0506040202020204" pitchFamily="34" charset="0"/>
            </a:endParaRPr>
          </a:p>
        </p:txBody>
      </p:sp>
      <p:sp>
        <p:nvSpPr>
          <p:cNvPr id="36" name="Rectangle 35"/>
          <p:cNvSpPr/>
          <p:nvPr/>
        </p:nvSpPr>
        <p:spPr>
          <a:xfrm>
            <a:off x="3319463" y="992187"/>
            <a:ext cx="2743200" cy="64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dirty="0">
                <a:solidFill>
                  <a:srgbClr val="FFFFFF"/>
                </a:solidFill>
                <a:latin typeface="Oscine" panose="020B0506040202020204" pitchFamily="34" charset="0"/>
                <a:cs typeface="等线" panose="02010600030101010101" pitchFamily="2" charset="-122"/>
              </a:rPr>
              <a:t>传统主流风投</a:t>
            </a:r>
            <a:r>
              <a:rPr lang="en-US" altLang="zh-CN" sz="1600" b="1" dirty="0">
                <a:solidFill>
                  <a:srgbClr val="FFFFFF"/>
                </a:solidFill>
                <a:latin typeface="Oscine" panose="020B0506040202020204" pitchFamily="34" charset="0"/>
                <a:cs typeface="等线" panose="02010600030101010101" pitchFamily="2" charset="-122"/>
              </a:rPr>
              <a:t/>
            </a:r>
            <a:br>
              <a:rPr lang="en-US" altLang="zh-CN" sz="1600" b="1" dirty="0">
                <a:solidFill>
                  <a:srgbClr val="FFFFFF"/>
                </a:solidFill>
                <a:latin typeface="Oscine" panose="020B0506040202020204" pitchFamily="34" charset="0"/>
                <a:cs typeface="等线" panose="02010600030101010101" pitchFamily="2" charset="-122"/>
              </a:rPr>
            </a:br>
            <a:r>
              <a:rPr lang="en-US" altLang="zh-CN" sz="1600" b="1" dirty="0">
                <a:solidFill>
                  <a:srgbClr val="FFFFFF"/>
                </a:solidFill>
                <a:latin typeface="Oscine" panose="020B0506040202020204" pitchFamily="34" charset="0"/>
                <a:cs typeface="等线" panose="02010600030101010101" pitchFamily="2" charset="-122"/>
              </a:rPr>
              <a:t>(Generalist VC)</a:t>
            </a:r>
          </a:p>
        </p:txBody>
      </p:sp>
      <p:sp>
        <p:nvSpPr>
          <p:cNvPr id="37" name="Rectangle 36"/>
          <p:cNvSpPr/>
          <p:nvPr/>
        </p:nvSpPr>
        <p:spPr>
          <a:xfrm>
            <a:off x="6278563" y="992188"/>
            <a:ext cx="2743200" cy="3567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600">
              <a:solidFill>
                <a:srgbClr val="FFFFFF"/>
              </a:solidFill>
              <a:latin typeface="Oscine" panose="020B0506040202020204" pitchFamily="34" charset="0"/>
            </a:endParaRPr>
          </a:p>
        </p:txBody>
      </p:sp>
      <p:sp>
        <p:nvSpPr>
          <p:cNvPr id="38" name="Rectangle 37"/>
          <p:cNvSpPr/>
          <p:nvPr/>
        </p:nvSpPr>
        <p:spPr>
          <a:xfrm>
            <a:off x="6278563" y="992187"/>
            <a:ext cx="2743200" cy="64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dirty="0">
                <a:solidFill>
                  <a:srgbClr val="FFFFFF"/>
                </a:solidFill>
                <a:latin typeface="Oscine" panose="020B0506040202020204" pitchFamily="34" charset="0"/>
                <a:cs typeface="等线" panose="02010600030101010101" pitchFamily="2" charset="-122"/>
              </a:rPr>
              <a:t>VR/AR</a:t>
            </a:r>
            <a:r>
              <a:rPr lang="zh-CN" altLang="en-US" sz="1600" b="1" dirty="0">
                <a:solidFill>
                  <a:srgbClr val="FFFFFF"/>
                </a:solidFill>
                <a:latin typeface="Oscine" panose="020B0506040202020204" pitchFamily="34" charset="0"/>
                <a:cs typeface="等线" panose="02010600030101010101" pitchFamily="2" charset="-122"/>
              </a:rPr>
              <a:t>风投</a:t>
            </a:r>
            <a:r>
              <a:rPr lang="en-US" altLang="zh-CN" sz="1600" b="1" dirty="0">
                <a:solidFill>
                  <a:srgbClr val="FFFFFF"/>
                </a:solidFill>
                <a:latin typeface="Oscine" panose="020B0506040202020204" pitchFamily="34" charset="0"/>
                <a:cs typeface="等线" panose="02010600030101010101" pitchFamily="2" charset="-122"/>
              </a:rPr>
              <a:t/>
            </a:r>
            <a:br>
              <a:rPr lang="en-US" altLang="zh-CN" sz="1600" b="1" dirty="0">
                <a:solidFill>
                  <a:srgbClr val="FFFFFF"/>
                </a:solidFill>
                <a:latin typeface="Oscine" panose="020B0506040202020204" pitchFamily="34" charset="0"/>
                <a:cs typeface="等线" panose="02010600030101010101" pitchFamily="2" charset="-122"/>
              </a:rPr>
            </a:br>
            <a:r>
              <a:rPr lang="en-US" altLang="zh-CN" sz="1600" b="1" dirty="0">
                <a:solidFill>
                  <a:srgbClr val="FFFFFF"/>
                </a:solidFill>
                <a:latin typeface="Oscine" panose="020B0506040202020204" pitchFamily="34" charset="0"/>
                <a:cs typeface="等线" panose="02010600030101010101" pitchFamily="2" charset="-122"/>
              </a:rPr>
              <a:t>(</a:t>
            </a:r>
            <a:r>
              <a:rPr lang="en-US" altLang="zh-CN" sz="1600" b="1" dirty="0">
                <a:latin typeface="Oscine" panose="020B0506040202020204" pitchFamily="34" charset="0"/>
              </a:rPr>
              <a:t>Specialist VC</a:t>
            </a:r>
            <a:r>
              <a:rPr lang="en-US" altLang="zh-CN" sz="1600" b="1" dirty="0">
                <a:solidFill>
                  <a:srgbClr val="FFFFFF"/>
                </a:solidFill>
                <a:latin typeface="Oscine" panose="020B0506040202020204" pitchFamily="34" charset="0"/>
                <a:cs typeface="等线" panose="02010600030101010101" pitchFamily="2" charset="-122"/>
              </a:rPr>
              <a:t>)</a:t>
            </a:r>
          </a:p>
        </p:txBody>
      </p:sp>
      <p:sp>
        <p:nvSpPr>
          <p:cNvPr id="39" name="Rectangle 38"/>
          <p:cNvSpPr/>
          <p:nvPr/>
        </p:nvSpPr>
        <p:spPr>
          <a:xfrm>
            <a:off x="9212263" y="992188"/>
            <a:ext cx="2743200" cy="3567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sz="1600">
              <a:solidFill>
                <a:srgbClr val="FFFFFF"/>
              </a:solidFill>
              <a:latin typeface="Oscine" panose="020B0506040202020204" pitchFamily="34" charset="0"/>
            </a:endParaRPr>
          </a:p>
        </p:txBody>
      </p:sp>
      <p:sp>
        <p:nvSpPr>
          <p:cNvPr id="40" name="Rectangle 39"/>
          <p:cNvSpPr/>
          <p:nvPr/>
        </p:nvSpPr>
        <p:spPr>
          <a:xfrm>
            <a:off x="9212263" y="992187"/>
            <a:ext cx="2743200" cy="64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defRPr/>
            </a:pPr>
            <a:r>
              <a:rPr lang="zh-CN" altLang="en-US" sz="1600" b="1" dirty="0">
                <a:solidFill>
                  <a:srgbClr val="FFFFFF"/>
                </a:solidFill>
                <a:latin typeface="Oscine" panose="020B0506040202020204" pitchFamily="34" charset="0"/>
                <a:cs typeface="等线" panose="02010600030101010101" pitchFamily="2" charset="-122"/>
              </a:rPr>
              <a:t>产业投资</a:t>
            </a:r>
            <a:r>
              <a:rPr lang="en-US" altLang="zh-CN" sz="1600" b="1" dirty="0">
                <a:solidFill>
                  <a:srgbClr val="FFFFFF"/>
                </a:solidFill>
                <a:latin typeface="Oscine" panose="020B0506040202020204" pitchFamily="34" charset="0"/>
                <a:cs typeface="等线" panose="02010600030101010101" pitchFamily="2" charset="-122"/>
              </a:rPr>
              <a:t/>
            </a:r>
            <a:br>
              <a:rPr lang="en-US" altLang="zh-CN" sz="1600" b="1" dirty="0">
                <a:solidFill>
                  <a:srgbClr val="FFFFFF"/>
                </a:solidFill>
                <a:latin typeface="Oscine" panose="020B0506040202020204" pitchFamily="34" charset="0"/>
                <a:cs typeface="等线" panose="02010600030101010101" pitchFamily="2" charset="-122"/>
              </a:rPr>
            </a:br>
            <a:r>
              <a:rPr lang="en-US" altLang="zh-CN" sz="1600" b="1" dirty="0">
                <a:solidFill>
                  <a:srgbClr val="FFFFFF"/>
                </a:solidFill>
                <a:latin typeface="Oscine" panose="020B0506040202020204" pitchFamily="34" charset="0"/>
                <a:cs typeface="等线" panose="02010600030101010101" pitchFamily="2" charset="-122"/>
              </a:rPr>
              <a:t>(</a:t>
            </a:r>
            <a:r>
              <a:rPr lang="en-US" altLang="zh-CN" sz="1600" b="1" dirty="0">
                <a:latin typeface="Oscine" panose="020B0506040202020204" pitchFamily="34" charset="0"/>
              </a:rPr>
              <a:t>Corporate Investors</a:t>
            </a:r>
            <a:r>
              <a:rPr lang="en-US" altLang="zh-CN" sz="1600" b="1" dirty="0">
                <a:solidFill>
                  <a:srgbClr val="FFFFFF"/>
                </a:solidFill>
                <a:latin typeface="Oscine" panose="020B0506040202020204" pitchFamily="34" charset="0"/>
              </a:rPr>
              <a:t>)</a:t>
            </a:r>
            <a:endParaRPr lang="en-US" altLang="zh-CN" sz="1600" b="1" dirty="0">
              <a:latin typeface="Oscine" panose="020B0506040202020204" pitchFamily="34" charset="0"/>
            </a:endParaRPr>
          </a:p>
        </p:txBody>
      </p:sp>
      <p:sp>
        <p:nvSpPr>
          <p:cNvPr id="60425" name="文本框 9"/>
          <p:cNvSpPr txBox="1">
            <a:spLocks noChangeArrowheads="1"/>
          </p:cNvSpPr>
          <p:nvPr>
            <p:custDataLst>
              <p:tags r:id="rId1"/>
            </p:custDataLst>
          </p:nvPr>
        </p:nvSpPr>
        <p:spPr bwMode="auto">
          <a:xfrm>
            <a:off x="426275" y="1671575"/>
            <a:ext cx="26654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0180" indent="-17018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500" dirty="0">
                <a:solidFill>
                  <a:srgbClr val="262626"/>
                </a:solidFill>
                <a:latin typeface="+mn-ea"/>
                <a:ea typeface="+mn-ea"/>
                <a:sym typeface="Arial" panose="020B0604020202020204" pitchFamily="34" charset="0"/>
              </a:rPr>
              <a:t>拥有</a:t>
            </a:r>
            <a:r>
              <a:rPr lang="zh-CN" altLang="en-US" sz="1500" b="1" dirty="0">
                <a:solidFill>
                  <a:srgbClr val="262626"/>
                </a:solidFill>
                <a:latin typeface="+mn-ea"/>
                <a:ea typeface="+mn-ea"/>
                <a:sym typeface="Arial" panose="020B0604020202020204" pitchFamily="34" charset="0"/>
              </a:rPr>
              <a:t>庞大管理金额</a:t>
            </a:r>
            <a:r>
              <a:rPr lang="zh-CN" altLang="en-US" sz="1500" dirty="0">
                <a:solidFill>
                  <a:srgbClr val="262626"/>
                </a:solidFill>
                <a:latin typeface="+mn-ea"/>
                <a:ea typeface="+mn-ea"/>
                <a:sym typeface="Arial" panose="020B0604020202020204" pitchFamily="34" charset="0"/>
              </a:rPr>
              <a:t>的机构，通常只参与</a:t>
            </a:r>
            <a:r>
              <a:rPr lang="zh-CN" altLang="en-US" sz="1500" b="1" dirty="0">
                <a:solidFill>
                  <a:srgbClr val="262626"/>
                </a:solidFill>
                <a:latin typeface="+mn-ea"/>
                <a:ea typeface="+mn-ea"/>
                <a:sym typeface="Arial" panose="020B0604020202020204" pitchFamily="34" charset="0"/>
              </a:rPr>
              <a:t>后期、投资金额庞大</a:t>
            </a:r>
            <a:r>
              <a:rPr lang="en-US" altLang="zh-CN" sz="1500" dirty="0">
                <a:solidFill>
                  <a:srgbClr val="262626"/>
                </a:solidFill>
                <a:latin typeface="+mn-ea"/>
                <a:ea typeface="+mn-ea"/>
                <a:sym typeface="Arial" panose="020B0604020202020204" pitchFamily="34" charset="0"/>
              </a:rPr>
              <a:t>(</a:t>
            </a:r>
            <a:r>
              <a:rPr lang="zh-CN" altLang="en-US" sz="1500" dirty="0">
                <a:solidFill>
                  <a:srgbClr val="262626"/>
                </a:solidFill>
                <a:latin typeface="+mn-ea"/>
                <a:ea typeface="+mn-ea"/>
                <a:sym typeface="Arial" panose="020B0604020202020204" pitchFamily="34" charset="0"/>
              </a:rPr>
              <a:t>逾</a:t>
            </a:r>
            <a:r>
              <a:rPr lang="en-US" altLang="zh-CN" sz="1500" dirty="0">
                <a:solidFill>
                  <a:srgbClr val="262626"/>
                </a:solidFill>
                <a:latin typeface="+mn-ea"/>
                <a:ea typeface="+mn-ea"/>
                <a:sym typeface="Arial" panose="020B0604020202020204" pitchFamily="34" charset="0"/>
              </a:rPr>
              <a:t>1</a:t>
            </a:r>
            <a:r>
              <a:rPr lang="zh-CN" altLang="en-US" sz="1500" dirty="0">
                <a:solidFill>
                  <a:srgbClr val="262626"/>
                </a:solidFill>
                <a:latin typeface="+mn-ea"/>
                <a:ea typeface="+mn-ea"/>
                <a:sym typeface="Arial" panose="020B0604020202020204" pitchFamily="34" charset="0"/>
              </a:rPr>
              <a:t>亿美元</a:t>
            </a:r>
            <a:r>
              <a:rPr lang="en-US" altLang="zh-CN" sz="1500" dirty="0">
                <a:solidFill>
                  <a:srgbClr val="262626"/>
                </a:solidFill>
                <a:latin typeface="+mn-ea"/>
                <a:ea typeface="+mn-ea"/>
                <a:sym typeface="Arial" panose="020B0604020202020204" pitchFamily="34" charset="0"/>
              </a:rPr>
              <a:t>)</a:t>
            </a:r>
            <a:r>
              <a:rPr lang="zh-CN" altLang="en-US" sz="1500" dirty="0">
                <a:solidFill>
                  <a:srgbClr val="262626"/>
                </a:solidFill>
                <a:latin typeface="+mn-ea"/>
                <a:ea typeface="+mn-ea"/>
                <a:sym typeface="Arial" panose="020B0604020202020204" pitchFamily="34" charset="0"/>
              </a:rPr>
              <a:t>的项目</a:t>
            </a:r>
          </a:p>
          <a:p>
            <a:pPr eaLnBrk="0" hangingPunct="0">
              <a:spcAft>
                <a:spcPts val="1200"/>
              </a:spcAft>
              <a:buFont typeface="宋体" panose="02010600030101010101" pitchFamily="2" charset="-122"/>
              <a:buChar char="•"/>
            </a:pPr>
            <a:r>
              <a:rPr lang="zh-CN" altLang="en-US" sz="1500" dirty="0">
                <a:solidFill>
                  <a:srgbClr val="262626"/>
                </a:solidFill>
                <a:latin typeface="+mn-ea"/>
                <a:ea typeface="+mn-ea"/>
                <a:sym typeface="Arial" panose="020B0604020202020204" pitchFamily="34" charset="0"/>
              </a:rPr>
              <a:t>许多机构同时管理</a:t>
            </a:r>
            <a:r>
              <a:rPr lang="zh-CN" altLang="en-US" sz="1500" b="1" dirty="0">
                <a:solidFill>
                  <a:srgbClr val="262626"/>
                </a:solidFill>
                <a:latin typeface="+mn-ea"/>
                <a:ea typeface="+mn-ea"/>
                <a:sym typeface="Arial" panose="020B0604020202020204" pitchFamily="34" charset="0"/>
              </a:rPr>
              <a:t>其他资产类别的基金产品</a:t>
            </a:r>
            <a:r>
              <a:rPr lang="zh-CN" altLang="en-US" sz="1500" dirty="0">
                <a:solidFill>
                  <a:srgbClr val="262626"/>
                </a:solidFill>
                <a:latin typeface="+mn-ea"/>
                <a:ea typeface="+mn-ea"/>
                <a:sym typeface="Arial" panose="020B0604020202020204" pitchFamily="34" charset="0"/>
              </a:rPr>
              <a:t>（如私募股权、共同基金、主权基金），较少参与风投型投资</a:t>
            </a:r>
          </a:p>
        </p:txBody>
      </p:sp>
      <p:pic>
        <p:nvPicPr>
          <p:cNvPr id="60426" name="图片 12" descr="temasa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63" y="4780850"/>
            <a:ext cx="14938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图片 13" descr="fidel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1325" y="5350763"/>
            <a:ext cx="1309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图片 16" descr="KK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2350" y="5838125"/>
            <a:ext cx="7159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9" name="TextBox 40"/>
          <p:cNvSpPr txBox="1">
            <a:spLocks noChangeArrowheads="1"/>
          </p:cNvSpPr>
          <p:nvPr/>
        </p:nvSpPr>
        <p:spPr bwMode="auto">
          <a:xfrm>
            <a:off x="141288" y="163513"/>
            <a:ext cx="9594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lvl="0" eaLnBrk="0" hangingPunct="0">
              <a:buSzPct val="100000"/>
            </a:pPr>
            <a:r>
              <a:rPr lang="zh-CN" altLang="en-US" sz="2000" b="1" dirty="0">
                <a:solidFill>
                  <a:srgbClr val="FFFFFF"/>
                </a:solidFill>
                <a:latin typeface="Oscine" panose="020B0506040202020204" pitchFamily="34" charset="0"/>
                <a:ea typeface="+mn-ea"/>
              </a:rPr>
              <a:t>我们可以按照</a:t>
            </a:r>
            <a:r>
              <a:rPr lang="zh-CN" altLang="en-US" sz="2000" b="1" dirty="0">
                <a:solidFill>
                  <a:srgbClr val="FFFFFF"/>
                </a:solidFill>
                <a:latin typeface="Oscine" panose="020B0506040202020204" pitchFamily="34" charset="0"/>
                <a:ea typeface="等线" panose="02010600030101010101" pitchFamily="2" charset="-122"/>
              </a:rPr>
              <a:t>不同的投资偏好和风格，将</a:t>
            </a:r>
            <a:r>
              <a:rPr lang="en-US" altLang="zh-CN" sz="2000" b="1" dirty="0">
                <a:solidFill>
                  <a:srgbClr val="FFFFFF"/>
                </a:solidFill>
                <a:latin typeface="Oscine" panose="020B0506040202020204" pitchFamily="34" charset="0"/>
                <a:ea typeface="等线" panose="02010600030101010101" pitchFamily="2" charset="-122"/>
              </a:rPr>
              <a:t>VR/AR</a:t>
            </a:r>
            <a:r>
              <a:rPr lang="zh-CN" altLang="en-US" sz="2000" b="1" dirty="0">
                <a:solidFill>
                  <a:srgbClr val="FFFFFF"/>
                </a:solidFill>
                <a:latin typeface="Oscine" panose="020B0506040202020204" pitchFamily="34" charset="0"/>
                <a:ea typeface="等线" panose="02010600030101010101" pitchFamily="2" charset="-122"/>
              </a:rPr>
              <a:t>的</a:t>
            </a:r>
            <a:r>
              <a:rPr lang="zh-CN" altLang="en-US" sz="2000" b="1" dirty="0">
                <a:solidFill>
                  <a:srgbClr val="FFFFFF"/>
                </a:solidFill>
                <a:latin typeface="Oscine" panose="020B0506040202020204" pitchFamily="34" charset="0"/>
                <a:ea typeface="+mn-ea"/>
              </a:rPr>
              <a:t>投资机构分为</a:t>
            </a:r>
            <a:r>
              <a:rPr lang="en-US" altLang="zh-CN" sz="2000" b="1" dirty="0">
                <a:solidFill>
                  <a:srgbClr val="FFFFFF"/>
                </a:solidFill>
                <a:latin typeface="Oscine" panose="020B0506040202020204" pitchFamily="34" charset="0"/>
                <a:ea typeface="等线" panose="02010600030101010101" pitchFamily="2" charset="-122"/>
              </a:rPr>
              <a:t>4</a:t>
            </a:r>
            <a:r>
              <a:rPr lang="zh-CN" altLang="en-US" sz="2000" b="1" dirty="0">
                <a:solidFill>
                  <a:srgbClr val="FFFFFF"/>
                </a:solidFill>
                <a:latin typeface="Oscine" panose="020B0506040202020204" pitchFamily="34" charset="0"/>
                <a:ea typeface="等线" panose="02010600030101010101" pitchFamily="2" charset="-122"/>
              </a:rPr>
              <a:t>类</a:t>
            </a:r>
            <a:r>
              <a:rPr lang="zh-CN" altLang="en-US" sz="2000" b="1" dirty="0">
                <a:solidFill>
                  <a:srgbClr val="FFFFFF"/>
                </a:solidFill>
                <a:latin typeface="Oscine" panose="020B0506040202020204" pitchFamily="34" charset="0"/>
                <a:ea typeface="+mn-ea"/>
              </a:rPr>
              <a:t>每个类别</a:t>
            </a:r>
          </a:p>
        </p:txBody>
      </p:sp>
      <p:sp>
        <p:nvSpPr>
          <p:cNvPr id="60430" name="文本框 9"/>
          <p:cNvSpPr txBox="1">
            <a:spLocks noChangeArrowheads="1"/>
          </p:cNvSpPr>
          <p:nvPr>
            <p:custDataLst>
              <p:tags r:id="rId2"/>
            </p:custDataLst>
          </p:nvPr>
        </p:nvSpPr>
        <p:spPr bwMode="auto">
          <a:xfrm>
            <a:off x="3354388" y="1671575"/>
            <a:ext cx="264477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0180" indent="-17018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500" dirty="0">
                <a:solidFill>
                  <a:srgbClr val="262626"/>
                </a:solidFill>
                <a:latin typeface="等线" panose="02010600030101010101" pitchFamily="2" charset="-122"/>
                <a:ea typeface="等线" panose="02010600030101010101" pitchFamily="2" charset="-122"/>
                <a:sym typeface="Arial" panose="020B0604020202020204" pitchFamily="34" charset="0"/>
              </a:rPr>
              <a:t>意义上的</a:t>
            </a:r>
            <a:r>
              <a:rPr lang="zh-CN" altLang="en-US" sz="1500" b="1" dirty="0">
                <a:solidFill>
                  <a:srgbClr val="262626"/>
                </a:solidFill>
                <a:latin typeface="等线" panose="02010600030101010101" pitchFamily="2" charset="-122"/>
                <a:ea typeface="等线" panose="02010600030101010101" pitchFamily="2" charset="-122"/>
                <a:sym typeface="Arial" panose="020B0604020202020204" pitchFamily="34" charset="0"/>
              </a:rPr>
              <a:t>典型</a:t>
            </a:r>
            <a:r>
              <a:rPr lang="zh-CN" altLang="en-US" sz="1500" dirty="0">
                <a:solidFill>
                  <a:srgbClr val="262626"/>
                </a:solidFill>
                <a:latin typeface="等线" panose="02010600030101010101" pitchFamily="2" charset="-122"/>
                <a:ea typeface="等线" panose="02010600030101010101" pitchFamily="2" charset="-122"/>
                <a:sym typeface="Arial" panose="020B0604020202020204" pitchFamily="34" charset="0"/>
              </a:rPr>
              <a:t>风投机构，</a:t>
            </a:r>
            <a:r>
              <a:rPr lang="zh-CN" altLang="en-US" sz="1500" dirty="0">
                <a:solidFill>
                  <a:srgbClr val="262626"/>
                </a:solidFill>
                <a:latin typeface="+mn-ea"/>
                <a:ea typeface="+mn-ea"/>
                <a:sym typeface="Arial" panose="020B0604020202020204" pitchFamily="34" charset="0"/>
              </a:rPr>
              <a:t>投资</a:t>
            </a:r>
            <a:r>
              <a:rPr lang="zh-CN" altLang="en-US" sz="1500" b="1" dirty="0">
                <a:solidFill>
                  <a:srgbClr val="262626"/>
                </a:solidFill>
                <a:latin typeface="+mn-ea"/>
                <a:ea typeface="+mn-ea"/>
                <a:sym typeface="Arial" panose="020B0604020202020204" pitchFamily="34" charset="0"/>
              </a:rPr>
              <a:t>覆盖众多行业</a:t>
            </a:r>
            <a:r>
              <a:rPr lang="zh-CN" altLang="en-US" sz="1500" dirty="0">
                <a:solidFill>
                  <a:srgbClr val="262626"/>
                </a:solidFill>
                <a:latin typeface="+mn-ea"/>
                <a:ea typeface="+mn-ea"/>
                <a:sym typeface="Arial" panose="020B0604020202020204" pitchFamily="34" charset="0"/>
              </a:rPr>
              <a:t>（例如科技、消费者、医疗等）</a:t>
            </a:r>
          </a:p>
          <a:p>
            <a:pPr eaLnBrk="0" hangingPunct="0">
              <a:spcAft>
                <a:spcPts val="1200"/>
              </a:spcAft>
              <a:buFont typeface="宋体" panose="02010600030101010101" pitchFamily="2" charset="-122"/>
              <a:buChar char="•"/>
            </a:pPr>
            <a:r>
              <a:rPr lang="zh-CN" altLang="en-US" sz="1500" dirty="0">
                <a:solidFill>
                  <a:srgbClr val="262626"/>
                </a:solidFill>
                <a:latin typeface="+mn-ea"/>
                <a:ea typeface="+mn-ea"/>
                <a:sym typeface="Arial" panose="020B0604020202020204" pitchFamily="34" charset="0"/>
              </a:rPr>
              <a:t>大多</a:t>
            </a:r>
            <a:r>
              <a:rPr lang="zh-CN" altLang="en-US" sz="1500" b="1" dirty="0">
                <a:solidFill>
                  <a:srgbClr val="262626"/>
                </a:solidFill>
                <a:latin typeface="+mn-ea"/>
                <a:ea typeface="+mn-ea"/>
                <a:sym typeface="Arial" panose="020B0604020202020204" pitchFamily="34" charset="0"/>
              </a:rPr>
              <a:t>不会设置专注</a:t>
            </a:r>
            <a:r>
              <a:rPr lang="en-US" altLang="zh-CN" sz="1500" b="1" dirty="0">
                <a:solidFill>
                  <a:srgbClr val="262626"/>
                </a:solidFill>
                <a:latin typeface="+mn-ea"/>
                <a:ea typeface="+mn-ea"/>
                <a:sym typeface="Arial" panose="020B0604020202020204" pitchFamily="34" charset="0"/>
              </a:rPr>
              <a:t>VR/AR</a:t>
            </a:r>
            <a:r>
              <a:rPr lang="zh-CN" altLang="en-US" sz="1500" b="1" dirty="0">
                <a:solidFill>
                  <a:srgbClr val="262626"/>
                </a:solidFill>
                <a:latin typeface="+mn-ea"/>
                <a:ea typeface="+mn-ea"/>
                <a:sym typeface="Arial" panose="020B0604020202020204" pitchFamily="34" charset="0"/>
              </a:rPr>
              <a:t>的行业小组或人员</a:t>
            </a:r>
            <a:r>
              <a:rPr lang="zh-CN" altLang="en-US" sz="1500" dirty="0">
                <a:solidFill>
                  <a:srgbClr val="262626"/>
                </a:solidFill>
                <a:latin typeface="+mn-ea"/>
                <a:ea typeface="+mn-ea"/>
                <a:sym typeface="Arial" panose="020B0604020202020204" pitchFamily="34" charset="0"/>
              </a:rPr>
              <a:t>，有可能以“前沿技术”或“互联网”等行业小组进行覆盖和管理</a:t>
            </a:r>
          </a:p>
        </p:txBody>
      </p:sp>
      <p:sp>
        <p:nvSpPr>
          <p:cNvPr id="60431" name="文本框 9"/>
          <p:cNvSpPr txBox="1">
            <a:spLocks noChangeArrowheads="1"/>
          </p:cNvSpPr>
          <p:nvPr>
            <p:custDataLst>
              <p:tags r:id="rId3"/>
            </p:custDataLst>
          </p:nvPr>
        </p:nvSpPr>
        <p:spPr bwMode="auto">
          <a:xfrm>
            <a:off x="6342063" y="1671576"/>
            <a:ext cx="261461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0180" indent="-17018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500" b="1" dirty="0">
                <a:solidFill>
                  <a:srgbClr val="262626"/>
                </a:solidFill>
                <a:latin typeface="+mn-ea"/>
                <a:ea typeface="+mn-ea"/>
                <a:sym typeface="Arial" panose="020B0604020202020204" pitchFamily="34" charset="0"/>
              </a:rPr>
              <a:t>专注于前沿技术或</a:t>
            </a:r>
            <a:r>
              <a:rPr lang="en-US" altLang="zh-CN" sz="1500" b="1" dirty="0">
                <a:solidFill>
                  <a:srgbClr val="262626"/>
                </a:solidFill>
                <a:latin typeface="+mn-ea"/>
                <a:ea typeface="+mn-ea"/>
                <a:sym typeface="Arial" panose="020B0604020202020204" pitchFamily="34" charset="0"/>
              </a:rPr>
              <a:t>VR/AR</a:t>
            </a:r>
            <a:r>
              <a:rPr lang="zh-CN" altLang="en-US" sz="1500" dirty="0">
                <a:solidFill>
                  <a:srgbClr val="262626"/>
                </a:solidFill>
                <a:latin typeface="+mn-ea"/>
                <a:ea typeface="+mn-ea"/>
                <a:sym typeface="Arial" panose="020B0604020202020204" pitchFamily="34" charset="0"/>
              </a:rPr>
              <a:t>的风险投资机构</a:t>
            </a:r>
          </a:p>
          <a:p>
            <a:pPr eaLnBrk="0" hangingPunct="0">
              <a:spcAft>
                <a:spcPts val="1200"/>
              </a:spcAft>
              <a:buFont typeface="宋体" panose="02010600030101010101" pitchFamily="2" charset="-122"/>
              <a:buChar char="•"/>
            </a:pPr>
            <a:r>
              <a:rPr lang="zh-CN" altLang="en-US" sz="1500" dirty="0">
                <a:solidFill>
                  <a:srgbClr val="262626"/>
                </a:solidFill>
                <a:latin typeface="+mn-ea"/>
                <a:ea typeface="+mn-ea"/>
                <a:sym typeface="Arial" panose="020B0604020202020204" pitchFamily="34" charset="0"/>
              </a:rPr>
              <a:t>大多数专注</a:t>
            </a:r>
            <a:r>
              <a:rPr lang="zh-CN" altLang="en-US" sz="1500" b="1" dirty="0">
                <a:solidFill>
                  <a:srgbClr val="262626"/>
                </a:solidFill>
                <a:latin typeface="等线" panose="02010600030101010101" pitchFamily="2" charset="-122"/>
                <a:ea typeface="等线" panose="02010600030101010101" pitchFamily="2" charset="-122"/>
                <a:sym typeface="Arial" panose="020B0604020202020204" pitchFamily="34" charset="0"/>
              </a:rPr>
              <a:t>早期阶段</a:t>
            </a:r>
            <a:r>
              <a:rPr lang="zh-CN" altLang="en-US" sz="1500" dirty="0">
                <a:solidFill>
                  <a:srgbClr val="262626"/>
                </a:solidFill>
                <a:latin typeface="等线" panose="02010600030101010101" pitchFamily="2" charset="-122"/>
                <a:ea typeface="等线" panose="02010600030101010101" pitchFamily="2" charset="-122"/>
                <a:sym typeface="Arial" panose="020B0604020202020204" pitchFamily="34" charset="0"/>
              </a:rPr>
              <a:t>投资，</a:t>
            </a:r>
            <a:r>
              <a:rPr lang="zh-CN" altLang="en-US" sz="1500" b="1" dirty="0">
                <a:solidFill>
                  <a:srgbClr val="262626"/>
                </a:solidFill>
                <a:latin typeface="等线" panose="02010600030101010101" pitchFamily="2" charset="-122"/>
                <a:ea typeface="等线" panose="02010600030101010101" pitchFamily="2" charset="-122"/>
                <a:sym typeface="Arial" panose="020B0604020202020204" pitchFamily="34" charset="0"/>
              </a:rPr>
              <a:t>团队一般较小</a:t>
            </a:r>
            <a:r>
              <a:rPr lang="zh-CN" altLang="en-US" sz="1500" dirty="0">
                <a:solidFill>
                  <a:srgbClr val="262626"/>
                </a:solidFill>
                <a:latin typeface="+mn-ea"/>
                <a:ea typeface="+mn-ea"/>
                <a:sym typeface="Arial" panose="020B0604020202020204" pitchFamily="34" charset="0"/>
              </a:rPr>
              <a:t>；根据投资人专业背景，甚至可能在</a:t>
            </a:r>
            <a:r>
              <a:rPr lang="en-US" altLang="zh-CN" sz="1500" dirty="0">
                <a:solidFill>
                  <a:srgbClr val="262626"/>
                </a:solidFill>
                <a:latin typeface="+mn-ea"/>
                <a:ea typeface="+mn-ea"/>
                <a:sym typeface="Arial" panose="020B0604020202020204" pitchFamily="34" charset="0"/>
              </a:rPr>
              <a:t>VR/AR</a:t>
            </a:r>
            <a:r>
              <a:rPr lang="zh-CN" altLang="en-US" sz="1500" dirty="0">
                <a:solidFill>
                  <a:srgbClr val="262626"/>
                </a:solidFill>
                <a:latin typeface="+mn-ea"/>
                <a:ea typeface="+mn-ea"/>
                <a:sym typeface="Arial" panose="020B0604020202020204" pitchFamily="34" charset="0"/>
              </a:rPr>
              <a:t>行业下设置更细的领域覆盖（如技术、内容、企业服务等）</a:t>
            </a:r>
          </a:p>
          <a:p>
            <a:pPr eaLnBrk="0" hangingPunct="0">
              <a:spcAft>
                <a:spcPts val="1200"/>
              </a:spcAft>
              <a:buFont typeface="宋体" panose="02010600030101010101" pitchFamily="2" charset="-122"/>
              <a:buChar char="•"/>
            </a:pPr>
            <a:r>
              <a:rPr lang="zh-CN" altLang="en-US" sz="1500" dirty="0">
                <a:solidFill>
                  <a:srgbClr val="262626"/>
                </a:solidFill>
                <a:latin typeface="+mn-ea"/>
                <a:ea typeface="+mn-ea"/>
                <a:sym typeface="Arial" panose="020B0604020202020204" pitchFamily="34" charset="0"/>
              </a:rPr>
              <a:t>一般可能较活跃的组织或参与创业者社群活动</a:t>
            </a:r>
          </a:p>
        </p:txBody>
      </p:sp>
      <p:sp>
        <p:nvSpPr>
          <p:cNvPr id="60432" name="文本框 9"/>
          <p:cNvSpPr txBox="1">
            <a:spLocks noChangeArrowheads="1"/>
          </p:cNvSpPr>
          <p:nvPr>
            <p:custDataLst>
              <p:tags r:id="rId4"/>
            </p:custDataLst>
          </p:nvPr>
        </p:nvSpPr>
        <p:spPr bwMode="auto">
          <a:xfrm>
            <a:off x="9275763" y="1671575"/>
            <a:ext cx="26162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0180" indent="-17018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500" dirty="0">
                <a:solidFill>
                  <a:srgbClr val="262626"/>
                </a:solidFill>
                <a:latin typeface="+mn-ea"/>
                <a:ea typeface="+mn-ea"/>
                <a:sym typeface="Arial" panose="020B0604020202020204" pitchFamily="34" charset="0"/>
              </a:rPr>
              <a:t>为了</a:t>
            </a:r>
            <a:r>
              <a:rPr lang="zh-CN" altLang="en-US" sz="1500" b="1" dirty="0">
                <a:solidFill>
                  <a:srgbClr val="262626"/>
                </a:solidFill>
                <a:latin typeface="+mn-ea"/>
                <a:ea typeface="+mn-ea"/>
                <a:sym typeface="Arial" panose="020B0604020202020204" pitchFamily="34" charset="0"/>
              </a:rPr>
              <a:t>战略目的</a:t>
            </a:r>
            <a:r>
              <a:rPr lang="zh-CN" altLang="en-US" sz="1500" dirty="0">
                <a:solidFill>
                  <a:srgbClr val="262626"/>
                </a:solidFill>
                <a:latin typeface="+mn-ea"/>
                <a:ea typeface="+mn-ea"/>
                <a:sym typeface="Arial" panose="020B0604020202020204" pitchFamily="34" charset="0"/>
              </a:rPr>
              <a:t>而投资</a:t>
            </a:r>
            <a:r>
              <a:rPr lang="en-US" altLang="zh-CN" sz="1500" dirty="0">
                <a:solidFill>
                  <a:srgbClr val="262626"/>
                </a:solidFill>
                <a:latin typeface="+mn-ea"/>
                <a:ea typeface="+mn-ea"/>
                <a:sym typeface="Arial" panose="020B0604020202020204" pitchFamily="34" charset="0"/>
              </a:rPr>
              <a:t>VR/AR</a:t>
            </a:r>
            <a:r>
              <a:rPr lang="zh-CN" altLang="en-US" sz="1500" dirty="0">
                <a:solidFill>
                  <a:srgbClr val="262626"/>
                </a:solidFill>
                <a:latin typeface="+mn-ea"/>
                <a:ea typeface="+mn-ea"/>
                <a:sym typeface="Arial" panose="020B0604020202020204" pitchFamily="34" charset="0"/>
              </a:rPr>
              <a:t>企业</a:t>
            </a:r>
          </a:p>
          <a:p>
            <a:pPr eaLnBrk="0" hangingPunct="0">
              <a:spcAft>
                <a:spcPts val="1200"/>
              </a:spcAft>
              <a:buFont typeface="宋体" panose="02010600030101010101" pitchFamily="2" charset="-122"/>
              <a:buChar char="•"/>
            </a:pPr>
            <a:r>
              <a:rPr lang="zh-CN" altLang="en-US" sz="1500" dirty="0">
                <a:solidFill>
                  <a:srgbClr val="262626"/>
                </a:solidFill>
                <a:latin typeface="+mn-ea"/>
                <a:ea typeface="+mn-ea"/>
                <a:sym typeface="Arial" panose="020B0604020202020204" pitchFamily="34" charset="0"/>
              </a:rPr>
              <a:t>包括了像谷歌、苹果之类的</a:t>
            </a:r>
            <a:r>
              <a:rPr lang="zh-CN" altLang="en-US" sz="1500" b="1" dirty="0">
                <a:solidFill>
                  <a:srgbClr val="262626"/>
                </a:solidFill>
                <a:latin typeface="+mn-ea"/>
                <a:ea typeface="+mn-ea"/>
                <a:sym typeface="Arial" panose="020B0604020202020204" pitchFamily="34" charset="0"/>
              </a:rPr>
              <a:t>科技业巨头</a:t>
            </a:r>
            <a:r>
              <a:rPr lang="zh-CN" altLang="en-US" sz="1500" dirty="0">
                <a:solidFill>
                  <a:srgbClr val="262626"/>
                </a:solidFill>
                <a:latin typeface="+mn-ea"/>
                <a:ea typeface="+mn-ea"/>
                <a:sym typeface="Arial" panose="020B0604020202020204" pitchFamily="34" charset="0"/>
              </a:rPr>
              <a:t>，以及其他认为</a:t>
            </a:r>
            <a:r>
              <a:rPr lang="en-US" altLang="zh-CN" sz="1500" dirty="0">
                <a:solidFill>
                  <a:srgbClr val="262626"/>
                </a:solidFill>
                <a:latin typeface="+mn-ea"/>
                <a:ea typeface="+mn-ea"/>
                <a:sym typeface="Arial" panose="020B0604020202020204" pitchFamily="34" charset="0"/>
              </a:rPr>
              <a:t>VR/AR</a:t>
            </a:r>
            <a:r>
              <a:rPr lang="zh-CN" altLang="en-US" sz="1500" dirty="0">
                <a:solidFill>
                  <a:srgbClr val="262626"/>
                </a:solidFill>
                <a:latin typeface="+mn-ea"/>
                <a:ea typeface="+mn-ea"/>
                <a:sym typeface="Arial" panose="020B0604020202020204" pitchFamily="34" charset="0"/>
              </a:rPr>
              <a:t>技术能对其核心业务带来重大协同的</a:t>
            </a:r>
            <a:r>
              <a:rPr lang="zh-CN" altLang="en-US" sz="1500" b="1" dirty="0">
                <a:solidFill>
                  <a:srgbClr val="262626"/>
                </a:solidFill>
                <a:latin typeface="+mn-ea"/>
                <a:ea typeface="+mn-ea"/>
                <a:sym typeface="Arial" panose="020B0604020202020204" pitchFamily="34" charset="0"/>
              </a:rPr>
              <a:t>传统领域公司</a:t>
            </a:r>
            <a:r>
              <a:rPr lang="zh-CN" altLang="en-US" sz="1500" dirty="0">
                <a:solidFill>
                  <a:srgbClr val="262626"/>
                </a:solidFill>
                <a:latin typeface="+mn-ea"/>
                <a:ea typeface="+mn-ea"/>
                <a:sym typeface="Arial" panose="020B0604020202020204" pitchFamily="34" charset="0"/>
              </a:rPr>
              <a:t>（例如零售、房地产、专业服务）</a:t>
            </a:r>
          </a:p>
        </p:txBody>
      </p:sp>
      <p:sp>
        <p:nvSpPr>
          <p:cNvPr id="42" name="Oval 41"/>
          <p:cNvSpPr/>
          <p:nvPr/>
        </p:nvSpPr>
        <p:spPr>
          <a:xfrm>
            <a:off x="236538" y="882650"/>
            <a:ext cx="365125" cy="366713"/>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cs typeface="等线" panose="02010600030101010101" pitchFamily="2" charset="-122"/>
              </a:rPr>
              <a:t>M</a:t>
            </a:r>
          </a:p>
        </p:txBody>
      </p:sp>
      <p:sp>
        <p:nvSpPr>
          <p:cNvPr id="46" name="Oval 45"/>
          <p:cNvSpPr/>
          <p:nvPr/>
        </p:nvSpPr>
        <p:spPr>
          <a:xfrm>
            <a:off x="3171825" y="882650"/>
            <a:ext cx="365125" cy="366713"/>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cs typeface="等线" panose="02010600030101010101" pitchFamily="2" charset="-122"/>
              </a:rPr>
              <a:t>G</a:t>
            </a:r>
          </a:p>
        </p:txBody>
      </p:sp>
      <p:sp>
        <p:nvSpPr>
          <p:cNvPr id="47" name="Oval 46"/>
          <p:cNvSpPr/>
          <p:nvPr/>
        </p:nvSpPr>
        <p:spPr>
          <a:xfrm>
            <a:off x="6129338" y="882650"/>
            <a:ext cx="365125" cy="366713"/>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cs typeface="等线" panose="02010600030101010101" pitchFamily="2" charset="-122"/>
              </a:rPr>
              <a:t>S</a:t>
            </a:r>
          </a:p>
        </p:txBody>
      </p:sp>
      <p:sp>
        <p:nvSpPr>
          <p:cNvPr id="48" name="Oval 47"/>
          <p:cNvSpPr/>
          <p:nvPr/>
        </p:nvSpPr>
        <p:spPr>
          <a:xfrm>
            <a:off x="9053513" y="882650"/>
            <a:ext cx="366712" cy="366713"/>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cs typeface="等线" panose="02010600030101010101" pitchFamily="2" charset="-122"/>
              </a:rPr>
              <a:t>C</a:t>
            </a:r>
          </a:p>
        </p:txBody>
      </p:sp>
      <p:pic>
        <p:nvPicPr>
          <p:cNvPr id="60437" name="图片 21"/>
          <p:cNvPicPr>
            <a:picLocks noChangeAspect="1" noChangeArrowheads="1"/>
          </p:cNvPicPr>
          <p:nvPr/>
        </p:nvPicPr>
        <p:blipFill>
          <a:blip r:embed="rId9">
            <a:extLst>
              <a:ext uri="{28A0092B-C50C-407E-A947-70E740481C1C}">
                <a14:useLocalDpi xmlns:a14="http://schemas.microsoft.com/office/drawing/2010/main" val="0"/>
              </a:ext>
            </a:extLst>
          </a:blip>
          <a:srcRect l="5344" r="2672"/>
          <a:stretch>
            <a:fillRect/>
          </a:stretch>
        </p:blipFill>
        <p:spPr bwMode="auto">
          <a:xfrm>
            <a:off x="8134350" y="4709413"/>
            <a:ext cx="7239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图片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1225" y="4712588"/>
            <a:ext cx="7159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9" name="Picture 61"/>
          <p:cNvPicPr>
            <a:picLocks noChangeAspect="1" noChangeArrowheads="1"/>
          </p:cNvPicPr>
          <p:nvPr/>
        </p:nvPicPr>
        <p:blipFill>
          <a:blip r:embed="rId11">
            <a:extLst>
              <a:ext uri="{28A0092B-C50C-407E-A947-70E740481C1C}">
                <a14:useLocalDpi xmlns:a14="http://schemas.microsoft.com/office/drawing/2010/main" val="0"/>
              </a:ext>
            </a:extLst>
          </a:blip>
          <a:srcRect l="10866" t="12173" r="9018" b="14401"/>
          <a:stretch>
            <a:fillRect/>
          </a:stretch>
        </p:blipFill>
        <p:spPr bwMode="auto">
          <a:xfrm>
            <a:off x="6419850" y="5576188"/>
            <a:ext cx="1054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0" name="图片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19850" y="6071488"/>
            <a:ext cx="24257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1" name="Picture 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8100" y="4709413"/>
            <a:ext cx="7159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2"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77138" y="5576188"/>
            <a:ext cx="12684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3" name="图片 15" descr="quaco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44013" y="5365050"/>
            <a:ext cx="12176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4" name="图片 30" descr="google"/>
          <p:cNvPicPr>
            <a:picLocks noChangeAspect="1" noChangeArrowheads="1"/>
          </p:cNvPicPr>
          <p:nvPr/>
        </p:nvPicPr>
        <p:blipFill>
          <a:blip r:embed="rId16">
            <a:extLst>
              <a:ext uri="{28A0092B-C50C-407E-A947-70E740481C1C}">
                <a14:useLocalDpi xmlns:a14="http://schemas.microsoft.com/office/drawing/2010/main" val="0"/>
              </a:ext>
            </a:extLst>
          </a:blip>
          <a:srcRect t="13638" b="16557"/>
          <a:stretch>
            <a:fillRect/>
          </a:stretch>
        </p:blipFill>
        <p:spPr bwMode="auto">
          <a:xfrm>
            <a:off x="9237663" y="4739575"/>
            <a:ext cx="11064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5" name="图片 31" descr="ali"/>
          <p:cNvPicPr>
            <a:picLocks noChangeAspect="1" noChangeArrowheads="1"/>
          </p:cNvPicPr>
          <p:nvPr/>
        </p:nvPicPr>
        <p:blipFill>
          <a:blip r:embed="rId17">
            <a:extLst>
              <a:ext uri="{28A0092B-C50C-407E-A947-70E740481C1C}">
                <a14:useLocalDpi xmlns:a14="http://schemas.microsoft.com/office/drawing/2010/main" val="0"/>
              </a:ext>
            </a:extLst>
          </a:blip>
          <a:srcRect t="17314" b="16331"/>
          <a:stretch>
            <a:fillRect/>
          </a:stretch>
        </p:blipFill>
        <p:spPr bwMode="auto">
          <a:xfrm>
            <a:off x="9237663" y="5955600"/>
            <a:ext cx="12239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6" name="图片 1"/>
          <p:cNvPicPr>
            <a:picLocks noChangeAspect="1" noChangeArrowheads="1"/>
          </p:cNvPicPr>
          <p:nvPr/>
        </p:nvPicPr>
        <p:blipFill>
          <a:blip r:embed="rId18">
            <a:extLst>
              <a:ext uri="{28A0092B-C50C-407E-A947-70E740481C1C}">
                <a14:useLocalDpi xmlns:a14="http://schemas.microsoft.com/office/drawing/2010/main" val="0"/>
              </a:ext>
            </a:extLst>
          </a:blip>
          <a:srcRect l="18570" t="13181" r="21414" b="16838"/>
          <a:stretch>
            <a:fillRect/>
          </a:stretch>
        </p:blipFill>
        <p:spPr bwMode="auto">
          <a:xfrm>
            <a:off x="10712450" y="5279325"/>
            <a:ext cx="114458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7" name="图片 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626725" y="4711000"/>
            <a:ext cx="1265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8" name="图片 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706100" y="5912738"/>
            <a:ext cx="115093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9" name="Picture 5"/>
          <p:cNvPicPr>
            <a:picLocks noChangeAspect="1" noChangeArrowheads="1"/>
          </p:cNvPicPr>
          <p:nvPr/>
        </p:nvPicPr>
        <p:blipFill>
          <a:blip r:embed="rId21">
            <a:extLst>
              <a:ext uri="{28A0092B-C50C-407E-A947-70E740481C1C}">
                <a14:useLocalDpi xmlns:a14="http://schemas.microsoft.com/office/drawing/2010/main" val="0"/>
              </a:ext>
            </a:extLst>
          </a:blip>
          <a:srcRect t="27412" b="23334"/>
          <a:stretch>
            <a:fillRect/>
          </a:stretch>
        </p:blipFill>
        <p:spPr bwMode="auto">
          <a:xfrm>
            <a:off x="2044700" y="4771325"/>
            <a:ext cx="9731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0"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4500" y="5338063"/>
            <a:ext cx="1165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1" name="Picture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4500" y="5838125"/>
            <a:ext cx="17446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2" name="图片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81375" y="5963538"/>
            <a:ext cx="2540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3" name="Picture 50"/>
          <p:cNvPicPr>
            <a:picLocks noChangeAspect="1" noChangeArrowheads="1"/>
          </p:cNvPicPr>
          <p:nvPr/>
        </p:nvPicPr>
        <p:blipFill>
          <a:blip r:embed="rId25">
            <a:extLst>
              <a:ext uri="{28A0092B-C50C-407E-A947-70E740481C1C}">
                <a14:useLocalDpi xmlns:a14="http://schemas.microsoft.com/office/drawing/2010/main" val="0"/>
              </a:ext>
            </a:extLst>
          </a:blip>
          <a:srcRect l="11554" t="11739" r="12595" b="17674"/>
          <a:stretch>
            <a:fillRect/>
          </a:stretch>
        </p:blipFill>
        <p:spPr bwMode="auto">
          <a:xfrm>
            <a:off x="3397250" y="4784025"/>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4" name="图片 14" descr="softbank"/>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81375" y="5328538"/>
            <a:ext cx="139223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5" name="Picture 55"/>
          <p:cNvPicPr>
            <a:picLocks noChangeAspect="1" noChangeArrowheads="1"/>
          </p:cNvPicPr>
          <p:nvPr/>
        </p:nvPicPr>
        <p:blipFill>
          <a:blip r:embed="rId27" cstate="print">
            <a:extLst>
              <a:ext uri="{28A0092B-C50C-407E-A947-70E740481C1C}">
                <a14:useLocalDpi xmlns:a14="http://schemas.microsoft.com/office/drawing/2010/main" val="0"/>
              </a:ext>
            </a:extLst>
          </a:blip>
          <a:srcRect t="11255" b="17532"/>
          <a:stretch>
            <a:fillRect/>
          </a:stretch>
        </p:blipFill>
        <p:spPr bwMode="auto">
          <a:xfrm>
            <a:off x="4802188" y="4780850"/>
            <a:ext cx="113823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6" name="Picture 5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30775" y="5339650"/>
            <a:ext cx="990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3"/>
          <p:cNvSpPr txBox="1">
            <a:spLocks noChangeArrowheads="1"/>
          </p:cNvSpPr>
          <p:nvPr/>
        </p:nvSpPr>
        <p:spPr bwMode="auto">
          <a:xfrm>
            <a:off x="458788" y="136525"/>
            <a:ext cx="985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巨型基金</a:t>
            </a:r>
            <a:r>
              <a:rPr lang="en-US" altLang="zh-CN" sz="2000" b="1" dirty="0">
                <a:solidFill>
                  <a:srgbClr val="FFFFFF"/>
                </a:solidFill>
                <a:latin typeface="Oscine" panose="020B0506040202020204" pitchFamily="34" charset="0"/>
                <a:ea typeface="+mn-ea"/>
              </a:rPr>
              <a:t>: </a:t>
            </a:r>
            <a:r>
              <a:rPr lang="zh-CN" altLang="en-US" sz="2000" b="1" dirty="0">
                <a:solidFill>
                  <a:srgbClr val="FFFFFF"/>
                </a:solidFill>
                <a:latin typeface="Oscine" panose="020B0506040202020204" pitchFamily="34" charset="0"/>
                <a:ea typeface="+mn-ea"/>
              </a:rPr>
              <a:t>倾向以银团形式集体投资后期、融资额巨大的股权项目</a:t>
            </a:r>
          </a:p>
        </p:txBody>
      </p:sp>
      <p:sp>
        <p:nvSpPr>
          <p:cNvPr id="9" name="Oval 8"/>
          <p:cNvSpPr/>
          <p:nvPr/>
        </p:nvSpPr>
        <p:spPr>
          <a:xfrm>
            <a:off x="92075" y="138113"/>
            <a:ext cx="366713" cy="365125"/>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cs typeface="等线" panose="02010600030101010101" pitchFamily="2" charset="-122"/>
              </a:rPr>
              <a:t>M</a:t>
            </a:r>
          </a:p>
        </p:txBody>
      </p:sp>
      <p:sp>
        <p:nvSpPr>
          <p:cNvPr id="61443" name="文本框 3"/>
          <p:cNvSpPr txBox="1">
            <a:spLocks noChangeArrowheads="1"/>
          </p:cNvSpPr>
          <p:nvPr/>
        </p:nvSpPr>
        <p:spPr bwMode="auto">
          <a:xfrm>
            <a:off x="534988" y="1562100"/>
            <a:ext cx="557688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在资本充裕和科技行业录得较高历史回报的推动下，巨型基金的经理正将目光转向</a:t>
            </a:r>
            <a:r>
              <a:rPr lang="en-US" altLang="zh-CN" sz="1500" dirty="0">
                <a:solidFill>
                  <a:srgbClr val="FFFFFF"/>
                </a:solidFill>
                <a:latin typeface="Oscine" panose="020B0506040202020204" pitchFamily="34" charset="0"/>
                <a:ea typeface="+mn-ea"/>
                <a:sym typeface="+mn-ea"/>
              </a:rPr>
              <a:t>VR/AR</a:t>
            </a:r>
            <a:r>
              <a:rPr lang="zh-CN" altLang="en-US" sz="1500" dirty="0">
                <a:solidFill>
                  <a:srgbClr val="FFFFFF"/>
                </a:solidFill>
                <a:latin typeface="Oscine" panose="020B0506040202020204" pitchFamily="34" charset="0"/>
                <a:ea typeface="+mn-ea"/>
                <a:sym typeface="+mn-ea"/>
              </a:rPr>
              <a:t>等前沿技术领域</a:t>
            </a: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大多数为财务背景的投资人，倾向以银团形式投资以分散风险，并较为</a:t>
            </a:r>
            <a:r>
              <a:rPr lang="zh-CN" altLang="en-US" sz="1500" b="1" dirty="0">
                <a:solidFill>
                  <a:srgbClr val="00B0F0"/>
                </a:solidFill>
                <a:latin typeface="Oscine" panose="020B0506040202020204" pitchFamily="34" charset="0"/>
                <a:ea typeface="+mn-ea"/>
                <a:sym typeface="+mn-ea"/>
              </a:rPr>
              <a:t>依赖主要领投机构进行技术尽职调查</a:t>
            </a: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相对较短的投资期限（</a:t>
            </a:r>
            <a:r>
              <a:rPr lang="en-US" altLang="zh-CN" sz="1500" dirty="0">
                <a:solidFill>
                  <a:srgbClr val="FFFFFF"/>
                </a:solidFill>
                <a:latin typeface="Oscine" panose="020B0506040202020204" pitchFamily="34" charset="0"/>
                <a:ea typeface="+mn-ea"/>
                <a:sym typeface="+mn-ea"/>
              </a:rPr>
              <a:t>5</a:t>
            </a:r>
            <a:r>
              <a:rPr lang="zh-CN" altLang="en-US" sz="1500" dirty="0">
                <a:solidFill>
                  <a:srgbClr val="FFFFFF"/>
                </a:solidFill>
                <a:latin typeface="Oscine" panose="020B0506040202020204" pitchFamily="34" charset="0"/>
                <a:ea typeface="+mn-ea"/>
                <a:sym typeface="+mn-ea"/>
              </a:rPr>
              <a:t>年左右退出期）</a:t>
            </a: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投资</a:t>
            </a:r>
            <a:r>
              <a:rPr lang="zh-CN" altLang="en-US" sz="1500" b="1" dirty="0">
                <a:solidFill>
                  <a:srgbClr val="00B0F0"/>
                </a:solidFill>
                <a:latin typeface="Oscine" panose="020B0506040202020204" pitchFamily="34" charset="0"/>
                <a:ea typeface="+mn-ea"/>
                <a:sym typeface="+mn-ea"/>
              </a:rPr>
              <a:t>主要集中在硬件、底层技术、工具和平台等领域</a:t>
            </a:r>
            <a:r>
              <a:rPr lang="zh-CN" altLang="en-US" sz="1500" dirty="0">
                <a:solidFill>
                  <a:srgbClr val="FFFFFF"/>
                </a:solidFill>
                <a:latin typeface="Oscine" panose="020B0506040202020204" pitchFamily="34" charset="0"/>
                <a:ea typeface="+mn-ea"/>
                <a:sym typeface="+mn-ea"/>
              </a:rPr>
              <a:t>，因为只有这些具极</a:t>
            </a:r>
            <a:r>
              <a:rPr lang="zh-CN" altLang="en-US" sz="1500" dirty="0">
                <a:solidFill>
                  <a:srgbClr val="FFFFFF"/>
                </a:solidFill>
                <a:latin typeface="Oscine" panose="020B0506040202020204" pitchFamily="34" charset="0"/>
                <a:ea typeface="等线" panose="02010600030101010101" pitchFamily="2" charset="-122"/>
                <a:sym typeface="+mn-ea"/>
              </a:rPr>
              <a:t>广泛应用性的</a:t>
            </a:r>
            <a:r>
              <a:rPr lang="zh-CN" altLang="en-US" sz="1500" dirty="0">
                <a:solidFill>
                  <a:srgbClr val="FFFFFF"/>
                </a:solidFill>
                <a:latin typeface="Oscine" panose="020B0506040202020204" pitchFamily="34" charset="0"/>
                <a:ea typeface="+mn-ea"/>
                <a:sym typeface="+mn-ea"/>
              </a:rPr>
              <a:t>领域才有可能</a:t>
            </a:r>
            <a:r>
              <a:rPr lang="zh-CN" altLang="en-US" sz="1500" dirty="0">
                <a:solidFill>
                  <a:srgbClr val="FFFFFF"/>
                </a:solidFill>
                <a:latin typeface="Oscine" panose="020B0506040202020204" pitchFamily="34" charset="0"/>
                <a:ea typeface="等线" panose="02010600030101010101" pitchFamily="2" charset="-122"/>
                <a:sym typeface="+mn-ea"/>
              </a:rPr>
              <a:t>产生</a:t>
            </a:r>
            <a:r>
              <a:rPr lang="zh-CN" altLang="en-US" sz="1500" dirty="0">
                <a:solidFill>
                  <a:srgbClr val="FFFFFF"/>
                </a:solidFill>
                <a:latin typeface="Oscine" panose="020B0506040202020204" pitchFamily="34" charset="0"/>
                <a:ea typeface="+mn-ea"/>
                <a:sym typeface="+mn-ea"/>
              </a:rPr>
              <a:t>在未来退出时能</a:t>
            </a:r>
            <a:r>
              <a:rPr lang="zh-CN" altLang="en-US" sz="1500" dirty="0">
                <a:solidFill>
                  <a:srgbClr val="FFFFFF"/>
                </a:solidFill>
                <a:latin typeface="Oscine" panose="020B0506040202020204" pitchFamily="34" charset="0"/>
                <a:ea typeface="等线" panose="02010600030101010101" pitchFamily="2" charset="-122"/>
                <a:sym typeface="+mn-ea"/>
              </a:rPr>
              <a:t>满足这些机构回报门槛</a:t>
            </a:r>
            <a:r>
              <a:rPr lang="zh-CN" altLang="en-US" sz="1500" dirty="0">
                <a:solidFill>
                  <a:srgbClr val="FFFFFF"/>
                </a:solidFill>
                <a:latin typeface="Oscine" panose="020B0506040202020204" pitchFamily="34" charset="0"/>
                <a:ea typeface="+mn-ea"/>
                <a:sym typeface="+mn-ea"/>
              </a:rPr>
              <a:t>所需的</a:t>
            </a:r>
            <a:r>
              <a:rPr lang="zh-CN" altLang="en-US" sz="1500" b="1" dirty="0">
                <a:solidFill>
                  <a:srgbClr val="00B0F0"/>
                </a:solidFill>
                <a:latin typeface="Oscine" panose="020B0506040202020204" pitchFamily="34" charset="0"/>
                <a:ea typeface="+mn-ea"/>
                <a:sym typeface="+mn-ea"/>
              </a:rPr>
              <a:t>超高估值</a:t>
            </a:r>
            <a:endParaRPr lang="zh-CN" altLang="en-US" sz="1500" b="1" dirty="0">
              <a:solidFill>
                <a:srgbClr val="00B0F0"/>
              </a:solidFill>
              <a:latin typeface="Oscine" panose="020B0506040202020204" pitchFamily="34" charset="0"/>
              <a:ea typeface="+mn-ea"/>
              <a:cs typeface="Times New Roman" panose="02020603050405020304" pitchFamily="18" charset="0"/>
              <a:sym typeface="+mn-ea"/>
            </a:endParaRPr>
          </a:p>
        </p:txBody>
      </p:sp>
      <p:sp>
        <p:nvSpPr>
          <p:cNvPr id="61444" name="文本框 3"/>
          <p:cNvSpPr txBox="1">
            <a:spLocks noChangeArrowheads="1"/>
          </p:cNvSpPr>
          <p:nvPr/>
        </p:nvSpPr>
        <p:spPr bwMode="auto">
          <a:xfrm>
            <a:off x="1722438" y="1095375"/>
            <a:ext cx="336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a:solidFill>
                  <a:srgbClr val="FFFFFF"/>
                </a:solidFill>
                <a:latin typeface="Oscine" panose="020B0506040202020204" pitchFamily="34" charset="0"/>
                <a:ea typeface="+mn-ea"/>
                <a:sym typeface="+mn-ea"/>
              </a:rPr>
              <a:t>重点摘要</a:t>
            </a:r>
            <a:endParaRPr lang="zh-CN" altLang="en-US" sz="1800" b="1" u="sng">
              <a:solidFill>
                <a:srgbClr val="FFFFFF"/>
              </a:solidFill>
              <a:latin typeface="Oscine" panose="020B0506040202020204" pitchFamily="34" charset="0"/>
              <a:ea typeface="+mn-ea"/>
              <a:cs typeface="Times New Roman" panose="02020603050405020304" pitchFamily="18" charset="0"/>
              <a:sym typeface="+mn-ea"/>
            </a:endParaRPr>
          </a:p>
        </p:txBody>
      </p:sp>
      <p:pic>
        <p:nvPicPr>
          <p:cNvPr id="61445" name="图片 12" descr="temas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4738688"/>
            <a:ext cx="16430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图片 13" descr="fide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525" y="4746625"/>
            <a:ext cx="16446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图片 16" descr="KK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275" y="4692650"/>
            <a:ext cx="7445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le 21"/>
          <p:cNvGraphicFramePr>
            <a:graphicFrameLocks noGrp="1"/>
          </p:cNvGraphicFramePr>
          <p:nvPr/>
        </p:nvGraphicFramePr>
        <p:xfrm>
          <a:off x="6307138" y="1539875"/>
          <a:ext cx="5669280" cy="4794249"/>
        </p:xfrm>
        <a:graphic>
          <a:graphicData uri="http://schemas.openxmlformats.org/drawingml/2006/table">
            <a:tbl>
              <a:tblPr/>
              <a:tblGrid>
                <a:gridCol w="1279525"/>
                <a:gridCol w="1920875"/>
                <a:gridCol w="1371600"/>
                <a:gridCol w="1097280"/>
              </a:tblGrid>
              <a:tr h="77090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投资标的</a:t>
                      </a:r>
                      <a:endPar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投资机构</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核心业务</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dirty="0">
                          <a:ln>
                            <a:noFill/>
                          </a:ln>
                          <a:solidFill>
                            <a:srgbClr val="000000"/>
                          </a:solidFill>
                          <a:effectLst/>
                          <a:latin typeface="Oscine" panose="020B0506040202020204" pitchFamily="34" charset="0"/>
                          <a:ea typeface="+mn-ea"/>
                        </a:rPr>
                        <a:t>融资规模</a:t>
                      </a:r>
                      <a:r>
                        <a:rPr kumimoji="0" lang="en-US" altLang="zh-CN" sz="1500" b="1" i="0" u="none" strike="noStrike" cap="none" normalizeH="0" baseline="0" dirty="0">
                          <a:ln>
                            <a:noFill/>
                          </a:ln>
                          <a:solidFill>
                            <a:srgbClr val="000000"/>
                          </a:solidFill>
                          <a:effectLst/>
                          <a:latin typeface="Oscine" panose="020B0506040202020204" pitchFamily="34" charset="0"/>
                          <a:ea typeface="+mn-ea"/>
                        </a:rPr>
                        <a:t/>
                      </a:r>
                      <a:br>
                        <a:rPr kumimoji="0" lang="en-US" altLang="zh-CN" sz="1500" b="1" i="0" u="none" strike="noStrike" cap="none" normalizeH="0" baseline="0" dirty="0">
                          <a:ln>
                            <a:noFill/>
                          </a:ln>
                          <a:solidFill>
                            <a:srgbClr val="000000"/>
                          </a:solidFill>
                          <a:effectLst/>
                          <a:latin typeface="Oscine" panose="020B0506040202020204" pitchFamily="34" charset="0"/>
                          <a:ea typeface="+mn-ea"/>
                        </a:rPr>
                      </a:br>
                      <a:r>
                        <a:rPr kumimoji="0" lang="en-US" altLang="zh-CN" sz="1500" b="1" i="0" u="none" strike="noStrike" cap="none" normalizeH="0" baseline="0" dirty="0">
                          <a:ln>
                            <a:noFill/>
                          </a:ln>
                          <a:solidFill>
                            <a:srgbClr val="000000"/>
                          </a:solidFill>
                          <a:effectLst/>
                          <a:latin typeface="Oscine" panose="020B0506040202020204" pitchFamily="34" charset="0"/>
                          <a:ea typeface="+mn-ea"/>
                        </a:rPr>
                        <a:t>(</a:t>
                      </a:r>
                      <a:r>
                        <a:rPr kumimoji="0" lang="zh-CN" altLang="en-US" sz="1500" b="1" i="0" u="none" strike="noStrike" cap="none" normalizeH="0" baseline="0" dirty="0">
                          <a:ln>
                            <a:noFill/>
                          </a:ln>
                          <a:solidFill>
                            <a:srgbClr val="000000"/>
                          </a:solidFill>
                          <a:effectLst/>
                          <a:latin typeface="Oscine" panose="020B0506040202020204" pitchFamily="34" charset="0"/>
                          <a:ea typeface="+mn-ea"/>
                        </a:rPr>
                        <a:t>百万美元</a:t>
                      </a:r>
                      <a:r>
                        <a:rPr kumimoji="0" lang="en-US" altLang="zh-CN" sz="1500" b="1" i="0" u="none" strike="noStrike" cap="none" normalizeH="0" baseline="0" dirty="0">
                          <a:ln>
                            <a:noFill/>
                          </a:ln>
                          <a:solidFill>
                            <a:srgbClr val="000000"/>
                          </a:solidFill>
                          <a:effectLst/>
                          <a:latin typeface="Oscine" panose="020B0506040202020204" pitchFamily="34" charset="0"/>
                          <a:ea typeface="+mn-ea"/>
                        </a:rPr>
                        <a:t>)</a:t>
                      </a:r>
                      <a:endParaRPr kumimoji="0" lang="zh-CN" altLang="en-US" sz="1500" b="1" i="0" u="none" strike="noStrike" cap="none" normalizeH="0" baseline="0" dirty="0">
                        <a:ln>
                          <a:noFill/>
                        </a:ln>
                        <a:solidFill>
                          <a:srgbClr val="000000"/>
                        </a:solidFill>
                        <a:effectLst/>
                        <a:latin typeface="Oscine" panose="020B0506040202020204" pitchFamily="34" charset="0"/>
                        <a:ea typeface="+mn-ea"/>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r>
              <a:tr h="54217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Magic Leap</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淡马锡，富达国际，</a:t>
                      </a: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KKR</a:t>
                      </a: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a:t>
                      </a: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T. Rowe Price </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AR </a:t>
                      </a:r>
                      <a:r>
                        <a:rPr kumimoji="0" lang="zh-CN" altLang="en-US" sz="1500" b="0" i="0" u="none" strike="noStrike" cap="none" normalizeH="0" baseline="0" dirty="0">
                          <a:ln>
                            <a:noFill/>
                          </a:ln>
                          <a:solidFill>
                            <a:srgbClr val="000000"/>
                          </a:solidFill>
                          <a:effectLst/>
                          <a:latin typeface="Oscine" panose="020B0506040202020204" pitchFamily="34" charset="0"/>
                          <a:ea typeface="+mn-ea"/>
                        </a:rPr>
                        <a:t>眼镜</a:t>
                      </a:r>
                      <a:endParaRPr kumimoji="0" lang="en-US" altLang="zh-CN" sz="1500" b="0" i="0" u="none" strike="noStrike" cap="none" normalizeH="0" baseline="0" dirty="0">
                        <a:ln>
                          <a:noFill/>
                        </a:ln>
                        <a:solidFill>
                          <a:srgbClr val="000000"/>
                        </a:solidFill>
                        <a:effectLst/>
                        <a:latin typeface="Oscine" panose="020B0506040202020204" pitchFamily="34" charset="0"/>
                        <a:ea typeface="+mn-ea"/>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502</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41578">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Unity</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Silver Lake, </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中投公司</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rPr>
                        <a:t>游戏引擎</a:t>
                      </a:r>
                      <a:endParaRPr kumimoji="0" lang="en-US" altLang="zh-CN" sz="1500" b="0" i="0" u="none" strike="noStrike" cap="none" normalizeH="0" baseline="0" dirty="0">
                        <a:ln>
                          <a:noFill/>
                        </a:ln>
                        <a:solidFill>
                          <a:srgbClr val="000000"/>
                        </a:solidFill>
                        <a:effectLst/>
                        <a:latin typeface="Oscine" panose="020B0506040202020204" pitchFamily="34" charset="0"/>
                        <a:ea typeface="+mn-ea"/>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400</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4217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Lytro</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Allen &amp; Co.</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光场相机</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60</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77090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Leap Motion</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摩根大通</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rPr>
                        <a:t>手势识别</a:t>
                      </a:r>
                      <a:endParaRPr kumimoji="0" lang="en-US" altLang="zh-CN" sz="1500" b="0" i="0" u="none" strike="noStrike" cap="none" normalizeH="0" baseline="0" dirty="0">
                        <a:ln>
                          <a:noFill/>
                        </a:ln>
                        <a:solidFill>
                          <a:srgbClr val="000000"/>
                        </a:solidFill>
                        <a:effectLst/>
                        <a:latin typeface="Oscine" panose="020B0506040202020204" pitchFamily="34" charset="0"/>
                        <a:ea typeface="+mn-ea"/>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50</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4217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Within</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淡马锡</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内容平台</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40</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4217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NextVR (2016)</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中信国安资产</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 </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内容制作</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80</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4217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Blippar (2016)</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巴克莱银行、马来西亚国库控股公司</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AR </a:t>
                      </a:r>
                      <a:r>
                        <a:rPr kumimoji="0" lang="zh-CN" altLang="en-US" sz="1500" b="0" i="0" u="none" strike="noStrike" cap="none" normalizeH="0" baseline="0" dirty="0">
                          <a:ln>
                            <a:noFill/>
                          </a:ln>
                          <a:solidFill>
                            <a:srgbClr val="000000"/>
                          </a:solidFill>
                          <a:effectLst/>
                          <a:latin typeface="Oscine" panose="020B0506040202020204" pitchFamily="34" charset="0"/>
                          <a:ea typeface="+mn-ea"/>
                        </a:rPr>
                        <a:t>工具及</a:t>
                      </a:r>
                      <a:r>
                        <a:rPr kumimoji="0" lang="en-US" altLang="zh-CN" sz="1500" b="0" i="0" u="none" strike="noStrike" cap="none" normalizeH="0" baseline="0" dirty="0">
                          <a:ln>
                            <a:noFill/>
                          </a:ln>
                          <a:solidFill>
                            <a:srgbClr val="000000"/>
                          </a:solidFill>
                          <a:effectLst/>
                          <a:latin typeface="Oscine" panose="020B0506040202020204" pitchFamily="34" charset="0"/>
                          <a:ea typeface="+mn-ea"/>
                        </a:rPr>
                        <a:t/>
                      </a:r>
                      <a:br>
                        <a:rPr kumimoji="0" lang="en-US" altLang="zh-CN" sz="1500" b="0" i="0" u="none" strike="noStrike" cap="none" normalizeH="0" baseline="0" dirty="0">
                          <a:ln>
                            <a:noFill/>
                          </a:ln>
                          <a:solidFill>
                            <a:srgbClr val="000000"/>
                          </a:solidFill>
                          <a:effectLst/>
                          <a:latin typeface="Oscine" panose="020B0506040202020204" pitchFamily="34" charset="0"/>
                          <a:ea typeface="+mn-ea"/>
                        </a:rPr>
                      </a:br>
                      <a:r>
                        <a:rPr kumimoji="0" lang="zh-CN" altLang="en-US" sz="1500" b="0" i="0" u="none" strike="noStrike" cap="none" normalizeH="0" baseline="0" dirty="0">
                          <a:ln>
                            <a:noFill/>
                          </a:ln>
                          <a:solidFill>
                            <a:srgbClr val="000000"/>
                          </a:solidFill>
                          <a:effectLst/>
                          <a:latin typeface="Oscine" panose="020B0506040202020204" pitchFamily="34" charset="0"/>
                          <a:ea typeface="+mn-ea"/>
                        </a:rPr>
                        <a:t>服务</a:t>
                      </a:r>
                      <a:endParaRPr kumimoji="0" lang="en-US" altLang="zh-CN" sz="1500" b="0" i="0" u="none" strike="noStrike" cap="none" normalizeH="0" baseline="0" dirty="0">
                        <a:ln>
                          <a:noFill/>
                        </a:ln>
                        <a:solidFill>
                          <a:srgbClr val="000000"/>
                        </a:solidFill>
                        <a:effectLst/>
                        <a:latin typeface="Oscine" panose="020B0506040202020204" pitchFamily="34" charset="0"/>
                        <a:ea typeface="+mn-ea"/>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54</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bl>
          </a:graphicData>
        </a:graphic>
      </p:graphicFrame>
      <p:sp>
        <p:nvSpPr>
          <p:cNvPr id="61495" name="文本框 3"/>
          <p:cNvSpPr txBox="1">
            <a:spLocks noChangeArrowheads="1"/>
          </p:cNvSpPr>
          <p:nvPr/>
        </p:nvSpPr>
        <p:spPr bwMode="auto">
          <a:xfrm>
            <a:off x="7413625" y="1011238"/>
            <a:ext cx="336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部分项目例子</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pic>
        <p:nvPicPr>
          <p:cNvPr id="61496" name="Picture 18"/>
          <p:cNvPicPr>
            <a:picLocks noChangeAspect="1" noChangeArrowheads="1"/>
          </p:cNvPicPr>
          <p:nvPr/>
        </p:nvPicPr>
        <p:blipFill>
          <a:blip r:embed="rId6">
            <a:extLst>
              <a:ext uri="{28A0092B-C50C-407E-A947-70E740481C1C}">
                <a14:useLocalDpi xmlns:a14="http://schemas.microsoft.com/office/drawing/2010/main" val="0"/>
              </a:ext>
            </a:extLst>
          </a:blip>
          <a:srcRect t="27412" b="23334"/>
          <a:stretch>
            <a:fillRect/>
          </a:stretch>
        </p:blipFill>
        <p:spPr bwMode="auto">
          <a:xfrm>
            <a:off x="863600" y="5419725"/>
            <a:ext cx="1346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3875" y="5467350"/>
            <a:ext cx="1717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8"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300" y="5467350"/>
            <a:ext cx="17430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5378450"/>
            <a:ext cx="25606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92075" y="138113"/>
            <a:ext cx="366713" cy="365125"/>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cs typeface="等线" panose="02010600030101010101" pitchFamily="2" charset="-122"/>
              </a:rPr>
              <a:t>G</a:t>
            </a:r>
          </a:p>
        </p:txBody>
      </p:sp>
      <p:sp>
        <p:nvSpPr>
          <p:cNvPr id="63491" name="文本框 3"/>
          <p:cNvSpPr txBox="1">
            <a:spLocks noChangeArrowheads="1"/>
          </p:cNvSpPr>
          <p:nvPr/>
        </p:nvSpPr>
        <p:spPr bwMode="auto">
          <a:xfrm>
            <a:off x="458788" y="1562100"/>
            <a:ext cx="5738812"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marL="800100" indent="-342900">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400" dirty="0">
                <a:solidFill>
                  <a:srgbClr val="FFFFFF"/>
                </a:solidFill>
                <a:latin typeface="Oscine" panose="020B0506040202020204" pitchFamily="34" charset="0"/>
                <a:ea typeface="等线" panose="02010600030101010101" pitchFamily="2" charset="-122"/>
              </a:rPr>
              <a:t>不少机构在过去曾对</a:t>
            </a:r>
            <a:r>
              <a:rPr lang="en-US" altLang="zh-CN" sz="1400" dirty="0">
                <a:solidFill>
                  <a:srgbClr val="FFFFFF"/>
                </a:solidFill>
                <a:latin typeface="Oscine" panose="020B0506040202020204" pitchFamily="34" charset="0"/>
                <a:ea typeface="等线" panose="02010600030101010101" pitchFamily="2" charset="-122"/>
              </a:rPr>
              <a:t>VR</a:t>
            </a:r>
            <a:r>
              <a:rPr lang="zh-CN" altLang="en-US" sz="1400" dirty="0">
                <a:solidFill>
                  <a:srgbClr val="FFFFFF"/>
                </a:solidFill>
                <a:latin typeface="Oscine" panose="020B0506040202020204" pitchFamily="34" charset="0"/>
                <a:ea typeface="等线" panose="02010600030101010101" pitchFamily="2" charset="-122"/>
              </a:rPr>
              <a:t>行业进行一些早期的布局，而从目前来看这些投资项目并未获得重大的成功，因此在短期内这些投资人对</a:t>
            </a:r>
            <a:r>
              <a:rPr lang="en-US" altLang="zh-CN" sz="1400" dirty="0">
                <a:solidFill>
                  <a:srgbClr val="FFFFFF"/>
                </a:solidFill>
                <a:latin typeface="Oscine" panose="020B0506040202020204" pitchFamily="34" charset="0"/>
                <a:ea typeface="等线" panose="02010600030101010101" pitchFamily="2" charset="-122"/>
              </a:rPr>
              <a:t>VR/</a:t>
            </a:r>
            <a:r>
              <a:rPr lang="zh-CN" altLang="en-US" sz="1400" dirty="0">
                <a:solidFill>
                  <a:srgbClr val="FFFFFF"/>
                </a:solidFill>
                <a:latin typeface="Oscine" panose="020B0506040202020204" pitchFamily="34" charset="0"/>
                <a:ea typeface="等线" panose="02010600030101010101" pitchFamily="2" charset="-122"/>
              </a:rPr>
              <a:t>行业</a:t>
            </a:r>
            <a:r>
              <a:rPr lang="zh-CN" altLang="en-US" sz="1400" b="1" dirty="0">
                <a:solidFill>
                  <a:srgbClr val="00B0F0"/>
                </a:solidFill>
                <a:latin typeface="Oscine" panose="020B0506040202020204" pitchFamily="34" charset="0"/>
                <a:ea typeface="等线" panose="02010600030101010101" pitchFamily="2" charset="-122"/>
              </a:rPr>
              <a:t>出手将会较为谨慎</a:t>
            </a:r>
            <a:endParaRPr lang="en-US" altLang="zh-CN" sz="1400" b="1" dirty="0">
              <a:solidFill>
                <a:srgbClr val="00B0F0"/>
              </a:solidFill>
              <a:latin typeface="Oscine" panose="020B0506040202020204" pitchFamily="34" charset="0"/>
              <a:ea typeface="等线" panose="02010600030101010101" pitchFamily="2" charset="-122"/>
            </a:endParaRP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与部分已经发展已经相当时间的设备平台（如移动互联网</a:t>
            </a:r>
            <a:r>
              <a:rPr lang="en-US" altLang="zh-CN" sz="1500" dirty="0">
                <a:solidFill>
                  <a:srgbClr val="FFFFFF"/>
                </a:solidFill>
                <a:latin typeface="Oscine" panose="020B0506040202020204" pitchFamily="34" charset="0"/>
                <a:ea typeface="+mn-ea"/>
                <a:sym typeface="+mn-ea"/>
              </a:rPr>
              <a:t>/</a:t>
            </a:r>
            <a:r>
              <a:rPr lang="zh-CN" altLang="en-US" sz="1500" dirty="0">
                <a:solidFill>
                  <a:srgbClr val="FFFFFF"/>
                </a:solidFill>
                <a:latin typeface="Oscine" panose="020B0506040202020204" pitchFamily="34" charset="0"/>
                <a:ea typeface="+mn-ea"/>
                <a:sym typeface="+mn-ea"/>
              </a:rPr>
              <a:t>可穿戴设备</a:t>
            </a:r>
            <a:r>
              <a:rPr lang="en-US" altLang="zh-CN" sz="1500" dirty="0">
                <a:solidFill>
                  <a:srgbClr val="FFFFFF"/>
                </a:solidFill>
                <a:latin typeface="Oscine" panose="020B0506040202020204" pitchFamily="34" charset="0"/>
                <a:ea typeface="+mn-ea"/>
                <a:sym typeface="+mn-ea"/>
              </a:rPr>
              <a:t>/</a:t>
            </a:r>
            <a:r>
              <a:rPr lang="zh-CN" altLang="en-US" sz="1500" dirty="0">
                <a:solidFill>
                  <a:srgbClr val="FFFFFF"/>
                </a:solidFill>
                <a:latin typeface="Oscine" panose="020B0506040202020204" pitchFamily="34" charset="0"/>
                <a:ea typeface="+mn-ea"/>
                <a:sym typeface="+mn-ea"/>
              </a:rPr>
              <a:t>物联网）不同，</a:t>
            </a:r>
            <a:r>
              <a:rPr lang="en-US" altLang="zh-CN" sz="1500" dirty="0">
                <a:solidFill>
                  <a:srgbClr val="FFFFFF"/>
                </a:solidFill>
                <a:latin typeface="Oscine" panose="020B0506040202020204" pitchFamily="34" charset="0"/>
                <a:ea typeface="+mn-ea"/>
                <a:sym typeface="+mn-ea"/>
              </a:rPr>
              <a:t>VR/AR</a:t>
            </a:r>
            <a:r>
              <a:rPr lang="zh-CN" altLang="en-US" sz="1500" dirty="0">
                <a:solidFill>
                  <a:srgbClr val="FFFFFF"/>
                </a:solidFill>
                <a:latin typeface="Oscine" panose="020B0506040202020204" pitchFamily="34" charset="0"/>
                <a:ea typeface="+mn-ea"/>
                <a:sym typeface="+mn-ea"/>
              </a:rPr>
              <a:t>仍被大多数主流风投归类为“前沿技术”，并由这些行业小组人员覆盖；随着</a:t>
            </a:r>
            <a:r>
              <a:rPr lang="zh-CN" altLang="en-US" sz="1500" b="1" dirty="0">
                <a:solidFill>
                  <a:srgbClr val="00B0F0"/>
                </a:solidFill>
                <a:latin typeface="Oscine" panose="020B0506040202020204" pitchFamily="34" charset="0"/>
                <a:ea typeface="+mn-ea"/>
                <a:sym typeface="+mn-ea"/>
              </a:rPr>
              <a:t>其他“前沿技术”的子领域（如人工智能</a:t>
            </a:r>
            <a:r>
              <a:rPr lang="en-US" altLang="zh-CN" sz="1500" b="1" dirty="0">
                <a:solidFill>
                  <a:srgbClr val="00B0F0"/>
                </a:solidFill>
                <a:latin typeface="Oscine" panose="020B0506040202020204" pitchFamily="34" charset="0"/>
                <a:ea typeface="+mn-ea"/>
                <a:sym typeface="+mn-ea"/>
              </a:rPr>
              <a:t>/</a:t>
            </a:r>
            <a:r>
              <a:rPr lang="zh-CN" altLang="en-US" sz="1500" b="1" dirty="0">
                <a:solidFill>
                  <a:srgbClr val="00B0F0"/>
                </a:solidFill>
                <a:latin typeface="Oscine" panose="020B0506040202020204" pitchFamily="34" charset="0"/>
                <a:ea typeface="+mn-ea"/>
                <a:sym typeface="+mn-ea"/>
              </a:rPr>
              <a:t>区块链）成为新的风口</a:t>
            </a:r>
            <a:r>
              <a:rPr lang="zh-CN" altLang="en-US" sz="1500" dirty="0">
                <a:solidFill>
                  <a:srgbClr val="FFFFFF"/>
                </a:solidFill>
                <a:latin typeface="Oscine" panose="020B0506040202020204" pitchFamily="34" charset="0"/>
                <a:ea typeface="+mn-ea"/>
                <a:sym typeface="+mn-ea"/>
              </a:rPr>
              <a:t>，</a:t>
            </a:r>
            <a:r>
              <a:rPr lang="en-US" altLang="zh-CN" sz="1500" dirty="0">
                <a:solidFill>
                  <a:srgbClr val="FFFFFF"/>
                </a:solidFill>
                <a:latin typeface="Oscine" panose="020B0506040202020204" pitchFamily="34" charset="0"/>
                <a:ea typeface="+mn-ea"/>
                <a:sym typeface="+mn-ea"/>
              </a:rPr>
              <a:t>VR/AR</a:t>
            </a:r>
            <a:r>
              <a:rPr lang="zh-CN" altLang="en-US" sz="1500" dirty="0">
                <a:solidFill>
                  <a:srgbClr val="FFFFFF"/>
                </a:solidFill>
                <a:latin typeface="Oscine" panose="020B0506040202020204" pitchFamily="34" charset="0"/>
                <a:ea typeface="+mn-ea"/>
                <a:sym typeface="+mn-ea"/>
              </a:rPr>
              <a:t>项目需要与这些领域</a:t>
            </a:r>
            <a:r>
              <a:rPr lang="zh-CN" altLang="en-US" sz="1500" b="1" dirty="0">
                <a:solidFill>
                  <a:srgbClr val="00B0F0"/>
                </a:solidFill>
                <a:latin typeface="Oscine" panose="020B0506040202020204" pitchFamily="34" charset="0"/>
                <a:ea typeface="+mn-ea"/>
                <a:sym typeface="+mn-ea"/>
              </a:rPr>
              <a:t>争夺同一行业覆盖小组的关注</a:t>
            </a:r>
          </a:p>
          <a:p>
            <a:pPr eaLnBrk="0" hangingPunct="0">
              <a:spcAft>
                <a:spcPts val="6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目前的情况下，传统主流风投对以下领域可能更感兴趣：</a:t>
            </a:r>
          </a:p>
          <a:p>
            <a:pPr lvl="1" eaLnBrk="0" hangingPunct="0">
              <a:buClr>
                <a:srgbClr val="FFFFFF"/>
              </a:buClr>
              <a:buFont typeface="Wingdings" panose="05000000000000000000" pitchFamily="2" charset="2"/>
              <a:buChar char="Ø"/>
            </a:pPr>
            <a:r>
              <a:rPr lang="en-US" altLang="zh-CN" sz="1500" b="1" dirty="0">
                <a:solidFill>
                  <a:srgbClr val="00B0F0"/>
                </a:solidFill>
                <a:latin typeface="Oscine" panose="020B0506040202020204" pitchFamily="34" charset="0"/>
                <a:ea typeface="+mn-ea"/>
                <a:sym typeface="+mn-ea"/>
              </a:rPr>
              <a:t>AR</a:t>
            </a:r>
            <a:r>
              <a:rPr lang="zh-CN" altLang="en-US" sz="1500" dirty="0">
                <a:solidFill>
                  <a:srgbClr val="FFFFFF"/>
                </a:solidFill>
                <a:latin typeface="Oscine" panose="020B0506040202020204" pitchFamily="34" charset="0"/>
                <a:ea typeface="+mn-ea"/>
                <a:sym typeface="+mn-ea"/>
              </a:rPr>
              <a:t>（移动</a:t>
            </a:r>
            <a:r>
              <a:rPr lang="en-US" altLang="zh-CN" sz="1500" dirty="0">
                <a:solidFill>
                  <a:srgbClr val="FFFFFF"/>
                </a:solidFill>
                <a:latin typeface="Oscine" panose="020B0506040202020204" pitchFamily="34" charset="0"/>
                <a:ea typeface="+mn-ea"/>
                <a:sym typeface="+mn-ea"/>
              </a:rPr>
              <a:t>/ </a:t>
            </a:r>
            <a:r>
              <a:rPr lang="zh-CN" altLang="en-US" sz="1500" dirty="0">
                <a:solidFill>
                  <a:srgbClr val="FFFFFF"/>
                </a:solidFill>
                <a:latin typeface="Oscine" panose="020B0506040202020204" pitchFamily="34" charset="0"/>
                <a:ea typeface="+mn-ea"/>
                <a:sym typeface="+mn-ea"/>
              </a:rPr>
              <a:t>智能眼镜）</a:t>
            </a:r>
          </a:p>
          <a:p>
            <a:pPr lvl="1" eaLnBrk="0" hangingPunct="0">
              <a:buClr>
                <a:srgbClr val="FFFFFF"/>
              </a:buClr>
              <a:buFont typeface="Wingdings" panose="05000000000000000000" pitchFamily="2" charset="2"/>
              <a:buChar char="Ø"/>
            </a:pPr>
            <a:r>
              <a:rPr lang="en-US" altLang="zh-CN" sz="1500" dirty="0">
                <a:solidFill>
                  <a:srgbClr val="FFFFFF"/>
                </a:solidFill>
                <a:latin typeface="Oscine" panose="020B0506040202020204" pitchFamily="34" charset="0"/>
                <a:ea typeface="+mn-ea"/>
                <a:sym typeface="+mn-ea"/>
              </a:rPr>
              <a:t>VR/AR</a:t>
            </a:r>
            <a:r>
              <a:rPr lang="zh-CN" altLang="en-US" sz="1500" dirty="0">
                <a:solidFill>
                  <a:srgbClr val="FFFFFF"/>
                </a:solidFill>
                <a:latin typeface="Oscine" panose="020B0506040202020204" pitchFamily="34" charset="0"/>
                <a:ea typeface="+mn-ea"/>
                <a:sym typeface="+mn-ea"/>
              </a:rPr>
              <a:t>与其他前沿技术的融汇点（例如</a:t>
            </a:r>
            <a:r>
              <a:rPr lang="zh-CN" altLang="en-US" sz="1500" b="1" dirty="0">
                <a:solidFill>
                  <a:srgbClr val="00B0F0"/>
                </a:solidFill>
                <a:latin typeface="Oscine" panose="020B0506040202020204" pitchFamily="34" charset="0"/>
                <a:ea typeface="+mn-ea"/>
                <a:sym typeface="+mn-ea"/>
              </a:rPr>
              <a:t>计算机视觉</a:t>
            </a:r>
            <a:r>
              <a:rPr lang="en-US" altLang="zh-CN" sz="1500" b="1" dirty="0">
                <a:solidFill>
                  <a:srgbClr val="00B0F0"/>
                </a:solidFill>
                <a:latin typeface="Oscine" panose="020B0506040202020204" pitchFamily="34" charset="0"/>
                <a:ea typeface="+mn-ea"/>
                <a:sym typeface="+mn-ea"/>
              </a:rPr>
              <a:t>/</a:t>
            </a:r>
            <a:r>
              <a:rPr lang="zh-CN" altLang="en-US" sz="1500" b="1" dirty="0">
                <a:solidFill>
                  <a:srgbClr val="00B0F0"/>
                </a:solidFill>
                <a:latin typeface="Oscine" panose="020B0506040202020204" pitchFamily="34" charset="0"/>
                <a:ea typeface="+mn-ea"/>
                <a:sym typeface="+mn-ea"/>
              </a:rPr>
              <a:t>机器学习</a:t>
            </a:r>
            <a:r>
              <a:rPr lang="zh-CN" altLang="en-US" sz="1500" dirty="0">
                <a:solidFill>
                  <a:srgbClr val="FFFFFF"/>
                </a:solidFill>
                <a:latin typeface="Oscine" panose="020B0506040202020204" pitchFamily="34" charset="0"/>
                <a:ea typeface="+mn-ea"/>
                <a:sym typeface="+mn-ea"/>
              </a:rPr>
              <a:t>、</a:t>
            </a:r>
            <a:r>
              <a:rPr lang="zh-CN" altLang="en-US" sz="1500" b="1" dirty="0">
                <a:solidFill>
                  <a:srgbClr val="00B0F0"/>
                </a:solidFill>
                <a:latin typeface="Oscine" panose="020B0506040202020204" pitchFamily="34" charset="0"/>
                <a:ea typeface="+mn-ea"/>
                <a:sym typeface="+mn-ea"/>
              </a:rPr>
              <a:t>区块链</a:t>
            </a:r>
            <a:r>
              <a:rPr lang="zh-CN" altLang="en-US" sz="1500" dirty="0">
                <a:solidFill>
                  <a:srgbClr val="FFFFFF"/>
                </a:solidFill>
                <a:latin typeface="Oscine" panose="020B0506040202020204" pitchFamily="34" charset="0"/>
                <a:ea typeface="+mn-ea"/>
                <a:sym typeface="+mn-ea"/>
              </a:rPr>
              <a:t>）</a:t>
            </a:r>
            <a:endParaRPr lang="zh-CN" altLang="en-US" sz="15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63492" name="文本框 3"/>
          <p:cNvSpPr txBox="1">
            <a:spLocks noChangeArrowheads="1"/>
          </p:cNvSpPr>
          <p:nvPr/>
        </p:nvSpPr>
        <p:spPr bwMode="auto">
          <a:xfrm>
            <a:off x="1646238" y="1095375"/>
            <a:ext cx="336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a:solidFill>
                  <a:srgbClr val="FFFFFF"/>
                </a:solidFill>
                <a:latin typeface="Oscine" panose="020B0506040202020204" pitchFamily="34" charset="0"/>
                <a:ea typeface="+mn-ea"/>
                <a:sym typeface="+mn-ea"/>
              </a:rPr>
              <a:t>重点摘要</a:t>
            </a:r>
            <a:endParaRPr lang="zh-CN" altLang="en-US" sz="1800" b="1" u="sng">
              <a:solidFill>
                <a:srgbClr val="FFFFFF"/>
              </a:solidFill>
              <a:latin typeface="Oscine" panose="020B0506040202020204" pitchFamily="34" charset="0"/>
              <a:ea typeface="+mn-ea"/>
              <a:cs typeface="Times New Roman" panose="02020603050405020304" pitchFamily="18" charset="0"/>
              <a:sym typeface="+mn-ea"/>
            </a:endParaRPr>
          </a:p>
        </p:txBody>
      </p:sp>
      <p:sp>
        <p:nvSpPr>
          <p:cNvPr id="63493" name="TextBox 29"/>
          <p:cNvSpPr txBox="1">
            <a:spLocks noChangeArrowheads="1"/>
          </p:cNvSpPr>
          <p:nvPr/>
        </p:nvSpPr>
        <p:spPr bwMode="auto">
          <a:xfrm>
            <a:off x="458788" y="136525"/>
            <a:ext cx="985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传统主流风投</a:t>
            </a:r>
            <a:r>
              <a:rPr lang="en-US" altLang="zh-CN" sz="2000" b="1" dirty="0">
                <a:solidFill>
                  <a:srgbClr val="FFFFFF"/>
                </a:solidFill>
                <a:latin typeface="Oscine" panose="020B0506040202020204" pitchFamily="34" charset="0"/>
                <a:ea typeface="+mn-ea"/>
              </a:rPr>
              <a:t>: </a:t>
            </a:r>
            <a:r>
              <a:rPr lang="zh-CN" altLang="en-US" sz="2000" b="1" dirty="0">
                <a:solidFill>
                  <a:srgbClr val="FFFFFF"/>
                </a:solidFill>
                <a:latin typeface="Oscine" panose="020B0506040202020204" pitchFamily="34" charset="0"/>
                <a:ea typeface="+mn-ea"/>
              </a:rPr>
              <a:t>对</a:t>
            </a:r>
            <a:r>
              <a:rPr lang="en-US" altLang="zh-CN" sz="2000" b="1" dirty="0">
                <a:solidFill>
                  <a:srgbClr val="FFFFFF"/>
                </a:solidFill>
                <a:latin typeface="Oscine" panose="020B0506040202020204" pitchFamily="34" charset="0"/>
                <a:ea typeface="+mn-ea"/>
              </a:rPr>
              <a:t>AR</a:t>
            </a:r>
            <a:r>
              <a:rPr lang="zh-CN" altLang="en-US" sz="2000" b="1" dirty="0">
                <a:solidFill>
                  <a:srgbClr val="FFFFFF"/>
                </a:solidFill>
                <a:latin typeface="Oscine" panose="020B0506040202020204" pitchFamily="34" charset="0"/>
                <a:ea typeface="+mn-ea"/>
              </a:rPr>
              <a:t>，以及行业与其他前沿科技的融汇更感兴趣</a:t>
            </a:r>
          </a:p>
        </p:txBody>
      </p:sp>
      <p:graphicFrame>
        <p:nvGraphicFramePr>
          <p:cNvPr id="18" name="Table 17"/>
          <p:cNvGraphicFramePr>
            <a:graphicFrameLocks noGrp="1"/>
          </p:cNvGraphicFramePr>
          <p:nvPr/>
        </p:nvGraphicFramePr>
        <p:xfrm>
          <a:off x="6376988" y="1539875"/>
          <a:ext cx="5532437" cy="3350230"/>
        </p:xfrm>
        <a:graphic>
          <a:graphicData uri="http://schemas.openxmlformats.org/drawingml/2006/table">
            <a:tbl>
              <a:tblPr/>
              <a:tblGrid>
                <a:gridCol w="1430337"/>
                <a:gridCol w="2281238"/>
                <a:gridCol w="1820862"/>
              </a:tblGrid>
              <a:tr h="387278">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投资标的</a:t>
                      </a:r>
                      <a:endPar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投资机构</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核心业务</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r>
              <a:tr h="45711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Improbable</a:t>
                      </a: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Andreessen Horowitz</a:t>
                      </a:r>
                      <a:endPar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大型模拟</a:t>
                      </a: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虚拟世界后端技术</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6981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Mira</a:t>
                      </a: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rPr>
                        <a:t>红杉资本</a:t>
                      </a:r>
                      <a:endParaRPr kumimoji="0" lang="en-US" altLang="zh-CN" sz="1500" b="0" i="0" u="none" strike="noStrike" cap="none" normalizeH="0" baseline="0" dirty="0">
                        <a:ln>
                          <a:noFill/>
                        </a:ln>
                        <a:solidFill>
                          <a:srgbClr val="000000"/>
                        </a:solidFill>
                        <a:effectLst/>
                        <a:latin typeface="Oscine" panose="020B0506040202020204" pitchFamily="34" charset="0"/>
                        <a:ea typeface="+mn-ea"/>
                      </a:endParaRP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AR</a:t>
                      </a:r>
                      <a:r>
                        <a:rPr kumimoji="0" lang="zh-CN" altLang="en-US" sz="1500" b="0" i="0" u="none" strike="noStrike" cap="none" normalizeH="0" baseline="0" dirty="0">
                          <a:ln>
                            <a:noFill/>
                          </a:ln>
                          <a:solidFill>
                            <a:srgbClr val="000000"/>
                          </a:solidFill>
                          <a:effectLst/>
                          <a:latin typeface="Oscine" panose="020B0506040202020204" pitchFamily="34" charset="0"/>
                          <a:ea typeface="+mn-ea"/>
                        </a:rPr>
                        <a:t>的“</a:t>
                      </a:r>
                      <a:r>
                        <a:rPr kumimoji="0" lang="en-US" altLang="zh-CN" sz="1500" b="0" i="0" u="none" strike="noStrike" cap="none" normalizeH="0" baseline="0" dirty="0" err="1">
                          <a:ln>
                            <a:noFill/>
                          </a:ln>
                          <a:solidFill>
                            <a:srgbClr val="000000"/>
                          </a:solidFill>
                          <a:effectLst/>
                          <a:latin typeface="Oscine" panose="020B0506040202020204" pitchFamily="34" charset="0"/>
                          <a:ea typeface="+mn-ea"/>
                        </a:rPr>
                        <a:t>GearVR</a:t>
                      </a:r>
                      <a:r>
                        <a:rPr kumimoji="0" lang="en-US" altLang="zh-CN" sz="1500" b="0" i="0" u="none" strike="noStrike" cap="none" normalizeH="0" baseline="0" dirty="0">
                          <a:ln>
                            <a:noFill/>
                          </a:ln>
                          <a:solidFill>
                            <a:srgbClr val="000000"/>
                          </a:solidFill>
                          <a:effectLst/>
                          <a:latin typeface="Oscine" panose="020B0506040202020204" pitchFamily="34" charset="0"/>
                          <a:ea typeface="+mn-ea"/>
                        </a:rPr>
                        <a:t>”</a:t>
                      </a: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41840">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err="1">
                          <a:ln>
                            <a:noFill/>
                          </a:ln>
                          <a:solidFill>
                            <a:srgbClr val="000000"/>
                          </a:solidFill>
                          <a:effectLst/>
                          <a:latin typeface="Oscine" panose="020B0506040202020204" pitchFamily="34" charset="0"/>
                          <a:ea typeface="+mn-ea"/>
                        </a:rPr>
                        <a:t>ObEN</a:t>
                      </a:r>
                      <a:endParaRPr kumimoji="0" lang="en-US" altLang="zh-CN" sz="1500" b="0" i="0" u="none" strike="noStrike" cap="none" normalizeH="0" baseline="0" dirty="0">
                        <a:ln>
                          <a:noFill/>
                        </a:ln>
                        <a:solidFill>
                          <a:srgbClr val="000000"/>
                        </a:solidFill>
                        <a:effectLst/>
                        <a:latin typeface="Oscine" panose="020B0506040202020204" pitchFamily="34" charset="0"/>
                        <a:ea typeface="+mn-ea"/>
                      </a:endParaRP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软银投资</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rPr>
                        <a:t>人工智能驱动</a:t>
                      </a:r>
                      <a:r>
                        <a:rPr kumimoji="0" lang="en-US" altLang="zh-CN" sz="1500" b="0" i="0" u="none" strike="noStrike" cap="none" normalizeH="0" baseline="0" dirty="0">
                          <a:ln>
                            <a:noFill/>
                          </a:ln>
                          <a:solidFill>
                            <a:srgbClr val="000000"/>
                          </a:solidFill>
                          <a:effectLst/>
                          <a:latin typeface="Oscine" panose="020B0506040202020204" pitchFamily="34" charset="0"/>
                          <a:ea typeface="+mn-ea"/>
                        </a:rPr>
                        <a:t/>
                      </a:r>
                      <a:br>
                        <a:rPr kumimoji="0" lang="en-US" altLang="zh-CN" sz="1500" b="0" i="0" u="none" strike="noStrike" cap="none" normalizeH="0" baseline="0" dirty="0">
                          <a:ln>
                            <a:noFill/>
                          </a:ln>
                          <a:solidFill>
                            <a:srgbClr val="000000"/>
                          </a:solidFill>
                          <a:effectLst/>
                          <a:latin typeface="Oscine" panose="020B0506040202020204" pitchFamily="34" charset="0"/>
                          <a:ea typeface="+mn-ea"/>
                        </a:rPr>
                      </a:br>
                      <a:r>
                        <a:rPr kumimoji="0" lang="zh-CN" altLang="en-US" sz="1500" b="0" i="0" u="none" strike="noStrike" cap="none" normalizeH="0" baseline="0" dirty="0">
                          <a:ln>
                            <a:noFill/>
                          </a:ln>
                          <a:solidFill>
                            <a:srgbClr val="000000"/>
                          </a:solidFill>
                          <a:effectLst/>
                          <a:latin typeface="Oscine" panose="020B0506040202020204" pitchFamily="34" charset="0"/>
                          <a:ea typeface="+mn-ea"/>
                        </a:rPr>
                        <a:t>的虚拟替身</a:t>
                      </a:r>
                      <a:endParaRPr kumimoji="0" lang="en-US" altLang="zh-CN" sz="1500" b="0" i="0" u="none" strike="noStrike" cap="none" normalizeH="0" baseline="0" dirty="0">
                        <a:ln>
                          <a:noFill/>
                        </a:ln>
                        <a:solidFill>
                          <a:srgbClr val="000000"/>
                        </a:solidFill>
                        <a:effectLst/>
                        <a:latin typeface="Oscine" panose="020B0506040202020204" pitchFamily="34" charset="0"/>
                        <a:ea typeface="+mn-ea"/>
                      </a:endParaRP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6981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灵犀微光</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红杉中国</a:t>
                      </a: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AR </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光学模组</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6981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叠境数字</a:t>
                      </a: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rPr>
                        <a:t>金沙江创投</a:t>
                      </a: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现实捕捉方案</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6981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AstroReality</a:t>
                      </a: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贝塔斯曼亚洲投资基金</a:t>
                      </a: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AR </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教育</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25" marB="423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bl>
          </a:graphicData>
        </a:graphic>
      </p:graphicFrame>
      <p:sp>
        <p:nvSpPr>
          <p:cNvPr id="63528" name="文本框 3"/>
          <p:cNvSpPr txBox="1">
            <a:spLocks noChangeArrowheads="1"/>
          </p:cNvSpPr>
          <p:nvPr/>
        </p:nvSpPr>
        <p:spPr bwMode="auto">
          <a:xfrm>
            <a:off x="7461250" y="1011238"/>
            <a:ext cx="336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部分项目例子</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pic>
        <p:nvPicPr>
          <p:cNvPr id="63529" name="Picture 2"/>
          <p:cNvPicPr>
            <a:picLocks noChangeAspect="1" noChangeArrowheads="1"/>
          </p:cNvPicPr>
          <p:nvPr/>
        </p:nvPicPr>
        <p:blipFill>
          <a:blip r:embed="rId3">
            <a:extLst>
              <a:ext uri="{28A0092B-C50C-407E-A947-70E740481C1C}">
                <a14:useLocalDpi xmlns:a14="http://schemas.microsoft.com/office/drawing/2010/main" val="0"/>
              </a:ext>
            </a:extLst>
          </a:blip>
          <a:srcRect l="11554" t="11739" r="12595" b="17674"/>
          <a:stretch>
            <a:fillRect/>
          </a:stretch>
        </p:blipFill>
        <p:spPr bwMode="auto">
          <a:xfrm>
            <a:off x="568325" y="5376863"/>
            <a:ext cx="1373188"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0" name="Picture 4"/>
          <p:cNvPicPr>
            <a:picLocks noChangeAspect="1" noChangeArrowheads="1"/>
          </p:cNvPicPr>
          <p:nvPr/>
        </p:nvPicPr>
        <p:blipFill>
          <a:blip r:embed="rId4">
            <a:extLst>
              <a:ext uri="{28A0092B-C50C-407E-A947-70E740481C1C}">
                <a14:useLocalDpi xmlns:a14="http://schemas.microsoft.com/office/drawing/2010/main" val="0"/>
              </a:ext>
            </a:extLst>
          </a:blip>
          <a:srcRect b="10135"/>
          <a:stretch>
            <a:fillRect/>
          </a:stretch>
        </p:blipFill>
        <p:spPr bwMode="auto">
          <a:xfrm>
            <a:off x="2181225" y="5976938"/>
            <a:ext cx="19796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3063" y="5373688"/>
            <a:ext cx="93503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5970588"/>
            <a:ext cx="20637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3"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t="11255" b="17532"/>
          <a:stretch>
            <a:fillRect/>
          </a:stretch>
        </p:blipFill>
        <p:spPr bwMode="auto">
          <a:xfrm>
            <a:off x="4919663" y="5373688"/>
            <a:ext cx="1273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4"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b="33292"/>
          <a:stretch>
            <a:fillRect/>
          </a:stretch>
        </p:blipFill>
        <p:spPr bwMode="auto">
          <a:xfrm>
            <a:off x="6402388" y="5373688"/>
            <a:ext cx="12303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5" name="Picture 23"/>
          <p:cNvPicPr>
            <a:picLocks noChangeAspect="1" noChangeArrowheads="1"/>
          </p:cNvPicPr>
          <p:nvPr/>
        </p:nvPicPr>
        <p:blipFill>
          <a:blip r:embed="rId9">
            <a:extLst>
              <a:ext uri="{28A0092B-C50C-407E-A947-70E740481C1C}">
                <a14:useLocalDpi xmlns:a14="http://schemas.microsoft.com/office/drawing/2010/main" val="0"/>
              </a:ext>
            </a:extLst>
          </a:blip>
          <a:srcRect t="32422" b="30920"/>
          <a:stretch>
            <a:fillRect/>
          </a:stretch>
        </p:blipFill>
        <p:spPr bwMode="auto">
          <a:xfrm>
            <a:off x="10294938" y="5975350"/>
            <a:ext cx="12287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6"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0338" y="5381625"/>
            <a:ext cx="26289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7"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9713" y="5976938"/>
            <a:ext cx="35226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8" name="图片 14" descr="softban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8325" y="5956300"/>
            <a:ext cx="14303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92075" y="138113"/>
            <a:ext cx="366713" cy="365125"/>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rPr>
              <a:t>S</a:t>
            </a:r>
          </a:p>
        </p:txBody>
      </p:sp>
      <p:sp>
        <p:nvSpPr>
          <p:cNvPr id="64515" name="文本框 3"/>
          <p:cNvSpPr txBox="1">
            <a:spLocks noChangeArrowheads="1"/>
          </p:cNvSpPr>
          <p:nvPr/>
        </p:nvSpPr>
        <p:spPr bwMode="auto">
          <a:xfrm>
            <a:off x="458788" y="1562100"/>
            <a:ext cx="5637212"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marL="800100" indent="-342900">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主要以</a:t>
            </a:r>
            <a:r>
              <a:rPr lang="zh-CN" altLang="en-US" sz="1500" b="1" dirty="0">
                <a:solidFill>
                  <a:srgbClr val="00B0F0"/>
                </a:solidFill>
                <a:latin typeface="Oscine" panose="020B0506040202020204" pitchFamily="34" charset="0"/>
                <a:ea typeface="+mn-ea"/>
                <a:sym typeface="+mn-ea"/>
              </a:rPr>
              <a:t>早期阶段</a:t>
            </a:r>
            <a:r>
              <a:rPr lang="zh-CN" altLang="en-US" sz="1500" dirty="0">
                <a:solidFill>
                  <a:srgbClr val="FFFFFF"/>
                </a:solidFill>
                <a:latin typeface="Oscine" panose="020B0506040202020204" pitchFamily="34" charset="0"/>
                <a:ea typeface="+mn-ea"/>
                <a:sym typeface="+mn-ea"/>
              </a:rPr>
              <a:t>（种子</a:t>
            </a:r>
            <a:r>
              <a:rPr lang="en-US" altLang="zh-CN" sz="1500" dirty="0">
                <a:solidFill>
                  <a:srgbClr val="FFFFFF"/>
                </a:solidFill>
                <a:latin typeface="Oscine" panose="020B0506040202020204" pitchFamily="34" charset="0"/>
                <a:ea typeface="+mn-ea"/>
                <a:sym typeface="+mn-ea"/>
              </a:rPr>
              <a:t>/</a:t>
            </a:r>
            <a:r>
              <a:rPr lang="zh-CN" altLang="en-US" sz="1500" dirty="0">
                <a:solidFill>
                  <a:srgbClr val="FFFFFF"/>
                </a:solidFill>
                <a:latin typeface="Oscine" panose="020B0506040202020204" pitchFamily="34" charset="0"/>
                <a:ea typeface="+mn-ea"/>
                <a:sym typeface="+mn-ea"/>
              </a:rPr>
              <a:t>天使轮）基金为主，平均每项目投资规模低于</a:t>
            </a:r>
            <a:r>
              <a:rPr lang="en-US" altLang="zh-CN" sz="1500" dirty="0">
                <a:solidFill>
                  <a:srgbClr val="FFFFFF"/>
                </a:solidFill>
                <a:latin typeface="Oscine" panose="020B0506040202020204" pitchFamily="34" charset="0"/>
                <a:ea typeface="+mn-ea"/>
                <a:sym typeface="+mn-ea"/>
              </a:rPr>
              <a:t>100</a:t>
            </a:r>
            <a:r>
              <a:rPr lang="zh-CN" altLang="en-US" sz="1500" dirty="0">
                <a:solidFill>
                  <a:srgbClr val="FFFFFF"/>
                </a:solidFill>
                <a:latin typeface="Oscine" panose="020B0506040202020204" pitchFamily="34" charset="0"/>
                <a:ea typeface="+mn-ea"/>
                <a:sym typeface="+mn-ea"/>
              </a:rPr>
              <a:t>万美元</a:t>
            </a: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大部分基金成立于</a:t>
            </a:r>
            <a:r>
              <a:rPr lang="en-US" altLang="zh-CN" sz="1500" dirty="0">
                <a:solidFill>
                  <a:srgbClr val="FFFFFF"/>
                </a:solidFill>
                <a:latin typeface="Oscine" panose="020B0506040202020204" pitchFamily="34" charset="0"/>
                <a:ea typeface="+mn-ea"/>
                <a:sym typeface="+mn-ea"/>
              </a:rPr>
              <a:t>2015/16</a:t>
            </a:r>
            <a:r>
              <a:rPr lang="zh-CN" altLang="en-US" sz="1500" dirty="0">
                <a:solidFill>
                  <a:srgbClr val="FFFFFF"/>
                </a:solidFill>
                <a:latin typeface="Oscine" panose="020B0506040202020204" pitchFamily="34" charset="0"/>
                <a:ea typeface="+mn-ea"/>
                <a:sym typeface="+mn-ea"/>
              </a:rPr>
              <a:t>年，典型的基金期限为</a:t>
            </a:r>
            <a:r>
              <a:rPr lang="en-US" altLang="zh-CN" sz="1500" dirty="0">
                <a:solidFill>
                  <a:srgbClr val="FFFFFF"/>
                </a:solidFill>
                <a:latin typeface="Oscine" panose="020B0506040202020204" pitchFamily="34" charset="0"/>
                <a:ea typeface="+mn-ea"/>
                <a:sym typeface="+mn-ea"/>
              </a:rPr>
              <a:t>7-10</a:t>
            </a:r>
            <a:r>
              <a:rPr lang="zh-CN" altLang="en-US" sz="1500" dirty="0">
                <a:solidFill>
                  <a:srgbClr val="FFFFFF"/>
                </a:solidFill>
                <a:latin typeface="Oscine" panose="020B0506040202020204" pitchFamily="34" charset="0"/>
                <a:ea typeface="+mn-ea"/>
                <a:sym typeface="+mn-ea"/>
              </a:rPr>
              <a:t>年；有些基金因而可能</a:t>
            </a:r>
            <a:r>
              <a:rPr lang="zh-CN" altLang="en-US" sz="1500" b="1" dirty="0">
                <a:solidFill>
                  <a:srgbClr val="00B0F0"/>
                </a:solidFill>
                <a:latin typeface="Oscine" panose="020B0506040202020204" pitchFamily="34" charset="0"/>
                <a:ea typeface="+mn-ea"/>
                <a:sym typeface="+mn-ea"/>
              </a:rPr>
              <a:t>面临在</a:t>
            </a:r>
            <a:r>
              <a:rPr lang="en-US" altLang="zh-CN" sz="1500" b="1" dirty="0">
                <a:solidFill>
                  <a:srgbClr val="00B0F0"/>
                </a:solidFill>
                <a:latin typeface="Oscine" panose="020B0506040202020204" pitchFamily="34" charset="0"/>
                <a:ea typeface="+mn-ea"/>
                <a:sym typeface="+mn-ea"/>
              </a:rPr>
              <a:t>1-2</a:t>
            </a:r>
            <a:r>
              <a:rPr lang="zh-CN" altLang="en-US" sz="1500" b="1" dirty="0">
                <a:solidFill>
                  <a:srgbClr val="00B0F0"/>
                </a:solidFill>
                <a:latin typeface="Oscine" panose="020B0506040202020204" pitchFamily="34" charset="0"/>
                <a:ea typeface="+mn-ea"/>
                <a:sym typeface="+mn-ea"/>
              </a:rPr>
              <a:t>年内加快投资的压力</a:t>
            </a:r>
            <a:r>
              <a:rPr lang="zh-CN" altLang="en-US" sz="1500" dirty="0">
                <a:solidFill>
                  <a:srgbClr val="FFFFFF"/>
                </a:solidFill>
                <a:latin typeface="Oscine" panose="020B0506040202020204" pitchFamily="34" charset="0"/>
                <a:ea typeface="+mn-ea"/>
                <a:sym typeface="+mn-ea"/>
              </a:rPr>
              <a:t>，以留有足够的时间退出</a:t>
            </a: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随着投资组合的增长，对于一些基金来说由于已经在行业关键的节点进行过不少投资，因而在寻找新标的时可能</a:t>
            </a:r>
            <a:r>
              <a:rPr lang="zh-CN" altLang="en-US" sz="1500" b="1" dirty="0">
                <a:solidFill>
                  <a:srgbClr val="00B0F0"/>
                </a:solidFill>
                <a:latin typeface="Oscine" panose="020B0506040202020204" pitchFamily="34" charset="0"/>
                <a:ea typeface="+mn-ea"/>
                <a:sym typeface="+mn-ea"/>
              </a:rPr>
              <a:t>面临着跟现有投资组合业务重叠的挑战</a:t>
            </a:r>
            <a:r>
              <a:rPr lang="zh-CN" altLang="en-US" sz="1500" dirty="0">
                <a:solidFill>
                  <a:srgbClr val="FFFFFF"/>
                </a:solidFill>
                <a:latin typeface="Oscine" panose="020B0506040202020204" pitchFamily="34" charset="0"/>
                <a:ea typeface="等线" panose="02010600030101010101" pitchFamily="2" charset="-122"/>
                <a:sym typeface="+mn-ea"/>
              </a:rPr>
              <a:t>；初创在接触这类投资人时宜先调查参考其以往投资的项目</a:t>
            </a:r>
            <a:endParaRPr lang="zh-CN" altLang="en-US" sz="1500" b="1" dirty="0">
              <a:solidFill>
                <a:srgbClr val="00B0F0"/>
              </a:solidFill>
              <a:latin typeface="Oscine" panose="020B0506040202020204" pitchFamily="34" charset="0"/>
              <a:ea typeface="+mn-ea"/>
              <a:sym typeface="+mn-ea"/>
            </a:endParaRPr>
          </a:p>
          <a:p>
            <a:pPr eaLnBrk="0" hangingPunct="0">
              <a:spcAft>
                <a:spcPts val="600"/>
              </a:spcAft>
              <a:buFont typeface="宋体" panose="02010600030101010101" pitchFamily="2" charset="-122"/>
              <a:buChar char="•"/>
              <a:tabLst>
                <a:tab pos="457200" algn="l"/>
                <a:tab pos="2576195" algn="l"/>
              </a:tabLst>
            </a:pPr>
            <a:r>
              <a:rPr lang="zh-CN" altLang="en-US" sz="1500" dirty="0">
                <a:solidFill>
                  <a:srgbClr val="FFFFFF"/>
                </a:solidFill>
                <a:latin typeface="Oscine" panose="020B0506040202020204" pitchFamily="34" charset="0"/>
                <a:ea typeface="+mn-ea"/>
                <a:sym typeface="+mn-ea"/>
              </a:rPr>
              <a:t>目前的情况下，</a:t>
            </a:r>
            <a:r>
              <a:rPr lang="en-US" altLang="zh-CN" sz="1500" dirty="0">
                <a:solidFill>
                  <a:srgbClr val="FFFFFF"/>
                </a:solidFill>
                <a:latin typeface="Oscine" panose="020B0506040202020204" pitchFamily="34" charset="0"/>
                <a:ea typeface="+mn-ea"/>
                <a:sym typeface="+mn-ea"/>
              </a:rPr>
              <a:t>VR/AR</a:t>
            </a:r>
            <a:r>
              <a:rPr lang="zh-CN" altLang="en-US" sz="1500" dirty="0">
                <a:solidFill>
                  <a:srgbClr val="FFFFFF"/>
                </a:solidFill>
                <a:latin typeface="Oscine" panose="020B0506040202020204" pitchFamily="34" charset="0"/>
                <a:ea typeface="+mn-ea"/>
                <a:sym typeface="+mn-ea"/>
              </a:rPr>
              <a:t>风投对以下领域可能更感兴趣：</a:t>
            </a:r>
          </a:p>
          <a:p>
            <a:pPr lvl="1" eaLnBrk="0" hangingPunct="0">
              <a:buClr>
                <a:srgbClr val="FFFFFF"/>
              </a:buClr>
              <a:buFont typeface="Wingdings" panose="05000000000000000000" pitchFamily="2" charset="2"/>
              <a:buChar char="Ø"/>
            </a:pPr>
            <a:r>
              <a:rPr lang="zh-CN" altLang="en-US" sz="1500" b="1" dirty="0">
                <a:solidFill>
                  <a:srgbClr val="00B0F0"/>
                </a:solidFill>
                <a:latin typeface="Oscine" panose="020B0506040202020204" pitchFamily="34" charset="0"/>
                <a:ea typeface="+mn-ea"/>
                <a:sym typeface="+mn-ea"/>
              </a:rPr>
              <a:t>企业或垂直领域</a:t>
            </a:r>
            <a:r>
              <a:rPr lang="zh-CN" altLang="en-US" sz="1500" dirty="0">
                <a:solidFill>
                  <a:srgbClr val="FFFFFF"/>
                </a:solidFill>
                <a:latin typeface="Oscine" panose="020B0506040202020204" pitchFamily="34" charset="0"/>
                <a:ea typeface="+mn-ea"/>
                <a:sym typeface="+mn-ea"/>
              </a:rPr>
              <a:t>应用（如医疗，零售，广告等）</a:t>
            </a:r>
          </a:p>
          <a:p>
            <a:pPr lvl="1" eaLnBrk="0" hangingPunct="0">
              <a:buClr>
                <a:srgbClr val="FFFFFF"/>
              </a:buClr>
              <a:buFont typeface="Wingdings" panose="05000000000000000000" pitchFamily="2" charset="2"/>
              <a:buChar char="Ø"/>
            </a:pPr>
            <a:r>
              <a:rPr lang="zh-CN" altLang="en-US" sz="1500" dirty="0">
                <a:solidFill>
                  <a:srgbClr val="FFFFFF"/>
                </a:solidFill>
                <a:latin typeface="Oscine" panose="020B0506040202020204" pitchFamily="34" charset="0"/>
                <a:ea typeface="+mn-ea"/>
                <a:sym typeface="+mn-ea"/>
              </a:rPr>
              <a:t>得益于新平台的工具</a:t>
            </a:r>
            <a:r>
              <a:rPr lang="en-US" altLang="zh-CN" sz="1500" dirty="0">
                <a:solidFill>
                  <a:srgbClr val="FFFFFF"/>
                </a:solidFill>
                <a:latin typeface="Oscine" panose="020B0506040202020204" pitchFamily="34" charset="0"/>
                <a:ea typeface="+mn-ea"/>
                <a:sym typeface="+mn-ea"/>
              </a:rPr>
              <a:t>/</a:t>
            </a:r>
            <a:r>
              <a:rPr lang="zh-CN" altLang="en-US" sz="1500" dirty="0">
                <a:solidFill>
                  <a:srgbClr val="FFFFFF"/>
                </a:solidFill>
                <a:latin typeface="Oscine" panose="020B0506040202020204" pitchFamily="34" charset="0"/>
                <a:ea typeface="+mn-ea"/>
                <a:sym typeface="+mn-ea"/>
              </a:rPr>
              <a:t>技术（例如移动</a:t>
            </a:r>
            <a:r>
              <a:rPr lang="en-US" altLang="zh-CN" sz="1500" dirty="0">
                <a:solidFill>
                  <a:srgbClr val="FFFFFF"/>
                </a:solidFill>
                <a:latin typeface="Oscine" panose="020B0506040202020204" pitchFamily="34" charset="0"/>
                <a:ea typeface="+mn-ea"/>
                <a:sym typeface="+mn-ea"/>
              </a:rPr>
              <a:t>AR</a:t>
            </a:r>
            <a:r>
              <a:rPr lang="zh-CN" altLang="en-US" sz="1500" dirty="0">
                <a:solidFill>
                  <a:srgbClr val="FFFFFF"/>
                </a:solidFill>
                <a:latin typeface="Oscine" panose="020B0506040202020204" pitchFamily="34" charset="0"/>
                <a:ea typeface="+mn-ea"/>
                <a:sym typeface="+mn-ea"/>
              </a:rPr>
              <a:t>、</a:t>
            </a:r>
            <a:r>
              <a:rPr lang="en-US" altLang="zh-CN" sz="1500" dirty="0">
                <a:solidFill>
                  <a:srgbClr val="FFFFFF"/>
                </a:solidFill>
                <a:latin typeface="Oscine" panose="020B0506040202020204" pitchFamily="34" charset="0"/>
                <a:ea typeface="+mn-ea"/>
                <a:sym typeface="+mn-ea"/>
              </a:rPr>
              <a:t>VR</a:t>
            </a:r>
            <a:r>
              <a:rPr lang="zh-CN" altLang="en-US" sz="1500" dirty="0">
                <a:solidFill>
                  <a:srgbClr val="FFFFFF"/>
                </a:solidFill>
                <a:latin typeface="Oscine" panose="020B0506040202020204" pitchFamily="34" charset="0"/>
                <a:ea typeface="+mn-ea"/>
                <a:sym typeface="+mn-ea"/>
              </a:rPr>
              <a:t>一体机）</a:t>
            </a:r>
            <a:endParaRPr lang="zh-CN" altLang="en-US" sz="15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64516" name="文本框 3"/>
          <p:cNvSpPr txBox="1">
            <a:spLocks noChangeArrowheads="1"/>
          </p:cNvSpPr>
          <p:nvPr/>
        </p:nvSpPr>
        <p:spPr bwMode="auto">
          <a:xfrm>
            <a:off x="1646238" y="1095375"/>
            <a:ext cx="336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a:solidFill>
                  <a:srgbClr val="FFFFFF"/>
                </a:solidFill>
                <a:latin typeface="Oscine" panose="020B0506040202020204" pitchFamily="34" charset="0"/>
                <a:ea typeface="+mn-ea"/>
                <a:sym typeface="+mn-ea"/>
              </a:rPr>
              <a:t>重点摘要</a:t>
            </a:r>
            <a:endParaRPr lang="zh-CN" altLang="en-US" sz="1800" b="1" u="sng">
              <a:solidFill>
                <a:srgbClr val="FFFFFF"/>
              </a:solidFill>
              <a:latin typeface="Oscine" panose="020B0506040202020204" pitchFamily="34" charset="0"/>
              <a:ea typeface="+mn-ea"/>
              <a:cs typeface="Times New Roman" panose="02020603050405020304" pitchFamily="18" charset="0"/>
              <a:sym typeface="+mn-ea"/>
            </a:endParaRPr>
          </a:p>
        </p:txBody>
      </p:sp>
      <p:graphicFrame>
        <p:nvGraphicFramePr>
          <p:cNvPr id="13" name="Table 12"/>
          <p:cNvGraphicFramePr>
            <a:graphicFrameLocks noGrp="1"/>
          </p:cNvGraphicFramePr>
          <p:nvPr/>
        </p:nvGraphicFramePr>
        <p:xfrm>
          <a:off x="6376988" y="1539875"/>
          <a:ext cx="5532437" cy="3424238"/>
        </p:xfrm>
        <a:graphic>
          <a:graphicData uri="http://schemas.openxmlformats.org/drawingml/2006/table">
            <a:tbl>
              <a:tblPr/>
              <a:tblGrid>
                <a:gridCol w="1430337"/>
                <a:gridCol w="2281238"/>
                <a:gridCol w="1820862"/>
              </a:tblGrid>
              <a:tr h="387530">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投资标的</a:t>
                      </a:r>
                      <a:endPar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投资机构</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核心业务</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r>
              <a:tr h="542118">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Escher</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t>
                      </a: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Reality</a:t>
                      </a:r>
                      <a:endPar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Presence Capital</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AR</a:t>
                      </a: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后端服务</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42118">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8</a:t>
                      </a:r>
                      <a:r>
                        <a:rPr kumimoji="0" lang="en-US" altLang="zh-CN" sz="1500" b="0" i="0" u="none" strike="noStrike" cap="none" normalizeH="0" baseline="30000" dirty="0">
                          <a:ln>
                            <a:noFill/>
                          </a:ln>
                          <a:solidFill>
                            <a:srgbClr val="000000"/>
                          </a:solidFill>
                          <a:effectLst/>
                          <a:latin typeface="Oscine" panose="020B0506040202020204" pitchFamily="34" charset="0"/>
                          <a:ea typeface="+mn-ea"/>
                          <a:cs typeface="等线" panose="02010600030101010101" pitchFamily="2" charset="-122"/>
                        </a:rPr>
                        <a:t>th</a:t>
                      </a: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Wall</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The Venture Reality Fund</a:t>
                      </a:r>
                      <a:endPar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AR</a:t>
                      </a:r>
                      <a:r>
                        <a:rPr kumimoji="0" lang="zh-CN" altLang="en-US" sz="1500" b="0" i="0" u="none" strike="noStrike" cap="none" normalizeH="0" baseline="0" dirty="0">
                          <a:ln>
                            <a:noFill/>
                          </a:ln>
                          <a:solidFill>
                            <a:srgbClr val="000000"/>
                          </a:solidFill>
                          <a:effectLst/>
                          <a:latin typeface="Oscine" panose="020B0506040202020204" pitchFamily="34" charset="0"/>
                          <a:ea typeface="+mn-ea"/>
                        </a:rPr>
                        <a:t>开发工具</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42118">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Quantum Capture</a:t>
                      </a:r>
                      <a:endPar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Super Ventures</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现实捕捉及</a:t>
                      </a: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r>
                      <a:b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b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虚拟替身</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70118">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Floreo</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Colopl</a:t>
                      </a: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Next</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 </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医疗</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70118">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Torch3D</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GFR Fund</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AR </a:t>
                      </a:r>
                      <a:r>
                        <a:rPr kumimoji="0" lang="zh-CN" altLang="en-US" sz="1500" b="0" i="0" u="none" strike="noStrike" cap="none" normalizeH="0" baseline="0" dirty="0">
                          <a:ln>
                            <a:noFill/>
                          </a:ln>
                          <a:solidFill>
                            <a:srgbClr val="000000"/>
                          </a:solidFill>
                          <a:effectLst/>
                          <a:latin typeface="Oscine" panose="020B0506040202020204" pitchFamily="34" charset="0"/>
                          <a:ea typeface="+mn-ea"/>
                        </a:rPr>
                        <a:t>设计工具</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70118">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Fable Studio</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精准资本</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影视内容</a:t>
                      </a:r>
                    </a:p>
                  </a:txBody>
                  <a:tcPr marL="84667" marR="84667" marT="42353" marB="423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bl>
          </a:graphicData>
        </a:graphic>
      </p:graphicFrame>
      <p:sp>
        <p:nvSpPr>
          <p:cNvPr id="64551" name="文本框 3"/>
          <p:cNvSpPr txBox="1">
            <a:spLocks noChangeArrowheads="1"/>
          </p:cNvSpPr>
          <p:nvPr/>
        </p:nvSpPr>
        <p:spPr bwMode="auto">
          <a:xfrm>
            <a:off x="7461250" y="1011238"/>
            <a:ext cx="336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部分项目例子</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pic>
        <p:nvPicPr>
          <p:cNvPr id="64552" name="图片 21"/>
          <p:cNvPicPr>
            <a:picLocks noChangeAspect="1" noChangeArrowheads="1"/>
          </p:cNvPicPr>
          <p:nvPr/>
        </p:nvPicPr>
        <p:blipFill>
          <a:blip r:embed="rId2" cstate="print">
            <a:extLst>
              <a:ext uri="{28A0092B-C50C-407E-A947-70E740481C1C}">
                <a14:useLocalDpi xmlns:a14="http://schemas.microsoft.com/office/drawing/2010/main" val="0"/>
              </a:ext>
            </a:extLst>
          </a:blip>
          <a:srcRect l="5344" r="2672"/>
          <a:stretch>
            <a:fillRect/>
          </a:stretch>
        </p:blipFill>
        <p:spPr bwMode="auto">
          <a:xfrm>
            <a:off x="4027488" y="5541571"/>
            <a:ext cx="923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53" name="图片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850" y="5547921"/>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54" name="Picture 16"/>
          <p:cNvPicPr>
            <a:picLocks noChangeAspect="1" noChangeArrowheads="1"/>
          </p:cNvPicPr>
          <p:nvPr/>
        </p:nvPicPr>
        <p:blipFill>
          <a:blip r:embed="rId4">
            <a:extLst>
              <a:ext uri="{28A0092B-C50C-407E-A947-70E740481C1C}">
                <a14:useLocalDpi xmlns:a14="http://schemas.microsoft.com/office/drawing/2010/main" val="0"/>
              </a:ext>
            </a:extLst>
          </a:blip>
          <a:srcRect l="10866" t="12173" r="9018" b="14401"/>
          <a:stretch>
            <a:fillRect/>
          </a:stretch>
        </p:blipFill>
        <p:spPr bwMode="auto">
          <a:xfrm>
            <a:off x="5294313" y="5733659"/>
            <a:ext cx="1676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55" name="图片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3613" y="5733659"/>
            <a:ext cx="29495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56"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 y="5705084"/>
            <a:ext cx="18573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57"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04500" y="5502646"/>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9"/>
          <p:cNvSpPr txBox="1">
            <a:spLocks noChangeArrowheads="1"/>
          </p:cNvSpPr>
          <p:nvPr/>
        </p:nvSpPr>
        <p:spPr bwMode="auto">
          <a:xfrm>
            <a:off x="458788" y="136525"/>
            <a:ext cx="985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2000" b="1" dirty="0">
                <a:solidFill>
                  <a:srgbClr val="FFFFFF"/>
                </a:solidFill>
                <a:latin typeface="Oscine" panose="020B0506040202020204" pitchFamily="34" charset="0"/>
                <a:ea typeface="+mn-ea"/>
              </a:rPr>
              <a:t>VR/AR</a:t>
            </a:r>
            <a:r>
              <a:rPr lang="zh-CN" altLang="en-US" sz="2000" b="1" dirty="0">
                <a:solidFill>
                  <a:srgbClr val="FFFFFF"/>
                </a:solidFill>
                <a:latin typeface="Oscine" panose="020B0506040202020204" pitchFamily="34" charset="0"/>
                <a:ea typeface="+mn-ea"/>
              </a:rPr>
              <a:t>风投</a:t>
            </a:r>
            <a:r>
              <a:rPr lang="en-US" altLang="zh-CN" sz="2000" b="1" dirty="0">
                <a:solidFill>
                  <a:srgbClr val="FFFFFF"/>
                </a:solidFill>
                <a:latin typeface="Oscine" panose="020B0506040202020204" pitchFamily="34" charset="0"/>
                <a:ea typeface="+mn-ea"/>
              </a:rPr>
              <a:t>: </a:t>
            </a:r>
            <a:r>
              <a:rPr lang="zh-CN" altLang="en-US" sz="2000" b="1" dirty="0">
                <a:solidFill>
                  <a:srgbClr val="FFFFFF"/>
                </a:solidFill>
                <a:latin typeface="Oscine" panose="020B0506040202020204" pitchFamily="34" charset="0"/>
                <a:ea typeface="+mn-ea"/>
              </a:rPr>
              <a:t>在现有投资组合业务范围外寻找新目标</a:t>
            </a:r>
          </a:p>
        </p:txBody>
      </p:sp>
      <p:sp>
        <p:nvSpPr>
          <p:cNvPr id="14" name="TextBox 13"/>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2075" y="138113"/>
            <a:ext cx="366713" cy="365125"/>
          </a:xfrm>
          <a:prstGeom prst="ellipse">
            <a:avLst/>
          </a:prstGeom>
          <a:solidFill>
            <a:schemeClr val="bg2">
              <a:lumMod val="9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a:solidFill>
                  <a:srgbClr val="000000"/>
                </a:solidFill>
                <a:latin typeface="Oscine" panose="020B0506040202020204" pitchFamily="34" charset="0"/>
              </a:rPr>
              <a:t>C</a:t>
            </a:r>
          </a:p>
        </p:txBody>
      </p:sp>
      <p:sp>
        <p:nvSpPr>
          <p:cNvPr id="65538" name="TextBox 8"/>
          <p:cNvSpPr txBox="1">
            <a:spLocks noChangeArrowheads="1"/>
          </p:cNvSpPr>
          <p:nvPr/>
        </p:nvSpPr>
        <p:spPr bwMode="auto">
          <a:xfrm>
            <a:off x="458788" y="120650"/>
            <a:ext cx="969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产业投资</a:t>
            </a:r>
            <a:r>
              <a:rPr lang="en-US" altLang="zh-CN" sz="2000" b="1" dirty="0">
                <a:solidFill>
                  <a:srgbClr val="FFFFFF"/>
                </a:solidFill>
                <a:latin typeface="Oscine" panose="020B0506040202020204" pitchFamily="34" charset="0"/>
                <a:ea typeface="+mn-ea"/>
              </a:rPr>
              <a:t>:</a:t>
            </a:r>
            <a:r>
              <a:rPr lang="zh-CN" altLang="en-US" sz="2000" b="1" dirty="0">
                <a:solidFill>
                  <a:srgbClr val="FFFFFF"/>
                </a:solidFill>
                <a:latin typeface="Oscine" panose="020B0506040202020204" pitchFamily="34" charset="0"/>
                <a:ea typeface="+mn-ea"/>
              </a:rPr>
              <a:t> 积极寻找具战略协同的初创公司</a:t>
            </a:r>
          </a:p>
        </p:txBody>
      </p:sp>
      <p:sp>
        <p:nvSpPr>
          <p:cNvPr id="65539" name="文本框 3"/>
          <p:cNvSpPr txBox="1">
            <a:spLocks noChangeArrowheads="1"/>
          </p:cNvSpPr>
          <p:nvPr/>
        </p:nvSpPr>
        <p:spPr bwMode="auto">
          <a:xfrm>
            <a:off x="458788" y="1562100"/>
            <a:ext cx="5730875"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marL="800100" indent="-342900">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产业投资人可主要分为两类：</a:t>
            </a:r>
          </a:p>
          <a:p>
            <a:pPr lvl="1" eaLnBrk="0" hangingPunct="0">
              <a:spcAft>
                <a:spcPts val="6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科技公司（如苹果，谷歌）</a:t>
            </a:r>
            <a:r>
              <a:rPr lang="en-US" altLang="zh-CN" sz="1600" dirty="0">
                <a:solidFill>
                  <a:srgbClr val="FFFFFF"/>
                </a:solidFill>
                <a:latin typeface="Oscine" panose="020B0506040202020204" pitchFamily="34" charset="0"/>
                <a:ea typeface="+mn-ea"/>
                <a:sym typeface="+mn-ea"/>
              </a:rPr>
              <a:t>: VR/AR</a:t>
            </a:r>
            <a:r>
              <a:rPr lang="zh-CN" altLang="en-US" sz="1600" dirty="0">
                <a:solidFill>
                  <a:srgbClr val="FFFFFF"/>
                </a:solidFill>
                <a:latin typeface="Oscine" panose="020B0506040202020204" pitchFamily="34" charset="0"/>
                <a:ea typeface="+mn-ea"/>
                <a:sym typeface="+mn-ea"/>
              </a:rPr>
              <a:t>作为准备或者已发布的重点产品，或被视为具</a:t>
            </a:r>
            <a:r>
              <a:rPr lang="zh-CN" altLang="en-US" sz="1600" b="1" dirty="0">
                <a:solidFill>
                  <a:srgbClr val="00B0F0"/>
                </a:solidFill>
                <a:latin typeface="Oscine" panose="020B0506040202020204" pitchFamily="34" charset="0"/>
                <a:ea typeface="+mn-ea"/>
                <a:sym typeface="+mn-ea"/>
              </a:rPr>
              <a:t>颠覆性的技术</a:t>
            </a:r>
            <a:r>
              <a:rPr lang="zh-CN" altLang="en-US" sz="1600" dirty="0">
                <a:solidFill>
                  <a:srgbClr val="FFFFFF"/>
                </a:solidFill>
                <a:latin typeface="Oscine" panose="020B0506040202020204" pitchFamily="34" charset="0"/>
                <a:ea typeface="+mn-ea"/>
                <a:sym typeface="+mn-ea"/>
              </a:rPr>
              <a:t>从而进行战略投资布局</a:t>
            </a:r>
            <a:r>
              <a:rPr lang="zh-CN" altLang="en-US" sz="1600" b="1" dirty="0">
                <a:solidFill>
                  <a:srgbClr val="00B0F0"/>
                </a:solidFill>
                <a:latin typeface="Oscine" panose="020B0506040202020204" pitchFamily="34" charset="0"/>
                <a:ea typeface="+mn-ea"/>
                <a:sym typeface="+mn-ea"/>
              </a:rPr>
              <a:t> </a:t>
            </a:r>
          </a:p>
          <a:p>
            <a:pPr lvl="1" eaLnBrk="0" hangingPunct="0">
              <a:spcAft>
                <a:spcPts val="12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垂直行业（如沃尔玛、时代华纳）：寻找</a:t>
            </a:r>
            <a:r>
              <a:rPr lang="en-US" altLang="zh-CN" sz="1600" dirty="0">
                <a:solidFill>
                  <a:srgbClr val="FFFFFF"/>
                </a:solidFill>
                <a:latin typeface="Oscine" panose="020B0506040202020204" pitchFamily="34" charset="0"/>
                <a:ea typeface="+mn-ea"/>
                <a:sym typeface="+mn-ea"/>
              </a:rPr>
              <a:t>VR/AR</a:t>
            </a:r>
            <a:r>
              <a:rPr lang="zh-CN" altLang="en-US" sz="1600" b="1" dirty="0">
                <a:solidFill>
                  <a:srgbClr val="00B0F0"/>
                </a:solidFill>
                <a:latin typeface="Oscine" panose="020B0506040202020204" pitchFamily="34" charset="0"/>
                <a:ea typeface="+mn-ea"/>
                <a:sym typeface="+mn-ea"/>
              </a:rPr>
              <a:t>工具或应用</a:t>
            </a:r>
            <a:r>
              <a:rPr lang="zh-CN" altLang="en-US" sz="1600" dirty="0">
                <a:solidFill>
                  <a:srgbClr val="FFFFFF"/>
                </a:solidFill>
                <a:latin typeface="Oscine" panose="020B0506040202020204" pitchFamily="34" charset="0"/>
                <a:ea typeface="+mn-ea"/>
                <a:sym typeface="+mn-ea"/>
              </a:rPr>
              <a:t>，以提升业务流程表现和效率</a:t>
            </a:r>
          </a:p>
          <a:p>
            <a:pPr eaLnBrk="0" hangingPunct="0">
              <a:spcAft>
                <a:spcPts val="1200"/>
              </a:spcAft>
              <a:buClr>
                <a:schemeClr val="bg1"/>
              </a:buClr>
              <a:buFont typeface="宋体" panose="02010600030101010101" pitchFamily="2" charset="-122"/>
              <a:buChar char="•"/>
            </a:pPr>
            <a:r>
              <a:rPr lang="zh-CN" altLang="en-US" sz="1600" b="1" dirty="0">
                <a:solidFill>
                  <a:srgbClr val="00B0F0"/>
                </a:solidFill>
                <a:latin typeface="Oscine" panose="020B0506040202020204" pitchFamily="34" charset="0"/>
                <a:ea typeface="+mn-ea"/>
                <a:sym typeface="+mn-ea"/>
              </a:rPr>
              <a:t>投资期限非常长</a:t>
            </a:r>
            <a:r>
              <a:rPr lang="zh-CN" altLang="en-US" sz="1600" dirty="0">
                <a:solidFill>
                  <a:srgbClr val="FFFFFF"/>
                </a:solidFill>
                <a:latin typeface="Oscine" panose="020B0506040202020204" pitchFamily="34" charset="0"/>
                <a:ea typeface="+mn-ea"/>
                <a:sym typeface="+mn-ea"/>
              </a:rPr>
              <a:t>（可达</a:t>
            </a:r>
            <a:r>
              <a:rPr lang="en-US" altLang="zh-CN" sz="1600" dirty="0">
                <a:solidFill>
                  <a:srgbClr val="FFFFFF"/>
                </a:solidFill>
                <a:latin typeface="Oscine" panose="020B0506040202020204" pitchFamily="34" charset="0"/>
                <a:ea typeface="+mn-ea"/>
                <a:sym typeface="+mn-ea"/>
              </a:rPr>
              <a:t>10</a:t>
            </a:r>
            <a:r>
              <a:rPr lang="zh-CN" altLang="en-US" sz="1600" dirty="0">
                <a:solidFill>
                  <a:srgbClr val="FFFFFF"/>
                </a:solidFill>
                <a:latin typeface="Oscine" panose="020B0506040202020204" pitchFamily="34" charset="0"/>
                <a:ea typeface="+mn-ea"/>
                <a:sym typeface="+mn-ea"/>
              </a:rPr>
              <a:t>年以上），部分投资者还可能作为潜在收购方提供退出渠道</a:t>
            </a:r>
          </a:p>
          <a:p>
            <a:pPr eaLnBrk="0" hangingPunct="0">
              <a:spcAft>
                <a:spcPts val="600"/>
              </a:spcAft>
              <a:buFont typeface="宋体" panose="02010600030101010101" pitchFamily="2" charset="-122"/>
              <a:buChar char="•"/>
              <a:tabLst>
                <a:tab pos="457200" algn="l"/>
                <a:tab pos="2576195" algn="l"/>
              </a:tabLst>
            </a:pPr>
            <a:r>
              <a:rPr lang="zh-CN" altLang="en-US" sz="1600" dirty="0">
                <a:solidFill>
                  <a:srgbClr val="FFFFFF"/>
                </a:solidFill>
                <a:latin typeface="Oscine" panose="020B0506040202020204" pitchFamily="34" charset="0"/>
                <a:ea typeface="+mn-ea"/>
                <a:sym typeface="+mn-ea"/>
              </a:rPr>
              <a:t>对早期阶段的企业领域团队来说是绝佳的投资人</a:t>
            </a:r>
            <a:r>
              <a:rPr lang="en-US" altLang="zh-CN" sz="1600" dirty="0">
                <a:solidFill>
                  <a:srgbClr val="FFFFFF"/>
                </a:solidFill>
                <a:latin typeface="Oscine" panose="020B0506040202020204" pitchFamily="34" charset="0"/>
                <a:ea typeface="+mn-ea"/>
                <a:sym typeface="+mn-ea"/>
              </a:rPr>
              <a:t>:</a:t>
            </a:r>
          </a:p>
          <a:p>
            <a:pPr lvl="1" eaLnBrk="0" hangingPunct="0">
              <a:spcAft>
                <a:spcPts val="6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不仅提供资金，而且还可能成为</a:t>
            </a:r>
            <a:r>
              <a:rPr lang="zh-CN" altLang="en-US" sz="1600" b="1" dirty="0">
                <a:solidFill>
                  <a:srgbClr val="00B0F0"/>
                </a:solidFill>
                <a:latin typeface="Oscine" panose="020B0506040202020204" pitchFamily="34" charset="0"/>
                <a:ea typeface="+mn-ea"/>
                <a:sym typeface="+mn-ea"/>
              </a:rPr>
              <a:t>早期客户</a:t>
            </a:r>
            <a:r>
              <a:rPr lang="zh-CN" altLang="en-US" sz="1600" dirty="0">
                <a:solidFill>
                  <a:srgbClr val="FFFFFF"/>
                </a:solidFill>
                <a:latin typeface="Oscine" panose="020B0506040202020204" pitchFamily="34" charset="0"/>
                <a:ea typeface="+mn-ea"/>
                <a:sym typeface="+mn-ea"/>
              </a:rPr>
              <a:t>带来收入</a:t>
            </a:r>
          </a:p>
          <a:p>
            <a:pPr lvl="1" eaLnBrk="0" hangingPunct="0">
              <a:spcAft>
                <a:spcPts val="6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某程度上</a:t>
            </a:r>
            <a:r>
              <a:rPr lang="zh-CN" altLang="en-US" sz="1600" dirty="0">
                <a:solidFill>
                  <a:srgbClr val="FFFFFF"/>
                </a:solidFill>
                <a:latin typeface="Oscine" panose="020B0506040202020204" pitchFamily="34" charset="0"/>
                <a:ea typeface="等线" panose="02010600030101010101" pitchFamily="2" charset="-122"/>
                <a:sym typeface="+mn-ea"/>
              </a:rPr>
              <a:t>验证公司产品市场价值 </a:t>
            </a:r>
            <a:r>
              <a:rPr lang="en-US" altLang="zh-CN" sz="1600" dirty="0">
                <a:solidFill>
                  <a:srgbClr val="FFFFFF"/>
                </a:solidFill>
                <a:latin typeface="Oscine" panose="020B0506040202020204" pitchFamily="34" charset="0"/>
                <a:ea typeface="等线" panose="02010600030101010101" pitchFamily="2" charset="-122"/>
                <a:sym typeface="+mn-ea"/>
              </a:rPr>
              <a:t>(</a:t>
            </a:r>
            <a:r>
              <a:rPr lang="en-US" altLang="zh-CN" sz="1600" b="1" dirty="0">
                <a:solidFill>
                  <a:srgbClr val="00B0F0"/>
                </a:solidFill>
                <a:latin typeface="Oscine" panose="020B0506040202020204" pitchFamily="34" charset="0"/>
                <a:ea typeface="+mn-ea"/>
                <a:sym typeface="+mn-ea"/>
              </a:rPr>
              <a:t>Product-Market-Fit</a:t>
            </a:r>
            <a:r>
              <a:rPr lang="en-US" altLang="zh-CN" sz="1600" dirty="0">
                <a:solidFill>
                  <a:srgbClr val="FFFFFF"/>
                </a:solidFill>
                <a:latin typeface="Oscine" panose="020B0506040202020204" pitchFamily="34" charset="0"/>
                <a:ea typeface="+mn-ea"/>
                <a:sym typeface="+mn-ea"/>
              </a:rPr>
              <a:t>)</a:t>
            </a:r>
            <a:endParaRPr lang="zh-CN" altLang="en-US" sz="1600" dirty="0">
              <a:solidFill>
                <a:srgbClr val="FFFFFF"/>
              </a:solidFill>
              <a:latin typeface="Oscine" panose="020B0506040202020204" pitchFamily="34" charset="0"/>
              <a:ea typeface="+mn-ea"/>
              <a:sym typeface="+mn-ea"/>
            </a:endParaRPr>
          </a:p>
          <a:p>
            <a:pPr lvl="1" eaLnBrk="0" hangingPunct="0">
              <a:spcAft>
                <a:spcPts val="12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带来行业知识和</a:t>
            </a:r>
            <a:r>
              <a:rPr lang="zh-CN" altLang="en-US" sz="1600" b="1" dirty="0">
                <a:solidFill>
                  <a:srgbClr val="00B0F0"/>
                </a:solidFill>
                <a:latin typeface="Oscine" panose="020B0506040202020204" pitchFamily="34" charset="0"/>
                <a:ea typeface="+mn-ea"/>
                <a:sym typeface="+mn-ea"/>
              </a:rPr>
              <a:t>战略资源</a:t>
            </a:r>
            <a:endParaRPr lang="zh-CN" altLang="en-US" sz="1600" b="1" dirty="0">
              <a:solidFill>
                <a:srgbClr val="00B0F0"/>
              </a:solidFill>
              <a:latin typeface="Oscine" panose="020B0506040202020204" pitchFamily="34" charset="0"/>
              <a:ea typeface="+mn-ea"/>
              <a:cs typeface="Times New Roman" panose="02020603050405020304" pitchFamily="18" charset="0"/>
              <a:sym typeface="+mn-ea"/>
            </a:endParaRPr>
          </a:p>
        </p:txBody>
      </p:sp>
      <p:sp>
        <p:nvSpPr>
          <p:cNvPr id="65540" name="文本框 3"/>
          <p:cNvSpPr txBox="1">
            <a:spLocks noChangeArrowheads="1"/>
          </p:cNvSpPr>
          <p:nvPr/>
        </p:nvSpPr>
        <p:spPr bwMode="auto">
          <a:xfrm>
            <a:off x="1646238" y="1095375"/>
            <a:ext cx="336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a:solidFill>
                  <a:srgbClr val="FFFFFF"/>
                </a:solidFill>
                <a:latin typeface="Oscine" panose="020B0506040202020204" pitchFamily="34" charset="0"/>
                <a:ea typeface="+mn-ea"/>
                <a:sym typeface="+mn-ea"/>
              </a:rPr>
              <a:t>重点摘要</a:t>
            </a:r>
            <a:endParaRPr lang="zh-CN" altLang="en-US" sz="1800" b="1" u="sng">
              <a:solidFill>
                <a:srgbClr val="FFFFFF"/>
              </a:solidFill>
              <a:latin typeface="Oscine" panose="020B0506040202020204" pitchFamily="34" charset="0"/>
              <a:ea typeface="+mn-ea"/>
              <a:cs typeface="Times New Roman" panose="02020603050405020304" pitchFamily="18" charset="0"/>
              <a:sym typeface="+mn-ea"/>
            </a:endParaRPr>
          </a:p>
        </p:txBody>
      </p:sp>
      <p:graphicFrame>
        <p:nvGraphicFramePr>
          <p:cNvPr id="24" name="Table 23"/>
          <p:cNvGraphicFramePr>
            <a:graphicFrameLocks noGrp="1"/>
          </p:cNvGraphicFramePr>
          <p:nvPr/>
        </p:nvGraphicFramePr>
        <p:xfrm>
          <a:off x="6376988" y="1539875"/>
          <a:ext cx="5532437" cy="3736974"/>
        </p:xfrm>
        <a:graphic>
          <a:graphicData uri="http://schemas.openxmlformats.org/drawingml/2006/table">
            <a:tbl>
              <a:tblPr/>
              <a:tblGrid>
                <a:gridCol w="1650731"/>
                <a:gridCol w="1802081"/>
                <a:gridCol w="2079625"/>
              </a:tblGrid>
              <a:tr h="387453">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投资标的</a:t>
                      </a:r>
                      <a:endPar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投资机构</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核心业务</a:t>
                      </a:r>
                    </a:p>
                  </a:txBody>
                  <a:tcPr marL="84677" marR="84677" marT="42357" marB="4235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r>
              <a:tr h="457321">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DigiLens</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索尼</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AR</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投映系统</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4207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Dreamscape Immersive</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AMC</a:t>
                      </a:r>
                      <a:endPar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rPr>
                        <a:t>线下影院</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7002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8i</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时代华纳</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AR</a:t>
                      </a:r>
                      <a:r>
                        <a:rPr kumimoji="0" lang="zh-CN" altLang="en-US" sz="1500" b="0" i="0" u="none" strike="noStrike" cap="none" normalizeH="0" baseline="0" dirty="0">
                          <a:ln>
                            <a:noFill/>
                          </a:ln>
                          <a:solidFill>
                            <a:srgbClr val="000000"/>
                          </a:solidFill>
                          <a:effectLst/>
                          <a:latin typeface="Oscine" panose="020B0506040202020204" pitchFamily="34" charset="0"/>
                          <a:ea typeface="+mn-ea"/>
                        </a:rPr>
                        <a:t>名人全息影像</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7002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Within</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21</a:t>
                      </a:r>
                      <a:r>
                        <a:rPr kumimoji="0" lang="en-US" altLang="zh-CN" sz="1500" b="0" i="0" u="none" strike="noStrike" cap="none" normalizeH="0" baseline="30000">
                          <a:ln>
                            <a:noFill/>
                          </a:ln>
                          <a:solidFill>
                            <a:srgbClr val="000000"/>
                          </a:solidFill>
                          <a:effectLst/>
                          <a:latin typeface="Oscine" panose="020B0506040202020204" pitchFamily="34" charset="0"/>
                          <a:ea typeface="+mn-ea"/>
                          <a:cs typeface="等线" panose="02010600030101010101" pitchFamily="2" charset="-122"/>
                        </a:rPr>
                        <a:t>st</a:t>
                      </a: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世纪福克斯</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VR</a:t>
                      </a:r>
                      <a:r>
                        <a:rPr kumimoji="0" lang="zh-CN" altLang="en-US" sz="1500" b="0" i="0" u="none" strike="noStrike" cap="none" normalizeH="0" baseline="0" dirty="0">
                          <a:ln>
                            <a:noFill/>
                          </a:ln>
                          <a:solidFill>
                            <a:srgbClr val="000000"/>
                          </a:solidFill>
                          <a:effectLst/>
                          <a:latin typeface="Oscine" panose="020B0506040202020204" pitchFamily="34" charset="0"/>
                          <a:ea typeface="+mn-ea"/>
                        </a:rPr>
                        <a:t>内容分发平台</a:t>
                      </a:r>
                      <a:endParaRPr kumimoji="0" lang="en-US" altLang="zh-CN" sz="1500" b="0" i="0" u="none" strike="noStrike" cap="none" normalizeH="0" baseline="0" dirty="0">
                        <a:ln>
                          <a:noFill/>
                        </a:ln>
                        <a:solidFill>
                          <a:srgbClr val="000000"/>
                        </a:solidFill>
                        <a:effectLst/>
                        <a:latin typeface="Oscine" panose="020B0506040202020204" pitchFamily="34" charset="0"/>
                        <a:ea typeface="+mn-ea"/>
                      </a:endParaRP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7002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Spatialand</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沃尔玛</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零售解决方案</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7002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Strivr Labs</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宝马</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rPr>
                        <a:t>VR</a:t>
                      </a:r>
                      <a:r>
                        <a:rPr kumimoji="0" lang="zh-CN" altLang="en-US" sz="1500" b="0" i="0" u="none" strike="noStrike" cap="none" normalizeH="0" baseline="0" dirty="0">
                          <a:ln>
                            <a:noFill/>
                          </a:ln>
                          <a:solidFill>
                            <a:srgbClr val="000000"/>
                          </a:solidFill>
                          <a:effectLst/>
                          <a:latin typeface="Oscine" panose="020B0506040202020204" pitchFamily="34" charset="0"/>
                          <a:ea typeface="+mn-ea"/>
                        </a:rPr>
                        <a:t>培训</a:t>
                      </a:r>
                      <a:endParaRPr kumimoji="0" lang="en-US" altLang="zh-CN" sz="1500" b="0" i="0" u="none" strike="noStrike" cap="none" normalizeH="0" baseline="0" dirty="0">
                        <a:ln>
                          <a:noFill/>
                        </a:ln>
                        <a:solidFill>
                          <a:srgbClr val="000000"/>
                        </a:solidFill>
                        <a:effectLst/>
                        <a:latin typeface="Oscine" panose="020B0506040202020204" pitchFamily="34" charset="0"/>
                        <a:ea typeface="+mn-ea"/>
                      </a:endParaRP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47002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Next VR</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Comcast</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 </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现场录制</a:t>
                      </a:r>
                    </a:p>
                  </a:txBody>
                  <a:tcPr marL="84667" marR="84667" marT="42344" marB="4234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bl>
          </a:graphicData>
        </a:graphic>
      </p:graphicFrame>
      <p:sp>
        <p:nvSpPr>
          <p:cNvPr id="65579" name="文本框 3"/>
          <p:cNvSpPr txBox="1">
            <a:spLocks noChangeArrowheads="1"/>
          </p:cNvSpPr>
          <p:nvPr/>
        </p:nvSpPr>
        <p:spPr bwMode="auto">
          <a:xfrm>
            <a:off x="7461250" y="1007546"/>
            <a:ext cx="336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部分项目例子</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pic>
        <p:nvPicPr>
          <p:cNvPr id="65580" name="图片 15" descr="qua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25" y="5800149"/>
            <a:ext cx="16541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1" name="图片 30" descr="google"/>
          <p:cNvPicPr>
            <a:picLocks noChangeAspect="1" noChangeArrowheads="1"/>
          </p:cNvPicPr>
          <p:nvPr/>
        </p:nvPicPr>
        <p:blipFill>
          <a:blip r:embed="rId3">
            <a:extLst>
              <a:ext uri="{28A0092B-C50C-407E-A947-70E740481C1C}">
                <a14:useLocalDpi xmlns:a14="http://schemas.microsoft.com/office/drawing/2010/main" val="0"/>
              </a:ext>
            </a:extLst>
          </a:blip>
          <a:srcRect t="13638" b="16557"/>
          <a:stretch>
            <a:fillRect/>
          </a:stretch>
        </p:blipFill>
        <p:spPr bwMode="auto">
          <a:xfrm>
            <a:off x="568325" y="5773162"/>
            <a:ext cx="13398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2" name="图片 31" descr="ali"/>
          <p:cNvPicPr>
            <a:picLocks noChangeAspect="1" noChangeArrowheads="1"/>
          </p:cNvPicPr>
          <p:nvPr/>
        </p:nvPicPr>
        <p:blipFill>
          <a:blip r:embed="rId4" cstate="print">
            <a:extLst>
              <a:ext uri="{28A0092B-C50C-407E-A947-70E740481C1C}">
                <a14:useLocalDpi xmlns:a14="http://schemas.microsoft.com/office/drawing/2010/main" val="0"/>
              </a:ext>
            </a:extLst>
          </a:blip>
          <a:srcRect t="17314" b="16331"/>
          <a:stretch>
            <a:fillRect/>
          </a:stretch>
        </p:blipFill>
        <p:spPr bwMode="auto">
          <a:xfrm>
            <a:off x="4033838" y="5798562"/>
            <a:ext cx="1471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3"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7925" y="5798562"/>
            <a:ext cx="15557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4" name="图片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1988" y="5711249"/>
            <a:ext cx="7254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5" name="图片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4013" y="5800149"/>
            <a:ext cx="17795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6" name="图片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8550" y="5800149"/>
            <a:ext cx="1114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141288" y="163513"/>
            <a:ext cx="5111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报告概要</a:t>
            </a:r>
            <a:r>
              <a:rPr lang="en-US" altLang="zh-CN" sz="2000" b="1" dirty="0">
                <a:solidFill>
                  <a:srgbClr val="FFFFFF"/>
                </a:solidFill>
                <a:latin typeface="Oscine" panose="020B0506040202020204" pitchFamily="34" charset="0"/>
                <a:ea typeface="+mn-ea"/>
              </a:rPr>
              <a:t>: 2017</a:t>
            </a:r>
            <a:r>
              <a:rPr lang="zh-CN" altLang="en-US" sz="2000" b="1" dirty="0">
                <a:solidFill>
                  <a:srgbClr val="FFFFFF"/>
                </a:solidFill>
                <a:latin typeface="Oscine" panose="020B0506040202020204" pitchFamily="34" charset="0"/>
                <a:ea typeface="+mn-ea"/>
              </a:rPr>
              <a:t>年回顾（</a:t>
            </a:r>
            <a:r>
              <a:rPr lang="en-US" altLang="zh-CN" sz="2000" b="1" dirty="0">
                <a:solidFill>
                  <a:srgbClr val="FFFFFF"/>
                </a:solidFill>
                <a:latin typeface="Oscine" panose="020B0506040202020204" pitchFamily="34" charset="0"/>
                <a:ea typeface="+mn-ea"/>
              </a:rPr>
              <a:t>1/2</a:t>
            </a:r>
            <a:r>
              <a:rPr lang="zh-CN" altLang="en-US" sz="2000" b="1" dirty="0">
                <a:solidFill>
                  <a:srgbClr val="FFFFFF"/>
                </a:solidFill>
                <a:latin typeface="Oscine" panose="020B0506040202020204" pitchFamily="34" charset="0"/>
                <a:ea typeface="+mn-ea"/>
              </a:rPr>
              <a:t>）</a:t>
            </a:r>
          </a:p>
        </p:txBody>
      </p:sp>
      <p:sp>
        <p:nvSpPr>
          <p:cNvPr id="5" name="Rectangle 4"/>
          <p:cNvSpPr/>
          <p:nvPr/>
        </p:nvSpPr>
        <p:spPr>
          <a:xfrm>
            <a:off x="363360" y="1049427"/>
            <a:ext cx="1644650" cy="265176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spcAft>
                <a:spcPts val="600"/>
              </a:spcAft>
              <a:buSzPct val="100000"/>
              <a:buFont typeface="宋体" panose="02010600030101010101" pitchFamily="2" charset="-122"/>
              <a:buNone/>
              <a:defRPr/>
            </a:pPr>
            <a:r>
              <a:rPr lang="zh-CN" altLang="en-US" sz="1400" b="1" u="sng" dirty="0">
                <a:solidFill>
                  <a:srgbClr val="FFFFFF"/>
                </a:solidFill>
                <a:latin typeface="Oscine" panose="020B0506040202020204" pitchFamily="34" charset="0"/>
                <a:cs typeface="等线" panose="02010600030101010101" pitchFamily="2" charset="-122"/>
              </a:rPr>
              <a:t>总体融资趋势</a:t>
            </a:r>
          </a:p>
          <a:p>
            <a:pPr algn="ctr" defTabSz="912495" eaLnBrk="0" hangingPunct="0">
              <a:buSzPct val="100000"/>
              <a:buFont typeface="宋体" panose="02010600030101010101" pitchFamily="2" charset="-122"/>
              <a:buNone/>
              <a:defRPr/>
            </a:pPr>
            <a:r>
              <a:rPr lang="en-US" altLang="zh-CN" sz="1400" dirty="0">
                <a:solidFill>
                  <a:srgbClr val="FFFFFF"/>
                </a:solidFill>
                <a:latin typeface="Oscine" panose="020B0506040202020204" pitchFamily="34" charset="0"/>
                <a:cs typeface="等线" panose="02010600030101010101" pitchFamily="2" charset="-122"/>
              </a:rPr>
              <a:t>VR/AR</a:t>
            </a:r>
            <a:r>
              <a:rPr lang="zh-CN" altLang="en-US" sz="1400" dirty="0">
                <a:solidFill>
                  <a:srgbClr val="FFFFFF"/>
                </a:solidFill>
                <a:latin typeface="Oscine" panose="020B0506040202020204" pitchFamily="34" charset="0"/>
                <a:cs typeface="等线" panose="02010600030101010101" pitchFamily="2" charset="-122"/>
              </a:rPr>
              <a:t>投资在</a:t>
            </a:r>
            <a:r>
              <a:rPr lang="en-US" altLang="zh-CN" sz="1400" dirty="0">
                <a:solidFill>
                  <a:srgbClr val="FFFFFF"/>
                </a:solidFill>
                <a:latin typeface="Oscine" panose="020B0506040202020204" pitchFamily="34" charset="0"/>
                <a:cs typeface="等线" panose="02010600030101010101" pitchFamily="2" charset="-122"/>
              </a:rPr>
              <a:t/>
            </a:r>
            <a:br>
              <a:rPr lang="en-US" altLang="zh-CN" sz="1400" dirty="0">
                <a:solidFill>
                  <a:srgbClr val="FFFFFF"/>
                </a:solidFill>
                <a:latin typeface="Oscine" panose="020B0506040202020204" pitchFamily="34" charset="0"/>
                <a:cs typeface="等线" panose="02010600030101010101" pitchFamily="2" charset="-122"/>
              </a:rPr>
            </a:br>
            <a:r>
              <a:rPr lang="en-US" altLang="zh-CN" sz="1400" dirty="0">
                <a:solidFill>
                  <a:srgbClr val="FFFFFF"/>
                </a:solidFill>
                <a:latin typeface="Oscine" panose="020B0506040202020204" pitchFamily="34" charset="0"/>
                <a:cs typeface="等线" panose="02010600030101010101" pitchFamily="2" charset="-122"/>
              </a:rPr>
              <a:t>2015-2017</a:t>
            </a:r>
            <a:r>
              <a:rPr lang="zh-CN" altLang="en-US" sz="1400" dirty="0">
                <a:solidFill>
                  <a:srgbClr val="FFFFFF"/>
                </a:solidFill>
                <a:latin typeface="Oscine" panose="020B0506040202020204" pitchFamily="34" charset="0"/>
                <a:cs typeface="等线" panose="02010600030101010101" pitchFamily="2" charset="-122"/>
              </a:rPr>
              <a:t>年间</a:t>
            </a:r>
            <a:r>
              <a:rPr lang="en-US" altLang="zh-CN" sz="1400" dirty="0">
                <a:solidFill>
                  <a:srgbClr val="FFFFFF"/>
                </a:solidFill>
                <a:latin typeface="Oscine" panose="020B0506040202020204" pitchFamily="34" charset="0"/>
                <a:cs typeface="等线" panose="02010600030101010101" pitchFamily="2" charset="-122"/>
              </a:rPr>
              <a:t/>
            </a:r>
            <a:br>
              <a:rPr lang="en-US" altLang="zh-CN" sz="1400" dirty="0">
                <a:solidFill>
                  <a:srgbClr val="FFFFFF"/>
                </a:solidFill>
                <a:latin typeface="Oscine" panose="020B0506040202020204" pitchFamily="34" charset="0"/>
                <a:cs typeface="等线" panose="02010600030101010101" pitchFamily="2" charset="-122"/>
              </a:rPr>
            </a:br>
            <a:r>
              <a:rPr lang="zh-CN" altLang="en-US" sz="1400" dirty="0">
                <a:solidFill>
                  <a:srgbClr val="FFFFFF"/>
                </a:solidFill>
                <a:latin typeface="Oscine" panose="020B0506040202020204" pitchFamily="34" charset="0"/>
                <a:cs typeface="等线" panose="02010600030101010101" pitchFamily="2" charset="-122"/>
              </a:rPr>
              <a:t>增长近</a:t>
            </a:r>
            <a:r>
              <a:rPr lang="en-US" altLang="zh-CN" sz="1400" dirty="0">
                <a:solidFill>
                  <a:srgbClr val="FFFFFF"/>
                </a:solidFill>
                <a:latin typeface="Oscine" panose="020B0506040202020204" pitchFamily="34" charset="0"/>
                <a:cs typeface="等线" panose="02010600030101010101" pitchFamily="2" charset="-122"/>
              </a:rPr>
              <a:t>3</a:t>
            </a:r>
            <a:r>
              <a:rPr lang="zh-CN" altLang="en-US" sz="1400" dirty="0">
                <a:solidFill>
                  <a:srgbClr val="FFFFFF"/>
                </a:solidFill>
                <a:latin typeface="Oscine" panose="020B0506040202020204" pitchFamily="34" charset="0"/>
                <a:cs typeface="等线" panose="02010600030101010101" pitchFamily="2" charset="-122"/>
              </a:rPr>
              <a:t>倍</a:t>
            </a:r>
          </a:p>
        </p:txBody>
      </p:sp>
      <p:sp>
        <p:nvSpPr>
          <p:cNvPr id="6" name="Rectangle 5"/>
          <p:cNvSpPr/>
          <p:nvPr/>
        </p:nvSpPr>
        <p:spPr>
          <a:xfrm>
            <a:off x="363360" y="4066654"/>
            <a:ext cx="1644650" cy="23774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spcAft>
                <a:spcPts val="600"/>
              </a:spcAft>
              <a:buSzPct val="100000"/>
              <a:buFont typeface="宋体" panose="02010600030101010101" pitchFamily="2" charset="-122"/>
              <a:buNone/>
              <a:defRPr/>
            </a:pPr>
            <a:r>
              <a:rPr lang="zh-CN" altLang="en-US" sz="1400" b="1" u="sng" dirty="0">
                <a:solidFill>
                  <a:srgbClr val="FFFFFF"/>
                </a:solidFill>
                <a:latin typeface="Oscine" panose="020B0506040202020204" pitchFamily="34" charset="0"/>
                <a:cs typeface="等线" panose="02010600030101010101" pitchFamily="2" charset="-122"/>
              </a:rPr>
              <a:t>年度投资重点</a:t>
            </a:r>
            <a:endParaRPr lang="en-US" altLang="zh-CN" sz="1400" b="1" u="sng" dirty="0">
              <a:solidFill>
                <a:srgbClr val="FFFFFF"/>
              </a:solidFill>
              <a:latin typeface="Oscine" panose="020B0506040202020204" pitchFamily="34" charset="0"/>
              <a:cs typeface="等线" panose="02010600030101010101" pitchFamily="2" charset="-122"/>
            </a:endParaRPr>
          </a:p>
          <a:p>
            <a:pPr algn="ctr" defTabSz="912495" eaLnBrk="0" hangingPunct="0">
              <a:spcAft>
                <a:spcPts val="600"/>
              </a:spcAft>
              <a:buSzPct val="100000"/>
              <a:buFont typeface="宋体" panose="02010600030101010101" pitchFamily="2" charset="-122"/>
              <a:buNone/>
              <a:defRPr/>
            </a:pPr>
            <a:r>
              <a:rPr lang="zh-CN" altLang="en-US" sz="1400" dirty="0">
                <a:solidFill>
                  <a:srgbClr val="FFFFFF"/>
                </a:solidFill>
                <a:latin typeface="Oscine" panose="020B0506040202020204" pitchFamily="34" charset="0"/>
                <a:cs typeface="等线" panose="02010600030101010101" pitchFamily="2" charset="-122"/>
              </a:rPr>
              <a:t>头部项目持续</a:t>
            </a:r>
            <a:r>
              <a:rPr lang="en-US" altLang="zh-CN" sz="1400" dirty="0">
                <a:solidFill>
                  <a:srgbClr val="FFFFFF"/>
                </a:solidFill>
                <a:latin typeface="Oscine" panose="020B0506040202020204" pitchFamily="34" charset="0"/>
                <a:cs typeface="等线" panose="02010600030101010101" pitchFamily="2" charset="-122"/>
              </a:rPr>
              <a:t/>
            </a:r>
            <a:br>
              <a:rPr lang="en-US" altLang="zh-CN" sz="1400" dirty="0">
                <a:solidFill>
                  <a:srgbClr val="FFFFFF"/>
                </a:solidFill>
                <a:latin typeface="Oscine" panose="020B0506040202020204" pitchFamily="34" charset="0"/>
                <a:cs typeface="等线" panose="02010600030101010101" pitchFamily="2" charset="-122"/>
              </a:rPr>
            </a:br>
            <a:r>
              <a:rPr lang="zh-CN" altLang="en-US" sz="1400" dirty="0">
                <a:solidFill>
                  <a:srgbClr val="FFFFFF"/>
                </a:solidFill>
                <a:latin typeface="Oscine" panose="020B0506040202020204" pitchFamily="34" charset="0"/>
                <a:cs typeface="等线" panose="02010600030101010101" pitchFamily="2" charset="-122"/>
              </a:rPr>
              <a:t>获得巨额融资</a:t>
            </a:r>
            <a:r>
              <a:rPr lang="en-US" altLang="zh-CN" sz="1400" dirty="0">
                <a:solidFill>
                  <a:srgbClr val="FFFFFF"/>
                </a:solidFill>
                <a:latin typeface="Oscine" panose="020B0506040202020204" pitchFamily="34" charset="0"/>
                <a:cs typeface="等线" panose="02010600030101010101" pitchFamily="2" charset="-122"/>
              </a:rPr>
              <a:t>, </a:t>
            </a:r>
            <a:br>
              <a:rPr lang="en-US" altLang="zh-CN" sz="1400" dirty="0">
                <a:solidFill>
                  <a:srgbClr val="FFFFFF"/>
                </a:solidFill>
                <a:latin typeface="Oscine" panose="020B0506040202020204" pitchFamily="34" charset="0"/>
                <a:cs typeface="等线" panose="02010600030101010101" pitchFamily="2" charset="-122"/>
              </a:rPr>
            </a:br>
            <a:r>
              <a:rPr lang="en-US" altLang="zh-CN" sz="1400" dirty="0">
                <a:solidFill>
                  <a:srgbClr val="FFFFFF"/>
                </a:solidFill>
                <a:latin typeface="Oscine" panose="020B0506040202020204" pitchFamily="34" charset="0"/>
                <a:cs typeface="等线" panose="02010600030101010101" pitchFamily="2" charset="-122"/>
              </a:rPr>
              <a:t>A</a:t>
            </a:r>
            <a:r>
              <a:rPr lang="zh-CN" altLang="en-US" sz="1400" dirty="0">
                <a:solidFill>
                  <a:srgbClr val="FFFFFF"/>
                </a:solidFill>
                <a:latin typeface="Oscine" panose="020B0506040202020204" pitchFamily="34" charset="0"/>
                <a:cs typeface="等线" panose="02010600030101010101" pitchFamily="2" charset="-122"/>
              </a:rPr>
              <a:t>轮对大部分团队而言是主要门槛</a:t>
            </a:r>
          </a:p>
        </p:txBody>
      </p:sp>
      <p:sp>
        <p:nvSpPr>
          <p:cNvPr id="28676" name="Rectangle 6"/>
          <p:cNvSpPr>
            <a:spLocks noChangeArrowheads="1"/>
          </p:cNvSpPr>
          <p:nvPr/>
        </p:nvSpPr>
        <p:spPr bwMode="auto">
          <a:xfrm>
            <a:off x="2053083" y="1148745"/>
            <a:ext cx="9878187"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在行业</a:t>
            </a:r>
            <a:r>
              <a:rPr lang="en-US" altLang="zh-CN" sz="1400" dirty="0">
                <a:solidFill>
                  <a:srgbClr val="FFFFFF"/>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资本寒冬</a:t>
            </a:r>
            <a:r>
              <a:rPr lang="en-US" altLang="zh-CN" sz="1400" dirty="0">
                <a:solidFill>
                  <a:srgbClr val="FFFFFF"/>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论调盛行的情况下，</a:t>
            </a:r>
            <a:r>
              <a:rPr lang="en-US" altLang="zh-CN" sz="1400" dirty="0">
                <a:solidFill>
                  <a:srgbClr val="FFFFFF"/>
                </a:solidFill>
                <a:latin typeface="Oscine" panose="020B0506040202020204" pitchFamily="34" charset="0"/>
                <a:ea typeface="+mn-ea"/>
              </a:rPr>
              <a:t>2017</a:t>
            </a:r>
            <a:r>
              <a:rPr lang="zh-CN" altLang="en-US" sz="1400" dirty="0">
                <a:solidFill>
                  <a:srgbClr val="FFFFFF"/>
                </a:solidFill>
                <a:latin typeface="Oscine" panose="020B0506040202020204" pitchFamily="34" charset="0"/>
                <a:ea typeface="+mn-ea"/>
              </a:rPr>
              <a:t>年</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全球投资额</a:t>
            </a:r>
            <a:r>
              <a:rPr lang="zh-CN" altLang="en-US" sz="1400" b="1" dirty="0">
                <a:solidFill>
                  <a:srgbClr val="00B0F0"/>
                </a:solidFill>
                <a:latin typeface="Oscine" panose="020B0506040202020204" pitchFamily="34" charset="0"/>
                <a:ea typeface="+mn-ea"/>
              </a:rPr>
              <a:t>创下了近</a:t>
            </a:r>
            <a:r>
              <a:rPr lang="en-US" altLang="zh-CN" sz="1400" b="1" dirty="0">
                <a:solidFill>
                  <a:srgbClr val="00B0F0"/>
                </a:solidFill>
                <a:latin typeface="Oscine" panose="020B0506040202020204" pitchFamily="34" charset="0"/>
                <a:ea typeface="+mn-ea"/>
              </a:rPr>
              <a:t>30</a:t>
            </a:r>
            <a:r>
              <a:rPr lang="zh-CN" altLang="en-US" sz="1400" b="1" dirty="0">
                <a:solidFill>
                  <a:srgbClr val="00B0F0"/>
                </a:solidFill>
                <a:latin typeface="Oscine" panose="020B0506040202020204" pitchFamily="34" charset="0"/>
                <a:ea typeface="+mn-ea"/>
              </a:rPr>
              <a:t>亿美元的历史新高</a:t>
            </a:r>
            <a:r>
              <a:rPr lang="zh-CN" altLang="en-US" sz="1400" dirty="0">
                <a:solidFill>
                  <a:srgbClr val="FFFFFF"/>
                </a:solidFill>
                <a:latin typeface="Oscine" panose="020B0506040202020204" pitchFamily="34" charset="0"/>
                <a:ea typeface="+mn-ea"/>
              </a:rPr>
              <a:t>，比</a:t>
            </a:r>
            <a:r>
              <a:rPr lang="en-US" altLang="zh-CN" sz="1400" dirty="0">
                <a:solidFill>
                  <a:srgbClr val="FFFFFF"/>
                </a:solidFill>
                <a:latin typeface="Oscine" panose="020B0506040202020204" pitchFamily="34" charset="0"/>
                <a:ea typeface="+mn-ea"/>
              </a:rPr>
              <a:t>2016</a:t>
            </a:r>
            <a:r>
              <a:rPr lang="zh-CN" altLang="en-US" sz="1400" dirty="0">
                <a:solidFill>
                  <a:srgbClr val="FFFFFF"/>
                </a:solidFill>
                <a:latin typeface="Oscine" panose="020B0506040202020204" pitchFamily="34" charset="0"/>
                <a:ea typeface="+mn-ea"/>
              </a:rPr>
              <a:t>年融资额</a:t>
            </a:r>
            <a:r>
              <a:rPr lang="zh-CN" altLang="en-US" sz="1400" b="1" dirty="0">
                <a:solidFill>
                  <a:srgbClr val="00B0F0"/>
                </a:solidFill>
                <a:latin typeface="Oscine" panose="020B0506040202020204" pitchFamily="34" charset="0"/>
                <a:ea typeface="+mn-ea"/>
              </a:rPr>
              <a:t>上升</a:t>
            </a:r>
            <a:r>
              <a:rPr lang="en-US" altLang="zh-CN" sz="1400" b="1" dirty="0">
                <a:solidFill>
                  <a:srgbClr val="00B0F0"/>
                </a:solidFill>
                <a:latin typeface="Oscine" panose="020B0506040202020204" pitchFamily="34" charset="0"/>
                <a:ea typeface="+mn-ea"/>
              </a:rPr>
              <a:t>12</a:t>
            </a:r>
            <a:r>
              <a:rPr lang="zh-CN" altLang="en-US" sz="1400" b="1" dirty="0">
                <a:solidFill>
                  <a:srgbClr val="00B0F0"/>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，与</a:t>
            </a:r>
            <a:r>
              <a:rPr lang="en-US" altLang="zh-CN" sz="1400" dirty="0">
                <a:solidFill>
                  <a:srgbClr val="FFFFFF"/>
                </a:solidFill>
                <a:latin typeface="Oscine" panose="020B0506040202020204" pitchFamily="34" charset="0"/>
                <a:ea typeface="+mn-ea"/>
              </a:rPr>
              <a:t>2015</a:t>
            </a:r>
            <a:r>
              <a:rPr lang="zh-CN" altLang="en-US" sz="1400" dirty="0">
                <a:solidFill>
                  <a:srgbClr val="FFFFFF"/>
                </a:solidFill>
                <a:latin typeface="Oscine" panose="020B0506040202020204" pitchFamily="34" charset="0"/>
                <a:ea typeface="+mn-ea"/>
              </a:rPr>
              <a:t>年相比更增长近</a:t>
            </a:r>
            <a:r>
              <a:rPr lang="en-US" altLang="zh-CN" sz="1400" dirty="0">
                <a:solidFill>
                  <a:srgbClr val="FFFFFF"/>
                </a:solidFill>
                <a:latin typeface="Oscine" panose="020B0506040202020204" pitchFamily="34" charset="0"/>
                <a:ea typeface="+mn-ea"/>
              </a:rPr>
              <a:t>3</a:t>
            </a:r>
            <a:r>
              <a:rPr lang="zh-CN" altLang="en-US" sz="1400" dirty="0">
                <a:solidFill>
                  <a:srgbClr val="FFFFFF"/>
                </a:solidFill>
                <a:latin typeface="Oscine" panose="020B0506040202020204" pitchFamily="34" charset="0"/>
                <a:ea typeface="+mn-ea"/>
              </a:rPr>
              <a:t>倍</a:t>
            </a:r>
          </a:p>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投资轮次方面，行业资金和融资事件主要集中在中后期和种子</a:t>
            </a:r>
            <a:r>
              <a:rPr lang="en-US" altLang="zh-CN" sz="1400" dirty="0">
                <a:solidFill>
                  <a:srgbClr val="FFFFFF"/>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天使轮；</a:t>
            </a:r>
            <a:r>
              <a:rPr lang="en-US" altLang="zh-CN" sz="1400" b="1" dirty="0">
                <a:solidFill>
                  <a:srgbClr val="00B0F0"/>
                </a:solidFill>
                <a:latin typeface="Oscine" panose="020B0506040202020204" pitchFamily="34" charset="0"/>
                <a:ea typeface="+mn-ea"/>
              </a:rPr>
              <a:t>A</a:t>
            </a:r>
            <a:r>
              <a:rPr lang="zh-CN" altLang="en-US" sz="1400" b="1" dirty="0">
                <a:solidFill>
                  <a:srgbClr val="00B0F0"/>
                </a:solidFill>
                <a:latin typeface="Oscine" panose="020B0506040202020204" pitchFamily="34" charset="0"/>
                <a:ea typeface="+mn-ea"/>
              </a:rPr>
              <a:t>轮占总体项目和融资比例逐渐降低</a:t>
            </a:r>
            <a:r>
              <a:rPr lang="zh-CN" altLang="en-US" sz="1400" dirty="0">
                <a:solidFill>
                  <a:srgbClr val="FFFFFF"/>
                </a:solidFill>
                <a:latin typeface="Oscine" panose="020B0506040202020204" pitchFamily="34" charset="0"/>
                <a:ea typeface="+mn-ea"/>
              </a:rPr>
              <a:t>，导致这现象的主要原因包括：在行业初期阶段，</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初创公司在行业方向不明及缺乏</a:t>
            </a:r>
            <a:r>
              <a:rPr lang="zh-CN" altLang="en-US" sz="1400" dirty="0">
                <a:solidFill>
                  <a:srgbClr val="FFFFFF"/>
                </a:solidFill>
                <a:latin typeface="Oscine" panose="020B0506040202020204" pitchFamily="34" charset="0"/>
                <a:ea typeface="等线" panose="02010600030101010101" pitchFamily="2" charset="-122"/>
              </a:rPr>
              <a:t>数据的情况下需要更长时间</a:t>
            </a:r>
            <a:r>
              <a:rPr lang="zh-CN" altLang="en-US" sz="1400" dirty="0">
                <a:solidFill>
                  <a:srgbClr val="FFFFFF"/>
                </a:solidFill>
                <a:latin typeface="Oscine" panose="020B0506040202020204" pitchFamily="34" charset="0"/>
                <a:ea typeface="+mn-ea"/>
              </a:rPr>
              <a:t>验证企业和产品</a:t>
            </a:r>
            <a:r>
              <a:rPr lang="zh-CN" altLang="en-US" sz="1400" dirty="0">
                <a:solidFill>
                  <a:srgbClr val="FFFFFF"/>
                </a:solidFill>
                <a:latin typeface="Oscine" panose="020B0506040202020204" pitchFamily="34" charset="0"/>
                <a:ea typeface="等线" panose="02010600030101010101" pitchFamily="2" charset="-122"/>
              </a:rPr>
              <a:t>价值；早期与中后期间的</a:t>
            </a:r>
            <a:r>
              <a:rPr lang="zh-CN" altLang="en-US" sz="1400" dirty="0">
                <a:solidFill>
                  <a:srgbClr val="FFFFFF"/>
                </a:solidFill>
                <a:latin typeface="Oscine" panose="020B0506040202020204" pitchFamily="34" charset="0"/>
                <a:ea typeface="+mn-ea"/>
              </a:rPr>
              <a:t>过渡资本不足；以及种子</a:t>
            </a:r>
            <a:r>
              <a:rPr lang="en-US" altLang="zh-CN" sz="1400" dirty="0">
                <a:solidFill>
                  <a:srgbClr val="FFFFFF"/>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天使轮平均融资额上升等</a:t>
            </a:r>
          </a:p>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等线" panose="02010600030101010101" pitchFamily="2" charset="-122"/>
              </a:rPr>
              <a:t>行业领域方面，由于平均交易规模较大，</a:t>
            </a:r>
            <a:r>
              <a:rPr lang="zh-CN" altLang="en-US" sz="1400" dirty="0">
                <a:solidFill>
                  <a:srgbClr val="FFFFFF"/>
                </a:solidFill>
                <a:latin typeface="Oscine" panose="020B0506040202020204" pitchFamily="34" charset="0"/>
                <a:ea typeface="+mn-ea"/>
              </a:rPr>
              <a:t>工具及底层技术（</a:t>
            </a:r>
            <a:r>
              <a:rPr lang="en-US" altLang="zh-CN" sz="1400" dirty="0">
                <a:solidFill>
                  <a:srgbClr val="FFFFFF"/>
                </a:solidFill>
                <a:latin typeface="Oscine" panose="020B0506040202020204" pitchFamily="34" charset="0"/>
                <a:ea typeface="+mn-ea"/>
              </a:rPr>
              <a:t>40</a:t>
            </a:r>
            <a:r>
              <a:rPr lang="zh-CN" altLang="en-US" sz="1400" dirty="0">
                <a:solidFill>
                  <a:srgbClr val="FFFFFF"/>
                </a:solidFill>
                <a:latin typeface="Oscine" panose="020B0506040202020204" pitchFamily="34" charset="0"/>
                <a:ea typeface="+mn-ea"/>
              </a:rPr>
              <a:t>％）和硬件类</a:t>
            </a:r>
            <a:r>
              <a:rPr lang="zh-CN" altLang="en-US" sz="1400" dirty="0">
                <a:solidFill>
                  <a:srgbClr val="FFFFFF"/>
                </a:solidFill>
                <a:latin typeface="Oscine" panose="020B0506040202020204" pitchFamily="34" charset="0"/>
                <a:ea typeface="等线" panose="02010600030101010101" pitchFamily="2" charset="-122"/>
              </a:rPr>
              <a:t>项目</a:t>
            </a:r>
            <a:r>
              <a:rPr lang="zh-CN" altLang="en-US" sz="1400" dirty="0">
                <a:solidFill>
                  <a:srgbClr val="FFFFFF"/>
                </a:solidFill>
                <a:latin typeface="Oscine" panose="020B0506040202020204" pitchFamily="34" charset="0"/>
                <a:ea typeface="+mn-ea"/>
              </a:rPr>
              <a:t>（</a:t>
            </a:r>
            <a:r>
              <a:rPr lang="en-US" altLang="zh-CN" sz="1400" dirty="0">
                <a:solidFill>
                  <a:srgbClr val="FFFFFF"/>
                </a:solidFill>
                <a:latin typeface="Oscine" panose="020B0506040202020204" pitchFamily="34" charset="0"/>
                <a:ea typeface="+mn-ea"/>
              </a:rPr>
              <a:t>35</a:t>
            </a:r>
            <a:r>
              <a:rPr lang="zh-CN" altLang="en-US" sz="1400" dirty="0">
                <a:solidFill>
                  <a:srgbClr val="FFFFFF"/>
                </a:solidFill>
                <a:latin typeface="Oscine" panose="020B0506040202020204" pitchFamily="34" charset="0"/>
                <a:ea typeface="+mn-ea"/>
              </a:rPr>
              <a:t>％）仍然占了总投资额的大多数。</a:t>
            </a:r>
            <a:r>
              <a:rPr lang="zh-CN" altLang="en-US" sz="1400" dirty="0">
                <a:solidFill>
                  <a:srgbClr val="FFFFFF"/>
                </a:solidFill>
                <a:latin typeface="Oscine" panose="020B0506040202020204" pitchFamily="34" charset="0"/>
                <a:ea typeface="等线" panose="02010600030101010101" pitchFamily="2" charset="-122"/>
              </a:rPr>
              <a:t>从融资项目数来看，</a:t>
            </a:r>
            <a:r>
              <a:rPr lang="zh-CN" altLang="en-US" sz="1400" b="1" dirty="0">
                <a:solidFill>
                  <a:srgbClr val="00B0F0"/>
                </a:solidFill>
                <a:latin typeface="Oscine" panose="020B0506040202020204" pitchFamily="34" charset="0"/>
                <a:ea typeface="+mn-ea"/>
              </a:rPr>
              <a:t>企业</a:t>
            </a:r>
            <a:r>
              <a:rPr lang="en-US" altLang="zh-CN" sz="1400" b="1" dirty="0">
                <a:solidFill>
                  <a:srgbClr val="00B0F0"/>
                </a:solidFill>
                <a:latin typeface="Oscine" panose="020B0506040202020204" pitchFamily="34" charset="0"/>
                <a:ea typeface="+mn-ea"/>
              </a:rPr>
              <a:t>/</a:t>
            </a:r>
            <a:r>
              <a:rPr lang="zh-CN" altLang="en-US" sz="1400" b="1" dirty="0">
                <a:solidFill>
                  <a:srgbClr val="00B0F0"/>
                </a:solidFill>
                <a:latin typeface="Oscine" panose="020B0506040202020204" pitchFamily="34" charset="0"/>
                <a:ea typeface="+mn-ea"/>
              </a:rPr>
              <a:t>垂直行业的融资项目在过去两年翻了</a:t>
            </a:r>
            <a:r>
              <a:rPr lang="en-US" altLang="zh-CN" sz="1400" b="1" dirty="0">
                <a:solidFill>
                  <a:srgbClr val="00B0F0"/>
                </a:solidFill>
                <a:latin typeface="Oscine" panose="020B0506040202020204" pitchFamily="34" charset="0"/>
                <a:ea typeface="+mn-ea"/>
              </a:rPr>
              <a:t>5</a:t>
            </a:r>
            <a:r>
              <a:rPr lang="zh-CN" altLang="en-US" sz="1400" b="1" dirty="0">
                <a:solidFill>
                  <a:srgbClr val="00B0F0"/>
                </a:solidFill>
                <a:latin typeface="Oscine" panose="020B0506040202020204" pitchFamily="34" charset="0"/>
                <a:ea typeface="+mn-ea"/>
              </a:rPr>
              <a:t>倍</a:t>
            </a:r>
            <a:r>
              <a:rPr lang="zh-CN" altLang="en-US" sz="1400" dirty="0">
                <a:solidFill>
                  <a:srgbClr val="FFFFFF"/>
                </a:solidFill>
                <a:latin typeface="Oscine" panose="020B0506040202020204" pitchFamily="34" charset="0"/>
                <a:ea typeface="+mn-ea"/>
              </a:rPr>
              <a:t>，成为投资人最活跃关注的领域；</a:t>
            </a:r>
            <a:r>
              <a:rPr lang="zh-CN" altLang="en-US" sz="1400" dirty="0">
                <a:solidFill>
                  <a:srgbClr val="FFFFFF"/>
                </a:solidFill>
                <a:latin typeface="Oscine" panose="020B0506040202020204" pitchFamily="34" charset="0"/>
                <a:ea typeface="等线" panose="02010600030101010101" pitchFamily="2" charset="-122"/>
              </a:rPr>
              <a:t>而</a:t>
            </a:r>
            <a:r>
              <a:rPr lang="zh-CN" altLang="en-US" sz="1400" dirty="0">
                <a:solidFill>
                  <a:srgbClr val="FFFFFF"/>
                </a:solidFill>
                <a:latin typeface="Oscine" panose="020B0506040202020204" pitchFamily="34" charset="0"/>
                <a:ea typeface="+mn-ea"/>
              </a:rPr>
              <a:t>在游戏和娱乐等内容行业，投资者态度则变得更为谨慎，投资集中于各类别的头部工作室</a:t>
            </a:r>
          </a:p>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等线" panose="02010600030101010101" pitchFamily="2" charset="-122"/>
              </a:rPr>
              <a:t>地域方面，</a:t>
            </a:r>
            <a:r>
              <a:rPr lang="zh-CN" altLang="en-US" sz="1400" b="1" dirty="0">
                <a:solidFill>
                  <a:srgbClr val="00B0F0"/>
                </a:solidFill>
                <a:latin typeface="Oscine" panose="020B0506040202020204" pitchFamily="34" charset="0"/>
                <a:ea typeface="+mn-ea"/>
              </a:rPr>
              <a:t>美国仍是主要的</a:t>
            </a:r>
            <a:r>
              <a:rPr lang="en-US" altLang="zh-CN" sz="1400" b="1" dirty="0">
                <a:solidFill>
                  <a:srgbClr val="00B0F0"/>
                </a:solidFill>
                <a:latin typeface="Oscine" panose="020B0506040202020204" pitchFamily="34" charset="0"/>
                <a:ea typeface="+mn-ea"/>
              </a:rPr>
              <a:t>VR/AR</a:t>
            </a:r>
            <a:r>
              <a:rPr lang="zh-CN" altLang="en-US" sz="1400" b="1" dirty="0">
                <a:solidFill>
                  <a:srgbClr val="00B0F0"/>
                </a:solidFill>
                <a:latin typeface="Oscine" panose="020B0506040202020204" pitchFamily="34" charset="0"/>
                <a:ea typeface="+mn-ea"/>
              </a:rPr>
              <a:t>投资地点</a:t>
            </a:r>
            <a:r>
              <a:rPr lang="zh-CN" altLang="en-US" sz="1400" dirty="0">
                <a:solidFill>
                  <a:srgbClr val="FFFFFF"/>
                </a:solidFill>
                <a:latin typeface="Oscine" panose="020B0506040202020204" pitchFamily="34" charset="0"/>
                <a:ea typeface="+mn-ea"/>
              </a:rPr>
              <a:t>（约</a:t>
            </a:r>
            <a:r>
              <a:rPr lang="en-US" altLang="zh-CN" sz="1400" dirty="0">
                <a:solidFill>
                  <a:srgbClr val="FFFFFF"/>
                </a:solidFill>
                <a:latin typeface="Oscine" panose="020B0506040202020204" pitchFamily="34" charset="0"/>
                <a:ea typeface="+mn-ea"/>
              </a:rPr>
              <a:t>45</a:t>
            </a:r>
            <a:r>
              <a:rPr lang="zh-CN" altLang="en-US" sz="1400" dirty="0">
                <a:solidFill>
                  <a:srgbClr val="FFFFFF"/>
                </a:solidFill>
                <a:latin typeface="Oscine" panose="020B0506040202020204" pitchFamily="34" charset="0"/>
                <a:ea typeface="+mn-ea"/>
              </a:rPr>
              <a:t>％），</a:t>
            </a:r>
            <a:r>
              <a:rPr lang="zh-CN" altLang="en-US" sz="1400" b="1" dirty="0">
                <a:solidFill>
                  <a:srgbClr val="00B0F0"/>
                </a:solidFill>
                <a:latin typeface="Oscine" panose="020B0506040202020204" pitchFamily="34" charset="0"/>
                <a:ea typeface="+mn-ea"/>
              </a:rPr>
              <a:t>中国紧随其后</a:t>
            </a:r>
            <a:r>
              <a:rPr lang="zh-CN" altLang="en-US" sz="1400" dirty="0">
                <a:solidFill>
                  <a:srgbClr val="FFFFFF"/>
                </a:solidFill>
                <a:latin typeface="Oscine" panose="020B0506040202020204" pitchFamily="34" charset="0"/>
                <a:ea typeface="+mn-ea"/>
              </a:rPr>
              <a:t>（约</a:t>
            </a:r>
            <a:r>
              <a:rPr lang="en-US" altLang="zh-CN" sz="1400" dirty="0">
                <a:solidFill>
                  <a:srgbClr val="FFFFFF"/>
                </a:solidFill>
                <a:latin typeface="Oscine" panose="020B0506040202020204" pitchFamily="34" charset="0"/>
                <a:ea typeface="+mn-ea"/>
              </a:rPr>
              <a:t>25</a:t>
            </a:r>
            <a:r>
              <a:rPr lang="zh-CN" altLang="en-US" sz="1400" dirty="0">
                <a:solidFill>
                  <a:srgbClr val="FFFFFF"/>
                </a:solidFill>
                <a:latin typeface="Oscine" panose="020B0506040202020204" pitchFamily="34" charset="0"/>
                <a:ea typeface="+mn-ea"/>
              </a:rPr>
              <a:t>％）并产生了许多独有的投资机会（例如线下体验店、上游供应链、教育等）；除了作为主要投资目的地之外，亚洲也是全球</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行业的主要资金来源</a:t>
            </a:r>
          </a:p>
        </p:txBody>
      </p:sp>
      <p:sp>
        <p:nvSpPr>
          <p:cNvPr id="28677" name="Rectangle 7"/>
          <p:cNvSpPr>
            <a:spLocks noChangeArrowheads="1"/>
          </p:cNvSpPr>
          <p:nvPr/>
        </p:nvSpPr>
        <p:spPr bwMode="auto">
          <a:xfrm>
            <a:off x="2053083" y="4124295"/>
            <a:ext cx="9878187"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年内发生了</a:t>
            </a:r>
            <a:r>
              <a:rPr lang="zh-CN" altLang="en-US" sz="1400" b="1" dirty="0">
                <a:solidFill>
                  <a:srgbClr val="00B0F0"/>
                </a:solidFill>
                <a:latin typeface="Oscine" panose="020B0506040202020204" pitchFamily="34" charset="0"/>
                <a:ea typeface="+mn-ea"/>
              </a:rPr>
              <a:t>多宗巨额交易</a:t>
            </a:r>
            <a:r>
              <a:rPr lang="zh-CN" altLang="en-US" sz="1400" dirty="0">
                <a:solidFill>
                  <a:srgbClr val="FFFFFF"/>
                </a:solidFill>
                <a:latin typeface="Oscine" panose="020B0506040202020204" pitchFamily="34" charset="0"/>
                <a:ea typeface="+mn-ea"/>
              </a:rPr>
              <a:t>（如 </a:t>
            </a:r>
            <a:r>
              <a:rPr lang="en-US" altLang="zh-CN" sz="1400" dirty="0">
                <a:solidFill>
                  <a:srgbClr val="FFFFFF"/>
                </a:solidFill>
                <a:latin typeface="Oscine" panose="020B0506040202020204" pitchFamily="34" charset="0"/>
                <a:ea typeface="+mn-ea"/>
              </a:rPr>
              <a:t>Magic Leap,</a:t>
            </a:r>
            <a:r>
              <a:rPr lang="zh-CN" altLang="en-US" sz="1400" dirty="0">
                <a:solidFill>
                  <a:srgbClr val="FFFFFF"/>
                </a:solidFill>
                <a:latin typeface="Oscine" panose="020B0506040202020204" pitchFamily="34" charset="0"/>
                <a:ea typeface="+mn-ea"/>
              </a:rPr>
              <a:t> </a:t>
            </a:r>
            <a:r>
              <a:rPr lang="en-US" altLang="zh-CN" sz="1400" dirty="0">
                <a:solidFill>
                  <a:srgbClr val="FFFFFF"/>
                </a:solidFill>
                <a:latin typeface="Oscine" panose="020B0506040202020204" pitchFamily="34" charset="0"/>
                <a:ea typeface="+mn-ea"/>
              </a:rPr>
              <a:t>Improbable, Niantic </a:t>
            </a:r>
            <a:r>
              <a:rPr lang="zh-CN" altLang="en-US" sz="1400" dirty="0">
                <a:solidFill>
                  <a:srgbClr val="FFFFFF"/>
                </a:solidFill>
                <a:latin typeface="Oscine" panose="020B0506040202020204" pitchFamily="34" charset="0"/>
                <a:ea typeface="+mn-ea"/>
              </a:rPr>
              <a:t>等），这些项目占到了</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行业</a:t>
            </a:r>
            <a:r>
              <a:rPr lang="zh-CN" altLang="en-US" sz="1400" b="1" dirty="0">
                <a:solidFill>
                  <a:srgbClr val="00B0F0"/>
                </a:solidFill>
                <a:latin typeface="Oscine" panose="020B0506040202020204" pitchFamily="34" charset="0"/>
                <a:ea typeface="+mn-ea"/>
              </a:rPr>
              <a:t>总投资额的</a:t>
            </a:r>
            <a:r>
              <a:rPr lang="en-US" altLang="zh-CN" sz="1400" b="1" dirty="0">
                <a:solidFill>
                  <a:srgbClr val="00B0F0"/>
                </a:solidFill>
                <a:latin typeface="Oscine" panose="020B0506040202020204" pitchFamily="34" charset="0"/>
                <a:ea typeface="+mn-ea"/>
              </a:rPr>
              <a:t>35</a:t>
            </a:r>
            <a:r>
              <a:rPr lang="zh-CN" altLang="en-US" sz="1400" b="1" dirty="0">
                <a:solidFill>
                  <a:srgbClr val="00B0F0"/>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，头部效应明显；企业</a:t>
            </a:r>
            <a:r>
              <a:rPr lang="en-US" altLang="zh-CN" sz="1400" dirty="0">
                <a:solidFill>
                  <a:srgbClr val="FFFFFF"/>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垂直行业也产生了不少获得高度关注的投资项目</a:t>
            </a:r>
          </a:p>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由于硬件出货量低于预期，</a:t>
            </a:r>
            <a:r>
              <a:rPr lang="zh-CN" altLang="en-US" sz="1400" b="1" dirty="0">
                <a:solidFill>
                  <a:srgbClr val="00B0F0"/>
                </a:solidFill>
                <a:latin typeface="Oscine" panose="020B0506040202020204" pitchFamily="34" charset="0"/>
                <a:ea typeface="+mn-ea"/>
              </a:rPr>
              <a:t>投资者的关注重点从早期的硬件和内容</a:t>
            </a:r>
            <a:r>
              <a:rPr lang="zh-CN" altLang="en-US" sz="1400" dirty="0">
                <a:solidFill>
                  <a:srgbClr val="FFFFFF"/>
                </a:solidFill>
                <a:latin typeface="Oscine" panose="020B0506040202020204" pitchFamily="34" charset="0"/>
                <a:ea typeface="+mn-ea"/>
              </a:rPr>
              <a:t>（较依赖消费者渗透率）转向具长期投资价值并能跨内容和平台应用的</a:t>
            </a:r>
            <a:r>
              <a:rPr lang="zh-CN" altLang="en-US" sz="1400" b="1" dirty="0">
                <a:solidFill>
                  <a:srgbClr val="00B0F0"/>
                </a:solidFill>
                <a:latin typeface="Oscine" panose="020B0506040202020204" pitchFamily="34" charset="0"/>
                <a:ea typeface="+mn-ea"/>
              </a:rPr>
              <a:t>工具与底层技术</a:t>
            </a:r>
            <a:r>
              <a:rPr lang="zh-CN" altLang="en-US" sz="1400" dirty="0">
                <a:solidFill>
                  <a:srgbClr val="FFFFFF"/>
                </a:solidFill>
                <a:latin typeface="Oscine" panose="020B0506040202020204" pitchFamily="34" charset="0"/>
                <a:ea typeface="+mn-ea"/>
              </a:rPr>
              <a:t>，以及能够快速验证产品价值并产生收入的</a:t>
            </a:r>
            <a:r>
              <a:rPr lang="zh-CN" altLang="en-US" sz="1400" b="1" dirty="0">
                <a:solidFill>
                  <a:srgbClr val="00B0F0"/>
                </a:solidFill>
                <a:latin typeface="Oscine" panose="020B0506040202020204" pitchFamily="34" charset="0"/>
                <a:ea typeface="等线" panose="02010600030101010101" pitchFamily="2" charset="-122"/>
              </a:rPr>
              <a:t>企业</a:t>
            </a:r>
            <a:r>
              <a:rPr lang="en-US" altLang="zh-CN" sz="1400" b="1" dirty="0">
                <a:solidFill>
                  <a:srgbClr val="00B0F0"/>
                </a:solidFill>
                <a:latin typeface="Oscine" panose="020B0506040202020204" pitchFamily="34" charset="0"/>
                <a:ea typeface="等线" panose="02010600030101010101" pitchFamily="2" charset="-122"/>
              </a:rPr>
              <a:t>/</a:t>
            </a:r>
            <a:r>
              <a:rPr lang="zh-CN" altLang="en-US" sz="1400" b="1" dirty="0">
                <a:solidFill>
                  <a:srgbClr val="00B0F0"/>
                </a:solidFill>
                <a:latin typeface="Oscine" panose="020B0506040202020204" pitchFamily="34" charset="0"/>
                <a:ea typeface="等线" panose="02010600030101010101" pitchFamily="2" charset="-122"/>
              </a:rPr>
              <a:t>垂直行业领域</a:t>
            </a:r>
            <a:endParaRPr lang="zh-CN" altLang="en-US" sz="1400" b="1" dirty="0">
              <a:solidFill>
                <a:srgbClr val="00B0F0"/>
              </a:solidFill>
              <a:latin typeface="Oscine" panose="020B0506040202020204" pitchFamily="34" charset="0"/>
              <a:ea typeface="+mn-ea"/>
            </a:endParaRPr>
          </a:p>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为成功获得融资，部分初创企业选择调整其公司定位（比如从</a:t>
            </a:r>
            <a:r>
              <a:rPr lang="en-US" altLang="zh-CN" sz="1400" dirty="0">
                <a:solidFill>
                  <a:srgbClr val="FFFFFF"/>
                </a:solidFill>
                <a:latin typeface="Oscine" panose="020B0506040202020204" pitchFamily="34" charset="0"/>
                <a:ea typeface="+mn-ea"/>
              </a:rPr>
              <a:t>VR</a:t>
            </a:r>
            <a:r>
              <a:rPr lang="zh-CN" altLang="en-US" sz="1400" dirty="0">
                <a:solidFill>
                  <a:srgbClr val="FFFFFF"/>
                </a:solidFill>
                <a:latin typeface="Oscine" panose="020B0506040202020204" pitchFamily="34" charset="0"/>
                <a:ea typeface="+mn-ea"/>
              </a:rPr>
              <a:t>延展到</a:t>
            </a:r>
            <a:r>
              <a:rPr lang="en-US" altLang="zh-CN" sz="1400" dirty="0">
                <a:solidFill>
                  <a:srgbClr val="FFFFFF"/>
                </a:solidFill>
                <a:latin typeface="Oscine" panose="020B0506040202020204" pitchFamily="34" charset="0"/>
                <a:ea typeface="+mn-ea"/>
              </a:rPr>
              <a:t>AR/MR</a:t>
            </a:r>
            <a:r>
              <a:rPr lang="zh-CN" altLang="en-US" sz="1400" dirty="0">
                <a:solidFill>
                  <a:srgbClr val="FFFFFF"/>
                </a:solidFill>
                <a:latin typeface="Oscine" panose="020B0506040202020204" pitchFamily="34" charset="0"/>
                <a:ea typeface="+mn-ea"/>
              </a:rPr>
              <a:t>，从专注于</a:t>
            </a:r>
            <a:r>
              <a:rPr lang="en-US" altLang="zh-CN" sz="1400" dirty="0">
                <a:solidFill>
                  <a:srgbClr val="FFFFFF"/>
                </a:solidFill>
                <a:latin typeface="Oscine" panose="020B0506040202020204" pitchFamily="34" charset="0"/>
                <a:ea typeface="+mn-ea"/>
              </a:rPr>
              <a:t>C</a:t>
            </a:r>
            <a:r>
              <a:rPr lang="zh-CN" altLang="en-US" sz="1400" dirty="0">
                <a:solidFill>
                  <a:srgbClr val="FFFFFF"/>
                </a:solidFill>
                <a:latin typeface="Oscine" panose="020B0506040202020204" pitchFamily="34" charset="0"/>
                <a:ea typeface="+mn-ea"/>
              </a:rPr>
              <a:t>端或者开发者转向面对</a:t>
            </a:r>
            <a:r>
              <a:rPr lang="en-US" altLang="zh-CN" sz="1400" dirty="0">
                <a:solidFill>
                  <a:srgbClr val="FFFFFF"/>
                </a:solidFill>
                <a:latin typeface="Oscine" panose="020B0506040202020204" pitchFamily="34" charset="0"/>
                <a:ea typeface="+mn-ea"/>
              </a:rPr>
              <a:t>B</a:t>
            </a:r>
            <a:r>
              <a:rPr lang="zh-CN" altLang="en-US" sz="1400" dirty="0">
                <a:solidFill>
                  <a:srgbClr val="FFFFFF"/>
                </a:solidFill>
                <a:latin typeface="Oscine" panose="020B0506040202020204" pitchFamily="34" charset="0"/>
                <a:ea typeface="+mn-ea"/>
              </a:rPr>
              <a:t>端），并尝试其他另类的融资渠道（例如众筹、</a:t>
            </a:r>
            <a:r>
              <a:rPr lang="en-US" altLang="zh-CN" sz="1400" dirty="0">
                <a:solidFill>
                  <a:srgbClr val="FFFFFF"/>
                </a:solidFill>
                <a:latin typeface="Oscine" panose="020B0506040202020204" pitchFamily="34" charset="0"/>
                <a:ea typeface="+mn-ea"/>
              </a:rPr>
              <a:t>ICO</a:t>
            </a:r>
            <a:r>
              <a:rPr lang="zh-CN" altLang="en-US" sz="1400" dirty="0">
                <a:solidFill>
                  <a:srgbClr val="FFFFFF"/>
                </a:solidFill>
                <a:latin typeface="Oscine" panose="020B0506040202020204" pitchFamily="34" charset="0"/>
                <a:ea typeface="+mn-ea"/>
              </a:rPr>
              <a:t>等）</a:t>
            </a:r>
          </a:p>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对于</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初创企业，我们建议公司在</a:t>
            </a:r>
            <a:r>
              <a:rPr lang="zh-CN" altLang="en-US" sz="1400" b="1" dirty="0">
                <a:solidFill>
                  <a:srgbClr val="00B0F0"/>
                </a:solidFill>
                <a:latin typeface="Oscine" panose="020B0506040202020204" pitchFamily="34" charset="0"/>
                <a:ea typeface="+mn-ea"/>
              </a:rPr>
              <a:t>种子</a:t>
            </a:r>
            <a:r>
              <a:rPr lang="en-US" altLang="zh-CN" sz="1400" b="1" dirty="0">
                <a:solidFill>
                  <a:srgbClr val="00B0F0"/>
                </a:solidFill>
                <a:latin typeface="Oscine" panose="020B0506040202020204" pitchFamily="34" charset="0"/>
                <a:ea typeface="+mn-ea"/>
              </a:rPr>
              <a:t>/</a:t>
            </a:r>
            <a:r>
              <a:rPr lang="zh-CN" altLang="en-US" sz="1400" b="1" dirty="0">
                <a:solidFill>
                  <a:srgbClr val="00B0F0"/>
                </a:solidFill>
                <a:latin typeface="Oscine" panose="020B0506040202020204" pitchFamily="34" charset="0"/>
                <a:ea typeface="+mn-ea"/>
              </a:rPr>
              <a:t>天使轮时尽量控制估值并多融一些钱</a:t>
            </a:r>
            <a:r>
              <a:rPr lang="zh-CN" altLang="en-US" sz="1400" dirty="0">
                <a:solidFill>
                  <a:srgbClr val="FFFFFF"/>
                </a:solidFill>
                <a:latin typeface="Oscine" panose="020B0506040202020204" pitchFamily="34" charset="0"/>
                <a:ea typeface="+mn-ea"/>
              </a:rPr>
              <a:t>（支撑</a:t>
            </a:r>
            <a:r>
              <a:rPr lang="en-US" altLang="zh-CN" sz="1400" dirty="0">
                <a:solidFill>
                  <a:srgbClr val="FFFFFF"/>
                </a:solidFill>
                <a:latin typeface="Oscine" panose="020B0506040202020204" pitchFamily="34" charset="0"/>
                <a:ea typeface="+mn-ea"/>
              </a:rPr>
              <a:t>18</a:t>
            </a:r>
            <a:r>
              <a:rPr lang="zh-CN" altLang="en-US" sz="1400" dirty="0">
                <a:solidFill>
                  <a:srgbClr val="FFFFFF"/>
                </a:solidFill>
                <a:latin typeface="Oscine" panose="020B0506040202020204" pitchFamily="34" charset="0"/>
                <a:ea typeface="+mn-ea"/>
              </a:rPr>
              <a:t>个月或以上），设定非常</a:t>
            </a:r>
            <a:r>
              <a:rPr lang="zh-CN" altLang="en-US" sz="1400" b="1" dirty="0">
                <a:solidFill>
                  <a:srgbClr val="00B0F0"/>
                </a:solidFill>
                <a:latin typeface="Oscine" panose="020B0506040202020204" pitchFamily="34" charset="0"/>
                <a:ea typeface="+mn-ea"/>
              </a:rPr>
              <a:t>具体和明确的指标</a:t>
            </a:r>
            <a:r>
              <a:rPr lang="zh-CN" altLang="en-US" sz="1400" dirty="0">
                <a:solidFill>
                  <a:srgbClr val="FFFFFF"/>
                </a:solidFill>
                <a:latin typeface="Oscine" panose="020B0506040202020204" pitchFamily="34" charset="0"/>
                <a:ea typeface="+mn-ea"/>
              </a:rPr>
              <a:t>作为公司价值的验证门槛，无论愿景多大、技术应用可能性有多广，尽量</a:t>
            </a:r>
            <a:r>
              <a:rPr lang="zh-CN" altLang="en-US" sz="1400" b="1" dirty="0">
                <a:solidFill>
                  <a:srgbClr val="00B0F0"/>
                </a:solidFill>
                <a:latin typeface="Oscine" panose="020B0506040202020204" pitchFamily="34" charset="0"/>
                <a:ea typeface="+mn-ea"/>
              </a:rPr>
              <a:t>先聚焦在少数几个细分垂直进行商业化</a:t>
            </a:r>
            <a:r>
              <a:rPr lang="zh-CN" altLang="en-US" sz="1400" dirty="0">
                <a:solidFill>
                  <a:srgbClr val="FFFFFF"/>
                </a:solidFill>
                <a:latin typeface="Oscine" panose="020B0506040202020204" pitchFamily="34" charset="0"/>
                <a:ea typeface="+mn-ea"/>
              </a:rPr>
              <a:t>，以及在适当时选择新的更</a:t>
            </a:r>
            <a:r>
              <a:rPr lang="zh-CN" altLang="en-US" sz="1400" b="1" dirty="0">
                <a:solidFill>
                  <a:srgbClr val="00B0F0"/>
                </a:solidFill>
                <a:latin typeface="Oscine" panose="020B0506040202020204" pitchFamily="34" charset="0"/>
                <a:ea typeface="+mn-ea"/>
              </a:rPr>
              <a:t>适合自己产品形态和目标客户群体的设备平台</a:t>
            </a:r>
            <a:r>
              <a:rPr lang="zh-CN" altLang="en-US" sz="1400" dirty="0">
                <a:solidFill>
                  <a:srgbClr val="FFFFFF"/>
                </a:solidFill>
                <a:latin typeface="Oscine" panose="020B0506040202020204" pitchFamily="34" charset="0"/>
                <a:ea typeface="+mn-ea"/>
              </a:rPr>
              <a:t>（如一体机，移动</a:t>
            </a:r>
            <a:r>
              <a:rPr lang="en-US" altLang="zh-CN" sz="1400" dirty="0">
                <a:solidFill>
                  <a:srgbClr val="FFFFFF"/>
                </a:solidFill>
                <a:latin typeface="Oscine" panose="020B0506040202020204" pitchFamily="34" charset="0"/>
                <a:ea typeface="+mn-ea"/>
              </a:rPr>
              <a:t>AR</a:t>
            </a:r>
            <a:r>
              <a:rPr lang="zh-CN" altLang="en-US" sz="1400" dirty="0">
                <a:solidFill>
                  <a:srgbClr val="FFFFFF"/>
                </a:solidFill>
                <a:latin typeface="Oscine" panose="020B0506040202020204" pitchFamily="34" charset="0"/>
                <a:ea typeface="+mn-ea"/>
              </a:rPr>
              <a:t>等）</a:t>
            </a:r>
            <a:endParaRPr lang="zh-CN" altLang="en-US" sz="1400" dirty="0">
              <a:solidFill>
                <a:srgbClr val="FFFFFF"/>
              </a:solidFill>
              <a:latin typeface="Oscine" panose="020B0506040202020204" pitchFamily="34" charset="0"/>
              <a:ea typeface="+mn-ea"/>
              <a:cs typeface="Times New Roman" panose="02020603050405020304" pitchFamily="18" charset="0"/>
            </a:endParaRPr>
          </a:p>
        </p:txBody>
      </p:sp>
      <p:sp>
        <p:nvSpPr>
          <p:cNvPr id="7" name="TextBox 6"/>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28865" y="1120833"/>
            <a:ext cx="700402" cy="1655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3765" fontAlgn="auto">
              <a:spcBef>
                <a:spcPts val="0"/>
              </a:spcBef>
              <a:spcAft>
                <a:spcPts val="0"/>
              </a:spcAft>
              <a:buFontTx/>
              <a:buNone/>
              <a:defRPr/>
            </a:pPr>
            <a:r>
              <a:rPr lang="zh-CN" altLang="en-US" sz="1600" b="1" dirty="0">
                <a:latin typeface="Oscine" panose="020B0506040202020204" pitchFamily="34" charset="0"/>
              </a:rPr>
              <a:t>技术</a:t>
            </a:r>
            <a:endParaRPr lang="en-US" sz="1600" b="1" dirty="0">
              <a:latin typeface="Oscine" panose="020B0506040202020204" pitchFamily="34" charset="0"/>
            </a:endParaRPr>
          </a:p>
        </p:txBody>
      </p:sp>
      <p:sp>
        <p:nvSpPr>
          <p:cNvPr id="66563" name="文本框 3"/>
          <p:cNvSpPr txBox="1">
            <a:spLocks noChangeArrowheads="1"/>
          </p:cNvSpPr>
          <p:nvPr/>
        </p:nvSpPr>
        <p:spPr bwMode="auto">
          <a:xfrm>
            <a:off x="7467600" y="1743075"/>
            <a:ext cx="39671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Clr>
                <a:srgbClr val="FFFFFF"/>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与</a:t>
            </a:r>
            <a:r>
              <a:rPr lang="zh-CN" altLang="en-US" sz="1600" dirty="0">
                <a:solidFill>
                  <a:srgbClr val="FFFFFF"/>
                </a:solidFill>
                <a:latin typeface="Oscine" panose="020B0506040202020204" pitchFamily="34" charset="0"/>
                <a:ea typeface="等线" panose="02010600030101010101" pitchFamily="2" charset="-122"/>
                <a:sym typeface="+mn-ea"/>
              </a:rPr>
              <a:t>传统</a:t>
            </a:r>
            <a:r>
              <a:rPr lang="en-US" altLang="zh-CN" sz="1600" dirty="0">
                <a:solidFill>
                  <a:srgbClr val="FFFFFF"/>
                </a:solidFill>
                <a:latin typeface="Oscine" panose="020B0506040202020204" pitchFamily="34" charset="0"/>
                <a:ea typeface="等线" panose="02010600030101010101" pitchFamily="2" charset="-122"/>
                <a:sym typeface="+mn-ea"/>
              </a:rPr>
              <a:t>LP</a:t>
            </a:r>
            <a:r>
              <a:rPr lang="zh-CN" altLang="en-US" sz="1600" dirty="0">
                <a:solidFill>
                  <a:srgbClr val="FFFFFF"/>
                </a:solidFill>
                <a:latin typeface="Oscine" panose="020B0506040202020204" pitchFamily="34" charset="0"/>
                <a:ea typeface="等线" panose="02010600030101010101" pitchFamily="2" charset="-122"/>
                <a:sym typeface="+mn-ea"/>
              </a:rPr>
              <a:t>相比（一般</a:t>
            </a:r>
            <a:r>
              <a:rPr lang="zh-CN" altLang="en-US" sz="1600" dirty="0">
                <a:solidFill>
                  <a:srgbClr val="FFFFFF"/>
                </a:solidFill>
                <a:latin typeface="Oscine" panose="020B0506040202020204" pitchFamily="34" charset="0"/>
                <a:ea typeface="+mn-ea"/>
                <a:sym typeface="+mn-ea"/>
              </a:rPr>
              <a:t>期望在</a:t>
            </a:r>
            <a:r>
              <a:rPr lang="en-US" altLang="zh-CN" sz="1600" dirty="0">
                <a:solidFill>
                  <a:srgbClr val="FFFFFF"/>
                </a:solidFill>
                <a:latin typeface="Oscine" panose="020B0506040202020204" pitchFamily="34" charset="0"/>
                <a:ea typeface="+mn-ea"/>
                <a:sym typeface="+mn-ea"/>
              </a:rPr>
              <a:t>5-7</a:t>
            </a:r>
            <a:r>
              <a:rPr lang="zh-CN" altLang="en-US" sz="1600" dirty="0">
                <a:solidFill>
                  <a:srgbClr val="FFFFFF"/>
                </a:solidFill>
                <a:latin typeface="Oscine" panose="020B0506040202020204" pitchFamily="34" charset="0"/>
                <a:ea typeface="+mn-ea"/>
                <a:sym typeface="+mn-ea"/>
              </a:rPr>
              <a:t>年内获得投资回报），这些投资人的回报回收期限、以及导致的</a:t>
            </a:r>
            <a:r>
              <a:rPr lang="zh-CN" altLang="en-US" sz="1600" b="1" dirty="0">
                <a:solidFill>
                  <a:srgbClr val="00B0F0"/>
                </a:solidFill>
                <a:latin typeface="Oscine" panose="020B0506040202020204" pitchFamily="34" charset="0"/>
                <a:ea typeface="+mn-ea"/>
                <a:sym typeface="+mn-ea"/>
              </a:rPr>
              <a:t>基金寿命和投资周期更长（</a:t>
            </a:r>
            <a:r>
              <a:rPr lang="zh-CN" altLang="en-US" sz="1600" dirty="0">
                <a:solidFill>
                  <a:srgbClr val="FFFFFF"/>
                </a:solidFill>
                <a:latin typeface="Oscine" panose="020B0506040202020204" pitchFamily="34" charset="0"/>
                <a:ea typeface="+mn-ea"/>
                <a:sym typeface="+mn-ea"/>
              </a:rPr>
              <a:t>约</a:t>
            </a:r>
            <a:r>
              <a:rPr lang="en-US" altLang="zh-CN" sz="1600" dirty="0">
                <a:solidFill>
                  <a:srgbClr val="FFFFFF"/>
                </a:solidFill>
                <a:latin typeface="Oscine" panose="020B0506040202020204" pitchFamily="34" charset="0"/>
                <a:ea typeface="+mn-ea"/>
                <a:sym typeface="+mn-ea"/>
              </a:rPr>
              <a:t>7-10</a:t>
            </a:r>
            <a:r>
              <a:rPr lang="zh-CN" altLang="en-US" sz="1600" dirty="0">
                <a:solidFill>
                  <a:srgbClr val="FFFFFF"/>
                </a:solidFill>
                <a:latin typeface="Oscine" panose="020B0506040202020204" pitchFamily="34" charset="0"/>
                <a:ea typeface="+mn-ea"/>
                <a:sym typeface="+mn-ea"/>
              </a:rPr>
              <a:t>年）</a:t>
            </a:r>
          </a:p>
          <a:p>
            <a:pPr eaLnBrk="0" hangingPunct="0">
              <a:spcAft>
                <a:spcPts val="1200"/>
              </a:spcAft>
              <a:buClr>
                <a:srgbClr val="FFFFFF"/>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可能会影响其投资基金</a:t>
            </a:r>
            <a:r>
              <a:rPr lang="zh-CN" altLang="en-US" sz="1600" b="1" dirty="0">
                <a:solidFill>
                  <a:srgbClr val="00B0F0"/>
                </a:solidFill>
                <a:latin typeface="Oscine" panose="020B0506040202020204" pitchFamily="34" charset="0"/>
                <a:ea typeface="+mn-ea"/>
                <a:sym typeface="+mn-ea"/>
              </a:rPr>
              <a:t>对投资项目类型和领域的偏好</a:t>
            </a:r>
            <a:r>
              <a:rPr lang="zh-CN" altLang="en-US" sz="1600" dirty="0">
                <a:solidFill>
                  <a:srgbClr val="FFFFFF"/>
                </a:solidFill>
                <a:latin typeface="Oscine" panose="020B0506040202020204" pitchFamily="34" charset="0"/>
                <a:ea typeface="+mn-ea"/>
                <a:sym typeface="+mn-ea"/>
              </a:rPr>
              <a:t>（比如游戏</a:t>
            </a:r>
            <a:r>
              <a:rPr lang="en-US" altLang="zh-CN" sz="1600" dirty="0">
                <a:solidFill>
                  <a:srgbClr val="FFFFFF"/>
                </a:solidFill>
                <a:latin typeface="Oscine" panose="020B0506040202020204" pitchFamily="34" charset="0"/>
                <a:ea typeface="+mn-ea"/>
                <a:sym typeface="+mn-ea"/>
              </a:rPr>
              <a:t>/</a:t>
            </a:r>
            <a:r>
              <a:rPr lang="zh-CN" altLang="en-US" sz="1600" dirty="0">
                <a:solidFill>
                  <a:srgbClr val="FFFFFF"/>
                </a:solidFill>
                <a:latin typeface="Oscine" panose="020B0506040202020204" pitchFamily="34" charset="0"/>
                <a:ea typeface="+mn-ea"/>
                <a:sym typeface="+mn-ea"/>
              </a:rPr>
              <a:t>媒体背景的</a:t>
            </a:r>
            <a:r>
              <a:rPr lang="en-US" altLang="zh-CN" sz="1600" dirty="0">
                <a:solidFill>
                  <a:srgbClr val="FFFFFF"/>
                </a:solidFill>
                <a:latin typeface="Oscine" panose="020B0506040202020204" pitchFamily="34" charset="0"/>
                <a:ea typeface="+mn-ea"/>
                <a:sym typeface="+mn-ea"/>
              </a:rPr>
              <a:t>LP</a:t>
            </a:r>
            <a:r>
              <a:rPr lang="zh-CN" altLang="en-US" sz="1600" dirty="0">
                <a:solidFill>
                  <a:srgbClr val="FFFFFF"/>
                </a:solidFill>
                <a:latin typeface="Oscine" panose="020B0506040202020204" pitchFamily="34" charset="0"/>
                <a:ea typeface="+mn-ea"/>
                <a:sym typeface="+mn-ea"/>
              </a:rPr>
              <a:t>会导致基金倾向投资更多游戏</a:t>
            </a:r>
            <a:r>
              <a:rPr lang="en-US" altLang="zh-CN" sz="1600" dirty="0">
                <a:solidFill>
                  <a:srgbClr val="FFFFFF"/>
                </a:solidFill>
                <a:latin typeface="Oscine" panose="020B0506040202020204" pitchFamily="34" charset="0"/>
                <a:ea typeface="+mn-ea"/>
                <a:sym typeface="+mn-ea"/>
              </a:rPr>
              <a:t>/</a:t>
            </a:r>
            <a:r>
              <a:rPr lang="zh-CN" altLang="en-US" sz="1600" dirty="0">
                <a:solidFill>
                  <a:srgbClr val="FFFFFF"/>
                </a:solidFill>
                <a:latin typeface="Oscine" panose="020B0506040202020204" pitchFamily="34" charset="0"/>
                <a:ea typeface="+mn-ea"/>
                <a:sym typeface="+mn-ea"/>
              </a:rPr>
              <a:t>泛娱乐的项目，政府背景的资金可能会对项目的运营地点有一些要求）</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66564" name="文本框 3"/>
          <p:cNvSpPr txBox="1">
            <a:spLocks noChangeArrowheads="1"/>
          </p:cNvSpPr>
          <p:nvPr/>
        </p:nvSpPr>
        <p:spPr bwMode="auto">
          <a:xfrm>
            <a:off x="7586663" y="1257300"/>
            <a:ext cx="3951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cs typeface="Times New Roman" panose="02020603050405020304" pitchFamily="18" charset="0"/>
                <a:sym typeface="+mn-ea"/>
              </a:rPr>
              <a:t>导致结果</a:t>
            </a:r>
          </a:p>
        </p:txBody>
      </p:sp>
      <p:sp>
        <p:nvSpPr>
          <p:cNvPr id="14" name="Arrow: Down 13"/>
          <p:cNvSpPr/>
          <p:nvPr/>
        </p:nvSpPr>
        <p:spPr>
          <a:xfrm rot="16200000">
            <a:off x="6357144" y="3553619"/>
            <a:ext cx="941387" cy="473075"/>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pic>
        <p:nvPicPr>
          <p:cNvPr id="66566"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8963" y="2079625"/>
            <a:ext cx="150336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8" descr="Image result for tenc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8175" y="1373188"/>
            <a:ext cx="11398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3163" y="2054225"/>
            <a:ext cx="530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8300" y="1387475"/>
            <a:ext cx="1412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7467600" y="4516313"/>
            <a:ext cx="4362637" cy="1779587"/>
          </a:xfrm>
          <a:prstGeom prst="rect">
            <a:avLst/>
          </a:prstGeom>
          <a:solidFill>
            <a:schemeClr val="bg1">
              <a:lumMod val="8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57150" indent="17145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1600" i="1" dirty="0">
                <a:solidFill>
                  <a:srgbClr val="000000"/>
                </a:solidFill>
                <a:latin typeface="Oscine" panose="020B0506040202020204" pitchFamily="34" charset="0"/>
                <a:ea typeface="+mn-ea"/>
              </a:rPr>
              <a:t>“</a:t>
            </a:r>
            <a:r>
              <a:rPr lang="zh-CN" altLang="en-US" sz="1600" i="1" dirty="0">
                <a:solidFill>
                  <a:srgbClr val="000000"/>
                </a:solidFill>
                <a:latin typeface="Oscine" panose="020B0506040202020204" pitchFamily="34" charset="0"/>
                <a:ea typeface="+mn-ea"/>
              </a:rPr>
              <a:t>在接下来的</a:t>
            </a:r>
            <a:r>
              <a:rPr lang="en-US" altLang="zh-CN" sz="1600" i="1" dirty="0">
                <a:solidFill>
                  <a:srgbClr val="000000"/>
                </a:solidFill>
                <a:latin typeface="Oscine" panose="020B0506040202020204" pitchFamily="34" charset="0"/>
                <a:ea typeface="+mn-ea"/>
              </a:rPr>
              <a:t>18</a:t>
            </a:r>
            <a:r>
              <a:rPr lang="zh-CN" altLang="en-US" sz="1600" i="1" dirty="0">
                <a:solidFill>
                  <a:srgbClr val="000000"/>
                </a:solidFill>
                <a:latin typeface="Oscine" panose="020B0506040202020204" pitchFamily="34" charset="0"/>
                <a:ea typeface="+mn-ea"/>
              </a:rPr>
              <a:t>个月内，投资于</a:t>
            </a:r>
            <a:r>
              <a:rPr lang="zh-CN" altLang="en-US" sz="1600" b="1" i="1" dirty="0">
                <a:solidFill>
                  <a:srgbClr val="000000"/>
                </a:solidFill>
                <a:latin typeface="Oscine" panose="020B0506040202020204" pitchFamily="34" charset="0"/>
                <a:ea typeface="+mn-ea"/>
              </a:rPr>
              <a:t>更广泛前沿技术</a:t>
            </a:r>
            <a:r>
              <a:rPr lang="zh-CN" altLang="en-US" sz="1600" i="1" dirty="0">
                <a:solidFill>
                  <a:srgbClr val="000000"/>
                </a:solidFill>
                <a:latin typeface="Oscine" panose="020B0506040202020204" pitchFamily="34" charset="0"/>
                <a:ea typeface="+mn-ea"/>
              </a:rPr>
              <a:t>（如</a:t>
            </a:r>
            <a:r>
              <a:rPr lang="en-US" altLang="zh-CN" sz="1600" i="1" dirty="0">
                <a:solidFill>
                  <a:srgbClr val="000000"/>
                </a:solidFill>
                <a:latin typeface="Oscine" panose="020B0506040202020204" pitchFamily="34" charset="0"/>
                <a:ea typeface="+mn-ea"/>
              </a:rPr>
              <a:t>AI</a:t>
            </a:r>
            <a:r>
              <a:rPr lang="zh-CN" altLang="en-US" sz="1600" i="1" dirty="0">
                <a:solidFill>
                  <a:srgbClr val="000000"/>
                </a:solidFill>
                <a:latin typeface="Oscine" panose="020B0506040202020204" pitchFamily="34" charset="0"/>
                <a:ea typeface="+mn-ea"/>
              </a:rPr>
              <a:t>、区块链、</a:t>
            </a:r>
            <a:r>
              <a:rPr lang="en-US" altLang="zh-CN" sz="1600" i="1" dirty="0">
                <a:solidFill>
                  <a:srgbClr val="000000"/>
                </a:solidFill>
                <a:latin typeface="Oscine" panose="020B0506040202020204" pitchFamily="34" charset="0"/>
                <a:ea typeface="+mn-ea"/>
              </a:rPr>
              <a:t>IoT</a:t>
            </a:r>
            <a:r>
              <a:rPr lang="zh-CN" altLang="en-US" sz="1600" i="1" dirty="0">
                <a:solidFill>
                  <a:srgbClr val="000000"/>
                </a:solidFill>
                <a:latin typeface="Oscine" panose="020B0506040202020204" pitchFamily="34" charset="0"/>
                <a:ea typeface="+mn-ea"/>
              </a:rPr>
              <a:t>）的机构在募资时将比仅专注于</a:t>
            </a:r>
            <a:r>
              <a:rPr lang="en-US" altLang="zh-CN" sz="1600" i="1" dirty="0">
                <a:solidFill>
                  <a:srgbClr val="000000"/>
                </a:solidFill>
                <a:latin typeface="Oscine" panose="020B0506040202020204" pitchFamily="34" charset="0"/>
                <a:ea typeface="+mn-ea"/>
              </a:rPr>
              <a:t>VR/AR</a:t>
            </a:r>
            <a:r>
              <a:rPr lang="zh-CN" altLang="en-US" sz="1600" i="1" dirty="0">
                <a:solidFill>
                  <a:srgbClr val="000000"/>
                </a:solidFill>
                <a:latin typeface="Oscine" panose="020B0506040202020204" pitchFamily="34" charset="0"/>
                <a:ea typeface="+mn-ea"/>
              </a:rPr>
              <a:t>的机构更受</a:t>
            </a:r>
            <a:r>
              <a:rPr lang="en-US" altLang="zh-CN" sz="1600" i="1" dirty="0">
                <a:solidFill>
                  <a:srgbClr val="000000"/>
                </a:solidFill>
                <a:latin typeface="Oscine" panose="020B0506040202020204" pitchFamily="34" charset="0"/>
                <a:ea typeface="+mn-ea"/>
              </a:rPr>
              <a:t>LP</a:t>
            </a:r>
            <a:r>
              <a:rPr lang="zh-CN" altLang="en-US" sz="1600" i="1" dirty="0">
                <a:solidFill>
                  <a:srgbClr val="000000"/>
                </a:solidFill>
                <a:latin typeface="Oscine" panose="020B0506040202020204" pitchFamily="34" charset="0"/>
                <a:ea typeface="+mn-ea"/>
              </a:rPr>
              <a:t>市场的青睐”</a:t>
            </a:r>
          </a:p>
          <a:p>
            <a:pPr eaLnBrk="0" hangingPunct="0">
              <a:buSzPct val="100000"/>
              <a:buFont typeface="宋体" panose="02010600030101010101" pitchFamily="2" charset="-122"/>
              <a:buNone/>
            </a:pPr>
            <a:endParaRPr lang="zh-CN" altLang="en-US" sz="1600" dirty="0">
              <a:solidFill>
                <a:srgbClr val="000000"/>
              </a:solidFill>
              <a:latin typeface="Oscine" panose="020B0506040202020204" pitchFamily="34" charset="0"/>
              <a:ea typeface="+mn-ea"/>
            </a:endParaRPr>
          </a:p>
          <a:p>
            <a:pPr algn="r" eaLnBrk="0" hangingPunct="0">
              <a:buSzPct val="100000"/>
              <a:buFont typeface="宋体" panose="02010600030101010101" pitchFamily="2" charset="-122"/>
              <a:buNone/>
            </a:pPr>
            <a:r>
              <a:rPr lang="en-US" altLang="zh-CN" sz="1600" dirty="0">
                <a:solidFill>
                  <a:srgbClr val="000000"/>
                </a:solidFill>
                <a:latin typeface="Oscine" panose="020B0506040202020204" pitchFamily="34" charset="0"/>
                <a:ea typeface="+mn-ea"/>
              </a:rPr>
              <a:t>- </a:t>
            </a:r>
            <a:r>
              <a:rPr lang="zh-CN" altLang="en-US" sz="1600" dirty="0">
                <a:solidFill>
                  <a:srgbClr val="000000"/>
                </a:solidFill>
                <a:latin typeface="Oscine" panose="020B0506040202020204" pitchFamily="34" charset="0"/>
                <a:ea typeface="+mn-ea"/>
              </a:rPr>
              <a:t>创始合伙人，某</a:t>
            </a:r>
            <a:r>
              <a:rPr lang="en-US" altLang="zh-CN" sz="1600" dirty="0">
                <a:solidFill>
                  <a:srgbClr val="000000"/>
                </a:solidFill>
                <a:latin typeface="Oscine" panose="020B0506040202020204" pitchFamily="34" charset="0"/>
                <a:ea typeface="+mn-ea"/>
              </a:rPr>
              <a:t>VR/AR</a:t>
            </a:r>
            <a:r>
              <a:rPr lang="zh-CN" altLang="en-US" sz="1600" dirty="0">
                <a:solidFill>
                  <a:srgbClr val="000000"/>
                </a:solidFill>
                <a:latin typeface="Oscine" panose="020B0506040202020204" pitchFamily="34" charset="0"/>
                <a:ea typeface="+mn-ea"/>
              </a:rPr>
              <a:t>基金</a:t>
            </a:r>
            <a:endParaRPr lang="en-US" altLang="zh-CN" sz="1600" dirty="0">
              <a:solidFill>
                <a:srgbClr val="000000"/>
              </a:solidFill>
              <a:latin typeface="Oscine" panose="020B0506040202020204" pitchFamily="34" charset="0"/>
              <a:ea typeface="+mn-ea"/>
              <a:cs typeface="Tahoma" panose="020B0604030504040204" pitchFamily="34" charset="0"/>
            </a:endParaRPr>
          </a:p>
        </p:txBody>
      </p:sp>
      <p:pic>
        <p:nvPicPr>
          <p:cNvPr id="66571" name="图片 31" descr="ali"/>
          <p:cNvPicPr>
            <a:picLocks noChangeAspect="1" noChangeArrowheads="1"/>
          </p:cNvPicPr>
          <p:nvPr/>
        </p:nvPicPr>
        <p:blipFill>
          <a:blip r:embed="rId6">
            <a:extLst>
              <a:ext uri="{28A0092B-C50C-407E-A947-70E740481C1C}">
                <a14:useLocalDpi xmlns:a14="http://schemas.microsoft.com/office/drawing/2010/main" val="0"/>
              </a:ext>
            </a:extLst>
          </a:blip>
          <a:srcRect t="17314" b="16331"/>
          <a:stretch>
            <a:fillRect/>
          </a:stretch>
        </p:blipFill>
        <p:spPr bwMode="auto">
          <a:xfrm>
            <a:off x="1638300" y="2071688"/>
            <a:ext cx="12842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图片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250" y="3994150"/>
            <a:ext cx="15017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Picture 26"/>
          <p:cNvPicPr>
            <a:picLocks noChangeAspect="1" noChangeArrowheads="1"/>
          </p:cNvPicPr>
          <p:nvPr/>
        </p:nvPicPr>
        <p:blipFill>
          <a:blip r:embed="rId8">
            <a:extLst>
              <a:ext uri="{28A0092B-C50C-407E-A947-70E740481C1C}">
                <a14:useLocalDpi xmlns:a14="http://schemas.microsoft.com/office/drawing/2010/main" val="0"/>
              </a:ext>
            </a:extLst>
          </a:blip>
          <a:srcRect l="9850" t="12999" r="8627" b="12759"/>
          <a:stretch>
            <a:fillRect/>
          </a:stretch>
        </p:blipFill>
        <p:spPr bwMode="auto">
          <a:xfrm>
            <a:off x="1755775" y="3214688"/>
            <a:ext cx="9779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3075" y="5729288"/>
            <a:ext cx="25193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5"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2963" y="3989388"/>
            <a:ext cx="10922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2888" y="3225800"/>
            <a:ext cx="8921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7" name="Picture 8" descr="「dentsu」的圖片搜尋結果"/>
          <p:cNvPicPr>
            <a:picLocks noChangeAspect="1" noChangeArrowheads="1"/>
          </p:cNvPicPr>
          <p:nvPr/>
        </p:nvPicPr>
        <p:blipFill>
          <a:blip r:embed="rId12" cstate="print">
            <a:extLst>
              <a:ext uri="{28A0092B-C50C-407E-A947-70E740481C1C}">
                <a14:useLocalDpi xmlns:a14="http://schemas.microsoft.com/office/drawing/2010/main" val="0"/>
              </a:ext>
            </a:extLst>
          </a:blip>
          <a:srcRect t="19902" b="19539"/>
          <a:stretch>
            <a:fillRect/>
          </a:stretch>
        </p:blipFill>
        <p:spPr bwMode="auto">
          <a:xfrm>
            <a:off x="2873375" y="3225800"/>
            <a:ext cx="104298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8" name="Picture 6"/>
          <p:cNvPicPr>
            <a:picLocks noChangeAspect="1" noChangeArrowheads="1"/>
          </p:cNvPicPr>
          <p:nvPr/>
        </p:nvPicPr>
        <p:blipFill>
          <a:blip r:embed="rId13">
            <a:extLst>
              <a:ext uri="{28A0092B-C50C-407E-A947-70E740481C1C}">
                <a14:useLocalDpi xmlns:a14="http://schemas.microsoft.com/office/drawing/2010/main" val="0"/>
              </a:ext>
            </a:extLst>
          </a:blip>
          <a:srcRect l="4575" t="10521" r="4575" b="18478"/>
          <a:stretch>
            <a:fillRect/>
          </a:stretch>
        </p:blipFill>
        <p:spPr bwMode="auto">
          <a:xfrm>
            <a:off x="4602163" y="3989388"/>
            <a:ext cx="12207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9"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0638" y="3294063"/>
            <a:ext cx="10715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0" name="Picture 7"/>
          <p:cNvPicPr>
            <a:picLocks noChangeAspect="1" noChangeArrowheads="1"/>
          </p:cNvPicPr>
          <p:nvPr/>
        </p:nvPicPr>
        <p:blipFill>
          <a:blip r:embed="rId15">
            <a:extLst>
              <a:ext uri="{28A0092B-C50C-407E-A947-70E740481C1C}">
                <a14:useLocalDpi xmlns:a14="http://schemas.microsoft.com/office/drawing/2010/main" val="0"/>
              </a:ext>
            </a:extLst>
          </a:blip>
          <a:srcRect l="5582" t="3647" r="7787" b="60172"/>
          <a:stretch>
            <a:fillRect/>
          </a:stretch>
        </p:blipFill>
        <p:spPr bwMode="auto">
          <a:xfrm>
            <a:off x="1739900" y="4960938"/>
            <a:ext cx="25193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1"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68813" y="1370013"/>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2" name="Picture 8" descr="Imag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97375" y="5729288"/>
            <a:ext cx="12715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628865" y="3050726"/>
            <a:ext cx="700403" cy="1655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3765" fontAlgn="auto">
              <a:spcBef>
                <a:spcPts val="0"/>
              </a:spcBef>
              <a:spcAft>
                <a:spcPts val="0"/>
              </a:spcAft>
              <a:buFontTx/>
              <a:buNone/>
              <a:defRPr/>
            </a:pPr>
            <a:r>
              <a:rPr lang="zh-CN" altLang="en-US" sz="1600" b="1" dirty="0">
                <a:latin typeface="Oscine" panose="020B0506040202020204" pitchFamily="34" charset="0"/>
              </a:rPr>
              <a:t>游戏、媒体</a:t>
            </a:r>
            <a:r>
              <a:rPr lang="en-US" altLang="zh-CN" sz="1600" b="1" dirty="0">
                <a:latin typeface="Oscine" panose="020B0506040202020204" pitchFamily="34" charset="0"/>
              </a:rPr>
              <a:t/>
            </a:r>
            <a:br>
              <a:rPr lang="en-US" altLang="zh-CN" sz="1600" b="1" dirty="0">
                <a:latin typeface="Oscine" panose="020B0506040202020204" pitchFamily="34" charset="0"/>
              </a:rPr>
            </a:br>
            <a:r>
              <a:rPr lang="zh-CN" altLang="en-US" sz="1600" b="1" dirty="0">
                <a:latin typeface="Oscine" panose="020B0506040202020204" pitchFamily="34" charset="0"/>
              </a:rPr>
              <a:t>和娱乐</a:t>
            </a:r>
            <a:endParaRPr lang="en-US" sz="1600" b="1" dirty="0">
              <a:latin typeface="Oscine" panose="020B0506040202020204" pitchFamily="34" charset="0"/>
            </a:endParaRPr>
          </a:p>
        </p:txBody>
      </p:sp>
      <p:sp>
        <p:nvSpPr>
          <p:cNvPr id="37" name="Rectangle 36"/>
          <p:cNvSpPr/>
          <p:nvPr/>
        </p:nvSpPr>
        <p:spPr>
          <a:xfrm>
            <a:off x="628865" y="4909363"/>
            <a:ext cx="700402" cy="1655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3765" fontAlgn="auto">
              <a:spcBef>
                <a:spcPts val="0"/>
              </a:spcBef>
              <a:spcAft>
                <a:spcPts val="0"/>
              </a:spcAft>
              <a:buFontTx/>
              <a:buNone/>
              <a:defRPr/>
            </a:pPr>
            <a:r>
              <a:rPr lang="zh-CN" altLang="en-US" sz="1600" b="1" dirty="0">
                <a:latin typeface="Oscine" panose="020B0506040202020204" pitchFamily="34" charset="0"/>
              </a:rPr>
              <a:t>政府</a:t>
            </a:r>
            <a:endParaRPr lang="en-US" sz="1600" b="1" dirty="0">
              <a:latin typeface="Oscine" panose="020B0506040202020204" pitchFamily="34" charset="0"/>
            </a:endParaRPr>
          </a:p>
        </p:txBody>
      </p:sp>
      <p:pic>
        <p:nvPicPr>
          <p:cNvPr id="66585"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97388" y="4960938"/>
            <a:ext cx="1044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8"/>
          <p:cNvSpPr txBox="1">
            <a:spLocks noChangeArrowheads="1"/>
          </p:cNvSpPr>
          <p:nvPr/>
        </p:nvSpPr>
        <p:spPr bwMode="auto">
          <a:xfrm>
            <a:off x="141288" y="120650"/>
            <a:ext cx="969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与传统母基金之类的</a:t>
            </a:r>
            <a:r>
              <a:rPr lang="en-US" altLang="zh-CN" sz="2000" b="1" dirty="0">
                <a:solidFill>
                  <a:srgbClr val="FFFFFF"/>
                </a:solidFill>
                <a:latin typeface="Oscine" panose="020B0506040202020204" pitchFamily="34" charset="0"/>
                <a:ea typeface="+mn-ea"/>
              </a:rPr>
              <a:t>LP</a:t>
            </a:r>
            <a:r>
              <a:rPr lang="zh-CN" altLang="en-US" sz="2000" b="1" dirty="0">
                <a:solidFill>
                  <a:srgbClr val="FFFFFF"/>
                </a:solidFill>
                <a:latin typeface="Oscine" panose="020B0506040202020204" pitchFamily="34" charset="0"/>
                <a:ea typeface="+mn-ea"/>
              </a:rPr>
              <a:t>不同，许多</a:t>
            </a:r>
            <a:r>
              <a:rPr lang="en-US" altLang="zh-CN" sz="2000" b="1" dirty="0">
                <a:solidFill>
                  <a:srgbClr val="FFFFFF"/>
                </a:solidFill>
                <a:latin typeface="Oscine" panose="020B0506040202020204" pitchFamily="34" charset="0"/>
                <a:ea typeface="+mn-ea"/>
              </a:rPr>
              <a:t>VR/AR</a:t>
            </a:r>
            <a:r>
              <a:rPr lang="zh-CN" altLang="en-US" sz="2000" b="1" dirty="0">
                <a:solidFill>
                  <a:srgbClr val="FFFFFF"/>
                </a:solidFill>
                <a:latin typeface="Oscine" panose="020B0506040202020204" pitchFamily="34" charset="0"/>
                <a:ea typeface="+mn-ea"/>
              </a:rPr>
              <a:t>专项基金背后的资金来自产业或者政府背景</a:t>
            </a:r>
          </a:p>
        </p:txBody>
      </p:sp>
      <p:sp>
        <p:nvSpPr>
          <p:cNvPr id="27" name="TextBox 26"/>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30"/>
          <p:cNvSpPr txBox="1">
            <a:spLocks noChangeArrowheads="1"/>
          </p:cNvSpPr>
          <p:nvPr/>
        </p:nvSpPr>
        <p:spPr bwMode="auto">
          <a:xfrm>
            <a:off x="79375" y="131763"/>
            <a:ext cx="933291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更多专门投</a:t>
            </a:r>
            <a:r>
              <a:rPr lang="en-US" altLang="zh-CN" sz="2000" b="1" dirty="0">
                <a:solidFill>
                  <a:srgbClr val="FFFFFF"/>
                </a:solidFill>
                <a:latin typeface="Oscine" panose="020B0506040202020204" pitchFamily="34" charset="0"/>
                <a:ea typeface="+mn-ea"/>
              </a:rPr>
              <a:t>VR/AR</a:t>
            </a:r>
            <a:r>
              <a:rPr lang="zh-CN" altLang="en-US" sz="2000" b="1" dirty="0">
                <a:solidFill>
                  <a:srgbClr val="FFFFFF"/>
                </a:solidFill>
                <a:latin typeface="Oscine" panose="020B0506040202020204" pitchFamily="34" charset="0"/>
                <a:ea typeface="+mn-ea"/>
              </a:rPr>
              <a:t>的新基金正在持续成立，部分具有特定目标领域</a:t>
            </a:r>
          </a:p>
        </p:txBody>
      </p:sp>
      <p:graphicFrame>
        <p:nvGraphicFramePr>
          <p:cNvPr id="35" name="Table 34"/>
          <p:cNvGraphicFramePr>
            <a:graphicFrameLocks noGrp="1"/>
          </p:cNvGraphicFramePr>
          <p:nvPr/>
        </p:nvGraphicFramePr>
        <p:xfrm>
          <a:off x="460375" y="858838"/>
          <a:ext cx="11271250" cy="5622928"/>
        </p:xfrm>
        <a:graphic>
          <a:graphicData uri="http://schemas.openxmlformats.org/drawingml/2006/table">
            <a:tbl>
              <a:tblPr/>
              <a:tblGrid>
                <a:gridCol w="2286000"/>
                <a:gridCol w="2343150"/>
                <a:gridCol w="2413000"/>
                <a:gridCol w="1758950"/>
                <a:gridCol w="2470150"/>
              </a:tblGrid>
              <a:tr h="411264">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基金名称</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1" i="0" u="none" strike="noStrike" cap="none" normalizeH="0" baseline="0" dirty="0">
                          <a:ln>
                            <a:noFill/>
                          </a:ln>
                          <a:solidFill>
                            <a:srgbClr val="000000"/>
                          </a:solidFill>
                          <a:effectLst/>
                          <a:latin typeface="Oscine" panose="020B0506040202020204" pitchFamily="34" charset="0"/>
                          <a:ea typeface="+mn-ea"/>
                        </a:rPr>
                        <a:t>基金规模（百万美元）</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投资者</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1"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投资者类型</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VR/AR</a:t>
                      </a: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底下目标领域</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r>
              <a:tr h="36521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Samsung NEXT Fund</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rPr>
                        <a:t>150</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三星</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科技公司</a:t>
                      </a:r>
                      <a:endParaRPr kumimoji="0" lang="en-US" altLang="zh-CN"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通用</a:t>
                      </a: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VR/AR</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7248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网易</a:t>
                      </a:r>
                      <a:r>
                        <a:rPr kumimoji="0" lang="en-US" altLang="zh-CN"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VR/AR</a:t>
                      </a: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基金</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315</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网易</a:t>
                      </a:r>
                      <a:endPar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游戏公司</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defRPr/>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以美国企业为主，</a:t>
                      </a: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r>
                      <a:b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b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技术和游戏</a:t>
                      </a:r>
                      <a:endPar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521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Colopl VR Fund2</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50</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Colopl</a:t>
                      </a:r>
                      <a:endPar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游戏公司</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通用</a:t>
                      </a: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VR/AR</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521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AET Fund</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rPr>
                        <a:t>50</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Akatsuki</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游戏公司</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娱乐</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7248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GFR Fund</a:t>
                      </a:r>
                      <a:b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b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（其前身为</a:t>
                      </a: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GREE VR</a:t>
                      </a: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rPr>
                        <a:t>18</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GREE</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游戏公司</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rPr>
                        <a:t>AR/MR</a:t>
                      </a:r>
                      <a:r>
                        <a:rPr kumimoji="0" lang="zh-CN" altLang="en-US" sz="1600" b="0" i="0" u="none" strike="noStrike" cap="none" normalizeH="0" baseline="0" dirty="0">
                          <a:ln>
                            <a:noFill/>
                          </a:ln>
                          <a:solidFill>
                            <a:srgbClr val="000000"/>
                          </a:solidFill>
                          <a:effectLst/>
                          <a:latin typeface="Oscine" panose="020B0506040202020204" pitchFamily="34" charset="0"/>
                          <a:ea typeface="+mn-ea"/>
                        </a:rPr>
                        <a:t>应用</a:t>
                      </a:r>
                      <a:endParaRPr kumimoji="0" lang="en-US" altLang="zh-CN" sz="1600" b="0" i="0" u="none" strike="noStrike" cap="none" normalizeH="0" baseline="0" dirty="0">
                        <a:ln>
                          <a:noFill/>
                        </a:ln>
                        <a:solidFill>
                          <a:srgbClr val="000000"/>
                        </a:solidFill>
                        <a:effectLst/>
                        <a:latin typeface="Oscine" panose="020B0506040202020204" pitchFamily="34" charset="0"/>
                        <a:ea typeface="+mn-ea"/>
                      </a:endParaRP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521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Kaleidoscope Fund</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rPr>
                        <a:t>3</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Kaleidoscope</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娱乐公司</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优质</a:t>
                      </a: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a:t>
                      </a: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内容</a:t>
                      </a:r>
                      <a:endPar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521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MTG Fund</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rPr>
                        <a:t>30</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Modern Times Group </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娱乐公司</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游戏</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7248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XR </a:t>
                      </a:r>
                      <a:r>
                        <a:rPr kumimoji="0" lang="en-US" altLang="zh-CN" sz="1600" b="0" i="0" u="none" strike="noStrike" cap="none" normalizeH="0" baseline="0" dirty="0" err="1">
                          <a:ln>
                            <a:noFill/>
                          </a:ln>
                          <a:solidFill>
                            <a:srgbClr val="000000"/>
                          </a:solidFill>
                          <a:effectLst/>
                          <a:latin typeface="Oscine" panose="020B0506040202020204" pitchFamily="34" charset="0"/>
                          <a:ea typeface="+mn-ea"/>
                          <a:cs typeface="等线" panose="02010600030101010101" pitchFamily="2" charset="-122"/>
                        </a:rPr>
                        <a:t>Basefund</a:t>
                      </a:r>
                      <a:endPar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rPr>
                        <a:t>60</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2SQRS, VRBASE, Ariadne Capital</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技术孵化公司</a:t>
                      </a:r>
                      <a:endParaRPr kumimoji="0" lang="en-US" altLang="zh-CN"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以欧洲软件企业为主</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572486">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Shasta Camera Fund</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rPr>
                        <a:t>未披露</a:t>
                      </a:r>
                      <a:br>
                        <a:rPr kumimoji="0" lang="zh-CN" altLang="en-US" sz="1600" b="0" i="0" u="none" strike="noStrike" cap="none" normalizeH="0" baseline="0" dirty="0">
                          <a:ln>
                            <a:noFill/>
                          </a:ln>
                          <a:solidFill>
                            <a:srgbClr val="000000"/>
                          </a:solidFill>
                          <a:effectLst/>
                          <a:latin typeface="Oscine" panose="020B0506040202020204" pitchFamily="34" charset="0"/>
                          <a:ea typeface="+mn-ea"/>
                        </a:rPr>
                      </a:br>
                      <a:r>
                        <a:rPr kumimoji="0" lang="zh-CN" altLang="en-US" sz="1600" b="0" i="0" u="none" strike="noStrike" cap="none" normalizeH="0" baseline="0" dirty="0">
                          <a:ln>
                            <a:noFill/>
                          </a:ln>
                          <a:solidFill>
                            <a:srgbClr val="000000"/>
                          </a:solidFill>
                          <a:effectLst/>
                          <a:latin typeface="Oscine" panose="020B0506040202020204" pitchFamily="34" charset="0"/>
                          <a:ea typeface="+mn-ea"/>
                        </a:rPr>
                        <a:t>（每个项目</a:t>
                      </a:r>
                      <a:r>
                        <a:rPr kumimoji="0" lang="en-US" altLang="zh-CN" sz="1600" b="0" i="0" u="none" strike="noStrike" cap="none" normalizeH="0" baseline="0" dirty="0">
                          <a:ln>
                            <a:noFill/>
                          </a:ln>
                          <a:solidFill>
                            <a:srgbClr val="000000"/>
                          </a:solidFill>
                          <a:effectLst/>
                          <a:latin typeface="Oscine" panose="020B0506040202020204" pitchFamily="34" charset="0"/>
                          <a:ea typeface="+mn-ea"/>
                        </a:rPr>
                        <a:t>10</a:t>
                      </a:r>
                      <a:r>
                        <a:rPr kumimoji="0" lang="zh-CN" altLang="en-US" sz="1600" b="0" i="0" u="none" strike="noStrike" cap="none" normalizeH="0" baseline="0" dirty="0">
                          <a:ln>
                            <a:noFill/>
                          </a:ln>
                          <a:solidFill>
                            <a:srgbClr val="000000"/>
                          </a:solidFill>
                          <a:effectLst/>
                          <a:latin typeface="Oscine" panose="020B0506040202020204" pitchFamily="34" charset="0"/>
                          <a:ea typeface="+mn-ea"/>
                        </a:rPr>
                        <a:t>万美元）</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Shasta Ventures</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风险资本</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相机、计算机视觉</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521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上华创投</a:t>
                      </a:r>
                      <a:endPar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rPr>
                        <a:t>150</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深圳市政府，</a:t>
                      </a: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HTC</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政府</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部分资金以中国企业为主</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521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青岛</a:t>
                      </a: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a:t>
                      </a: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协同创新基金</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dirty="0">
                          <a:ln>
                            <a:noFill/>
                          </a:ln>
                          <a:solidFill>
                            <a:srgbClr val="000000"/>
                          </a:solidFill>
                          <a:effectLst/>
                          <a:latin typeface="Oscine" panose="020B0506040202020204" pitchFamily="34" charset="0"/>
                          <a:ea typeface="+mn-ea"/>
                        </a:rPr>
                        <a:t>75</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青岛市政府</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政府</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以中国企业为主</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65215">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韩国政府</a:t>
                      </a:r>
                      <a:r>
                        <a:rPr kumimoji="0" lang="en-US" altLang="zh-CN"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a:t>
                      </a: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基金</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600" b="0" i="0" u="none" strike="noStrike" cap="none" normalizeH="0" baseline="0">
                          <a:ln>
                            <a:noFill/>
                          </a:ln>
                          <a:solidFill>
                            <a:srgbClr val="000000"/>
                          </a:solidFill>
                          <a:effectLst/>
                          <a:latin typeface="Oscine" panose="020B0506040202020204" pitchFamily="34" charset="0"/>
                          <a:ea typeface="+mn-ea"/>
                        </a:rPr>
                        <a:t>35</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韩国政府</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政府</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以韩国企业为主</a:t>
                      </a:r>
                    </a:p>
                  </a:txBody>
                  <a:tcPr marL="84667" marR="84667" marT="42343" marB="4234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bl>
          </a:graphicData>
        </a:graphic>
      </p:graphicFrame>
      <p:sp>
        <p:nvSpPr>
          <p:cNvPr id="4" name="TextBox 3"/>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8"/>
          <p:cNvSpPr txBox="1">
            <a:spLocks noChangeArrowheads="1"/>
          </p:cNvSpPr>
          <p:nvPr/>
        </p:nvSpPr>
        <p:spPr bwMode="auto">
          <a:xfrm>
            <a:off x="79375" y="131763"/>
            <a:ext cx="9332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亚洲资本越来越重要，投资的方式也变得更主动和活跃</a:t>
            </a:r>
          </a:p>
        </p:txBody>
      </p:sp>
      <p:sp>
        <p:nvSpPr>
          <p:cNvPr id="10" name="Rectangle 9"/>
          <p:cNvSpPr/>
          <p:nvPr/>
        </p:nvSpPr>
        <p:spPr>
          <a:xfrm>
            <a:off x="690563" y="1087438"/>
            <a:ext cx="3406775" cy="517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600" b="1" dirty="0">
                <a:solidFill>
                  <a:srgbClr val="FFFFFF"/>
                </a:solidFill>
                <a:latin typeface="Oscine" panose="020B0506040202020204" pitchFamily="34" charset="0"/>
                <a:cs typeface="等线" panose="02010600030101010101" pitchFamily="2" charset="-122"/>
              </a:rPr>
              <a:t>LP/</a:t>
            </a:r>
            <a:r>
              <a:rPr lang="zh-CN" altLang="en-US" sz="1600" b="1" dirty="0">
                <a:solidFill>
                  <a:srgbClr val="FFFFFF"/>
                </a:solidFill>
                <a:latin typeface="Oscine" panose="020B0506040202020204" pitchFamily="34" charset="0"/>
                <a:cs typeface="等线" panose="02010600030101010101" pitchFamily="2" charset="-122"/>
              </a:rPr>
              <a:t>联合投资</a:t>
            </a:r>
          </a:p>
        </p:txBody>
      </p:sp>
      <p:sp>
        <p:nvSpPr>
          <p:cNvPr id="11" name="Rectangle 10"/>
          <p:cNvSpPr/>
          <p:nvPr/>
        </p:nvSpPr>
        <p:spPr>
          <a:xfrm>
            <a:off x="4443413" y="1087438"/>
            <a:ext cx="3406775" cy="517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a:solidFill>
                  <a:srgbClr val="FFFFFF"/>
                </a:solidFill>
                <a:latin typeface="Oscine" panose="020B0506040202020204" pitchFamily="34" charset="0"/>
                <a:cs typeface="等线" panose="02010600030101010101" pitchFamily="2" charset="-122"/>
              </a:rPr>
              <a:t>直接投资</a:t>
            </a:r>
          </a:p>
        </p:txBody>
      </p:sp>
      <p:sp>
        <p:nvSpPr>
          <p:cNvPr id="12" name="Rectangle 11"/>
          <p:cNvSpPr/>
          <p:nvPr/>
        </p:nvSpPr>
        <p:spPr>
          <a:xfrm>
            <a:off x="8194675" y="1087438"/>
            <a:ext cx="3406775" cy="517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a:solidFill>
                  <a:srgbClr val="FFFFFF"/>
                </a:solidFill>
                <a:latin typeface="Oscine" panose="020B0506040202020204" pitchFamily="34" charset="0"/>
                <a:cs typeface="等线" panose="02010600030101010101" pitchFamily="2" charset="-122"/>
              </a:rPr>
              <a:t>跨境基金</a:t>
            </a:r>
          </a:p>
        </p:txBody>
      </p:sp>
      <p:sp>
        <p:nvSpPr>
          <p:cNvPr id="68613" name="文本框 3"/>
          <p:cNvSpPr txBox="1">
            <a:spLocks noChangeArrowheads="1"/>
          </p:cNvSpPr>
          <p:nvPr/>
        </p:nvSpPr>
        <p:spPr bwMode="auto">
          <a:xfrm>
            <a:off x="795338" y="1738313"/>
            <a:ext cx="34115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利用被投基金资源建立行业知识和项目渠道（共同投资或后续投资轮）</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68614" name="文本框 3"/>
          <p:cNvSpPr txBox="1">
            <a:spLocks noChangeArrowheads="1"/>
          </p:cNvSpPr>
          <p:nvPr/>
        </p:nvSpPr>
        <p:spPr bwMode="auto">
          <a:xfrm>
            <a:off x="4546600" y="1738313"/>
            <a:ext cx="3198813"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在内部</a:t>
            </a:r>
            <a:r>
              <a:rPr lang="zh-CN" altLang="en-US" sz="1600" dirty="0">
                <a:solidFill>
                  <a:srgbClr val="FFFFFF"/>
                </a:solidFill>
                <a:latin typeface="Oscine" panose="020B0506040202020204" pitchFamily="34" charset="0"/>
                <a:ea typeface="等线" panose="02010600030101010101" pitchFamily="2" charset="-122"/>
                <a:sym typeface="+mn-ea"/>
              </a:rPr>
              <a:t>建立自有的</a:t>
            </a:r>
            <a:r>
              <a:rPr lang="zh-CN" altLang="en-US" sz="1600" dirty="0">
                <a:solidFill>
                  <a:srgbClr val="FFFFFF"/>
                </a:solidFill>
                <a:latin typeface="Oscine" panose="020B0506040202020204" pitchFamily="34" charset="0"/>
                <a:ea typeface="+mn-ea"/>
                <a:sym typeface="+mn-ea"/>
              </a:rPr>
              <a:t>项目获取渠道能力和知识能力</a:t>
            </a:r>
          </a:p>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作为主要出资者直接参与跨境项目投资</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68615" name="文本框 3"/>
          <p:cNvSpPr txBox="1">
            <a:spLocks noChangeArrowheads="1"/>
          </p:cNvSpPr>
          <p:nvPr/>
        </p:nvSpPr>
        <p:spPr bwMode="auto">
          <a:xfrm>
            <a:off x="8299450" y="1738313"/>
            <a:ext cx="3198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为投资海外前沿技术而设立的专项基金</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pic>
        <p:nvPicPr>
          <p:cNvPr id="68616" name="图片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138" y="4221985"/>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3"/>
          <p:cNvPicPr>
            <a:picLocks noChangeAspect="1" noChangeArrowheads="1"/>
          </p:cNvPicPr>
          <p:nvPr/>
        </p:nvPicPr>
        <p:blipFill>
          <a:blip r:embed="rId3">
            <a:extLst>
              <a:ext uri="{28A0092B-C50C-407E-A947-70E740481C1C}">
                <a14:useLocalDpi xmlns:a14="http://schemas.microsoft.com/office/drawing/2010/main" val="0"/>
              </a:ext>
            </a:extLst>
          </a:blip>
          <a:srcRect t="25104" b="26511"/>
          <a:stretch>
            <a:fillRect/>
          </a:stretch>
        </p:blipFill>
        <p:spPr bwMode="auto">
          <a:xfrm>
            <a:off x="912813" y="3020247"/>
            <a:ext cx="1438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5"/>
          <p:cNvPicPr>
            <a:picLocks noChangeAspect="1" noChangeArrowheads="1"/>
          </p:cNvPicPr>
          <p:nvPr/>
        </p:nvPicPr>
        <p:blipFill>
          <a:blip r:embed="rId4">
            <a:extLst>
              <a:ext uri="{28A0092B-C50C-407E-A947-70E740481C1C}">
                <a14:useLocalDpi xmlns:a14="http://schemas.microsoft.com/office/drawing/2010/main" val="0"/>
              </a:ext>
            </a:extLst>
          </a:blip>
          <a:srcRect t="12999" b="15489"/>
          <a:stretch>
            <a:fillRect/>
          </a:stretch>
        </p:blipFill>
        <p:spPr bwMode="auto">
          <a:xfrm>
            <a:off x="2562225" y="3020247"/>
            <a:ext cx="13747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Arrow Connector 30"/>
          <p:cNvCxnSpPr/>
          <p:nvPr/>
        </p:nvCxnSpPr>
        <p:spPr>
          <a:xfrm flipH="1">
            <a:off x="2562225" y="3771135"/>
            <a:ext cx="209550" cy="357187"/>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35" name="Arrow: Down 34"/>
          <p:cNvSpPr/>
          <p:nvPr/>
        </p:nvSpPr>
        <p:spPr>
          <a:xfrm>
            <a:off x="3224213" y="3804472"/>
            <a:ext cx="366712" cy="1462088"/>
          </a:xfrm>
          <a:prstGeom prst="downArrow">
            <a:avLst/>
          </a:prstGeom>
          <a:solidFill>
            <a:srgbClr val="7F7F7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36" name="Arrow: Down 35"/>
          <p:cNvSpPr/>
          <p:nvPr/>
        </p:nvSpPr>
        <p:spPr>
          <a:xfrm>
            <a:off x="1244600" y="3804472"/>
            <a:ext cx="366713" cy="1462088"/>
          </a:xfrm>
          <a:prstGeom prst="downArrow">
            <a:avLst/>
          </a:prstGeom>
          <a:solidFill>
            <a:srgbClr val="7F7F7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68622" name="TextBox 42"/>
          <p:cNvSpPr txBox="1">
            <a:spLocks noChangeArrowheads="1"/>
          </p:cNvSpPr>
          <p:nvPr/>
        </p:nvSpPr>
        <p:spPr bwMode="auto">
          <a:xfrm>
            <a:off x="2779713" y="3817172"/>
            <a:ext cx="404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1600" dirty="0">
                <a:solidFill>
                  <a:srgbClr val="FFFFFF"/>
                </a:solidFill>
                <a:latin typeface="Oscine" panose="020B0506040202020204" pitchFamily="34" charset="0"/>
                <a:ea typeface="+mn-ea"/>
              </a:rPr>
              <a:t>LP</a:t>
            </a:r>
            <a:endParaRPr lang="zh-CN" altLang="en-US" sz="1600" dirty="0">
              <a:solidFill>
                <a:srgbClr val="FFFFFF"/>
              </a:solidFill>
              <a:latin typeface="Oscine" panose="020B0506040202020204" pitchFamily="34" charset="0"/>
              <a:ea typeface="+mn-ea"/>
            </a:endParaRPr>
          </a:p>
        </p:txBody>
      </p:sp>
      <p:sp>
        <p:nvSpPr>
          <p:cNvPr id="68623" name="TextBox 43"/>
          <p:cNvSpPr txBox="1">
            <a:spLocks noChangeArrowheads="1"/>
          </p:cNvSpPr>
          <p:nvPr/>
        </p:nvSpPr>
        <p:spPr bwMode="auto">
          <a:xfrm>
            <a:off x="1616075" y="3817172"/>
            <a:ext cx="411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1600" dirty="0">
                <a:solidFill>
                  <a:srgbClr val="FFFFFF"/>
                </a:solidFill>
                <a:latin typeface="Oscine" panose="020B0506040202020204" pitchFamily="34" charset="0"/>
                <a:ea typeface="+mn-ea"/>
              </a:rPr>
              <a:t>LP</a:t>
            </a:r>
            <a:endParaRPr lang="zh-CN" altLang="en-US" sz="1600" dirty="0">
              <a:solidFill>
                <a:srgbClr val="FFFFFF"/>
              </a:solidFill>
              <a:latin typeface="Oscine" panose="020B0506040202020204" pitchFamily="34" charset="0"/>
              <a:ea typeface="+mn-ea"/>
            </a:endParaRPr>
          </a:p>
        </p:txBody>
      </p:sp>
      <p:cxnSp>
        <p:nvCxnSpPr>
          <p:cNvPr id="46" name="Straight Arrow Connector 45"/>
          <p:cNvCxnSpPr/>
          <p:nvPr/>
        </p:nvCxnSpPr>
        <p:spPr>
          <a:xfrm>
            <a:off x="2173288" y="3771135"/>
            <a:ext cx="209550" cy="357187"/>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pic>
        <p:nvPicPr>
          <p:cNvPr id="68625"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5352410"/>
            <a:ext cx="105886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6" name="Picture 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8775" y="5382572"/>
            <a:ext cx="10382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6075" y="5715947"/>
            <a:ext cx="10493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8" name="Picture 53"/>
          <p:cNvPicPr>
            <a:picLocks noChangeAspect="1" noChangeArrowheads="1"/>
          </p:cNvPicPr>
          <p:nvPr/>
        </p:nvPicPr>
        <p:blipFill>
          <a:blip r:embed="rId8">
            <a:extLst>
              <a:ext uri="{28A0092B-C50C-407E-A947-70E740481C1C}">
                <a14:useLocalDpi xmlns:a14="http://schemas.microsoft.com/office/drawing/2010/main" val="0"/>
              </a:ext>
            </a:extLst>
          </a:blip>
          <a:srcRect l="8136" t="33984" r="12280" b="33984"/>
          <a:stretch>
            <a:fillRect/>
          </a:stretch>
        </p:blipFill>
        <p:spPr bwMode="auto">
          <a:xfrm>
            <a:off x="2886075" y="6133460"/>
            <a:ext cx="10493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9" name="Picture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8250" y="3085335"/>
            <a:ext cx="116046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0" name="图片 14" descr="softban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0250" y="3950522"/>
            <a:ext cx="11318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1" name="Picture 6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2013" y="3983860"/>
            <a:ext cx="1876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2" name="Picture 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1375" y="3085335"/>
            <a:ext cx="13747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3" name="Picture 6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8738" y="4656960"/>
            <a:ext cx="13446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4" name="Picture 8" descr="Image result for tencent"/>
          <p:cNvPicPr>
            <a:picLocks noChangeAspect="1" noChangeArrowheads="1"/>
          </p:cNvPicPr>
          <p:nvPr/>
        </p:nvPicPr>
        <p:blipFill>
          <a:blip r:embed="rId14" cstate="print">
            <a:extLst>
              <a:ext uri="{28A0092B-C50C-407E-A947-70E740481C1C}">
                <a14:useLocalDpi xmlns:a14="http://schemas.microsoft.com/office/drawing/2010/main" val="0"/>
              </a:ext>
            </a:extLst>
          </a:blip>
          <a:srcRect t="11153" b="20636"/>
          <a:stretch>
            <a:fillRect/>
          </a:stretch>
        </p:blipFill>
        <p:spPr bwMode="auto">
          <a:xfrm>
            <a:off x="4545013" y="4652197"/>
            <a:ext cx="15668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5" name="Picture 6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03763" y="5388797"/>
            <a:ext cx="118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6" name="Picture 69"/>
          <p:cNvPicPr>
            <a:picLocks noChangeAspect="1" noChangeArrowheads="1"/>
          </p:cNvPicPr>
          <p:nvPr/>
        </p:nvPicPr>
        <p:blipFill>
          <a:blip r:embed="rId16">
            <a:extLst>
              <a:ext uri="{28A0092B-C50C-407E-A947-70E740481C1C}">
                <a14:useLocalDpi xmlns:a14="http://schemas.microsoft.com/office/drawing/2010/main" val="0"/>
              </a:ext>
            </a:extLst>
          </a:blip>
          <a:srcRect l="9514" t="16249" r="6706" b="18834"/>
          <a:stretch>
            <a:fillRect/>
          </a:stretch>
        </p:blipFill>
        <p:spPr bwMode="auto">
          <a:xfrm>
            <a:off x="6234113" y="5395147"/>
            <a:ext cx="13446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 name="Straight Arrow Connector 70"/>
          <p:cNvCxnSpPr/>
          <p:nvPr/>
        </p:nvCxnSpPr>
        <p:spPr>
          <a:xfrm flipV="1">
            <a:off x="6026150" y="3371085"/>
            <a:ext cx="292100" cy="1587"/>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a:off x="5672138" y="4142610"/>
            <a:ext cx="269875" cy="3175"/>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a:off x="6111875" y="4898260"/>
            <a:ext cx="296863" cy="3175"/>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a:off x="5888038" y="5650735"/>
            <a:ext cx="346075" cy="4762"/>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pic>
        <p:nvPicPr>
          <p:cNvPr id="68641" name="Picture 8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2363" y="2966272"/>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2" name="Picture 8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844088" y="3045647"/>
            <a:ext cx="13652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3" name="Picture 8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99513" y="4053710"/>
            <a:ext cx="2270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4" name="Picture 9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99513" y="4607747"/>
            <a:ext cx="2270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99513" y="5293547"/>
            <a:ext cx="22701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2"/>
          <p:cNvSpPr txBox="1">
            <a:spLocks noChangeArrowheads="1"/>
          </p:cNvSpPr>
          <p:nvPr/>
        </p:nvSpPr>
        <p:spPr bwMode="auto">
          <a:xfrm>
            <a:off x="1084263" y="4607706"/>
            <a:ext cx="9442450" cy="738664"/>
          </a:xfrm>
          <a:prstGeom prst="rect">
            <a:avLst/>
          </a:prstGeom>
          <a:noFill/>
          <a:ln w="38100">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endParaRPr lang="zh-CN" altLang="en-US" sz="1400">
              <a:latin typeface="+mn-ea"/>
              <a:ea typeface="+mn-ea"/>
            </a:endParaRPr>
          </a:p>
          <a:p>
            <a:endParaRPr lang="zh-CN" altLang="en-US" sz="1400">
              <a:latin typeface="+mn-ea"/>
              <a:ea typeface="+mn-ea"/>
            </a:endParaRPr>
          </a:p>
          <a:p>
            <a:endParaRPr lang="zh-CN" altLang="en-US" sz="1400">
              <a:latin typeface="+mn-ea"/>
              <a:ea typeface="+mn-ea"/>
            </a:endParaRPr>
          </a:p>
        </p:txBody>
      </p:sp>
      <p:sp>
        <p:nvSpPr>
          <p:cNvPr id="26626" name="TextBox 3"/>
          <p:cNvSpPr txBox="1">
            <a:spLocks noChangeArrowheads="1"/>
          </p:cNvSpPr>
          <p:nvPr/>
        </p:nvSpPr>
        <p:spPr bwMode="auto">
          <a:xfrm>
            <a:off x="141288" y="163513"/>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mn-ea"/>
                <a:ea typeface="+mn-ea"/>
              </a:rPr>
              <a:t>报告目录</a:t>
            </a:r>
          </a:p>
        </p:txBody>
      </p:sp>
      <p:sp>
        <p:nvSpPr>
          <p:cNvPr id="26627" name="Rectangle 1"/>
          <p:cNvSpPr>
            <a:spLocks noChangeArrowheads="1"/>
          </p:cNvSpPr>
          <p:nvPr/>
        </p:nvSpPr>
        <p:spPr bwMode="auto">
          <a:xfrm>
            <a:off x="1431925" y="1281113"/>
            <a:ext cx="88963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报告概要</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融资趋势</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年度投资重点</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资本市场概况</a:t>
            </a:r>
          </a:p>
          <a:p>
            <a:pPr eaLnBrk="0" hangingPunct="0">
              <a:spcAft>
                <a:spcPts val="1815"/>
              </a:spcAft>
              <a:buFont typeface="宋体" panose="02010600030101010101" pitchFamily="2" charset="-122"/>
              <a:buChar char="•"/>
            </a:pPr>
            <a:r>
              <a:rPr lang="zh-CN" altLang="en-US" sz="4000" b="1" dirty="0">
                <a:solidFill>
                  <a:srgbClr val="FFFFFF"/>
                </a:solidFill>
                <a:latin typeface="Oscine" panose="020B0506040202020204" pitchFamily="34" charset="0"/>
                <a:ea typeface="+mn-ea"/>
              </a:rPr>
              <a:t>项目退出</a:t>
            </a:r>
          </a:p>
          <a:p>
            <a:pPr eaLnBrk="0" hangingPunct="0">
              <a:spcAft>
                <a:spcPts val="1815"/>
              </a:spcAft>
              <a:buFont typeface="宋体" panose="02010600030101010101" pitchFamily="2" charset="-122"/>
              <a:buChar char="•"/>
            </a:pPr>
            <a:r>
              <a:rPr lang="en-US" altLang="zh-CN" sz="4000" dirty="0">
                <a:solidFill>
                  <a:srgbClr val="FFFFFF"/>
                </a:solidFill>
                <a:latin typeface="Oscine" panose="020B0506040202020204" pitchFamily="34" charset="0"/>
                <a:ea typeface="+mn-ea"/>
              </a:rPr>
              <a:t>2018</a:t>
            </a:r>
            <a:r>
              <a:rPr lang="zh-CN" altLang="en-US" sz="4000" dirty="0">
                <a:solidFill>
                  <a:srgbClr val="FFFFFF"/>
                </a:solidFill>
                <a:latin typeface="Oscine" panose="020B0506040202020204" pitchFamily="34" charset="0"/>
                <a:ea typeface="+mn-ea"/>
              </a:rPr>
              <a:t>年展望</a:t>
            </a:r>
            <a:endParaRPr lang="zh-CN" altLang="en-US" sz="4000" dirty="0">
              <a:solidFill>
                <a:srgbClr val="FFFFFF"/>
              </a:solidFill>
              <a:latin typeface="Oscine" panose="020B0506040202020204" pitchFamily="34" charset="0"/>
              <a:ea typeface="+mn-ea"/>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79413" y="992188"/>
            <a:ext cx="3657600" cy="2905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defTabSz="912495" eaLnBrk="0" hangingPunct="0">
              <a:spcAft>
                <a:spcPts val="600"/>
              </a:spcAft>
              <a:buFont typeface="宋体" panose="02010600030101010101" pitchFamily="2" charset="-122"/>
              <a:buChar char="•"/>
              <a:defRPr/>
            </a:pPr>
            <a:endParaRPr lang="en-US" altLang="zh-CN" sz="1600" dirty="0">
              <a:solidFill>
                <a:srgbClr val="000000"/>
              </a:solidFill>
              <a:latin typeface="Oscine" panose="020B0506040202020204" pitchFamily="34" charset="0"/>
              <a:cs typeface="等线" panose="02010600030101010101" pitchFamily="2" charset="-122"/>
              <a:sym typeface="+mn-ea"/>
            </a:endParaRPr>
          </a:p>
          <a:p>
            <a:pPr marL="285750" indent="-285750" defTabSz="912495" eaLnBrk="0" hangingPunct="0">
              <a:spcAft>
                <a:spcPts val="600"/>
              </a:spcAft>
              <a:buSzPct val="100000"/>
              <a:buFont typeface="宋体" panose="02010600030101010101" pitchFamily="2" charset="-122"/>
              <a:buNone/>
              <a:defRPr/>
            </a:pPr>
            <a:endParaRPr lang="en-US" altLang="zh-CN" sz="1600" dirty="0">
              <a:solidFill>
                <a:srgbClr val="000000"/>
              </a:solidFill>
              <a:latin typeface="Oscine" panose="020B0506040202020204" pitchFamily="34" charset="0"/>
              <a:cs typeface="等线" panose="02010600030101010101" pitchFamily="2" charset="-122"/>
              <a:sym typeface="+mn-ea"/>
            </a:endParaRPr>
          </a:p>
          <a:p>
            <a:pPr marL="285750" indent="-285750" defTabSz="912495" eaLnBrk="0" hangingPunct="0">
              <a:spcAft>
                <a:spcPts val="600"/>
              </a:spcAft>
              <a:buFont typeface="宋体" panose="02010600030101010101" pitchFamily="2" charset="-122"/>
              <a:buChar char="•"/>
              <a:defRPr/>
            </a:pPr>
            <a:r>
              <a:rPr lang="zh-CN" altLang="en-US" sz="1600" b="1" dirty="0">
                <a:solidFill>
                  <a:srgbClr val="000000"/>
                </a:solidFill>
                <a:latin typeface="Oscine" panose="020B0506040202020204" pitchFamily="34" charset="0"/>
                <a:cs typeface="等线" panose="02010600030101010101" pitchFamily="2" charset="-122"/>
                <a:sym typeface="+mn-ea"/>
              </a:rPr>
              <a:t>大型企业</a:t>
            </a:r>
            <a:r>
              <a:rPr lang="zh-CN" altLang="en-US" sz="1600" dirty="0">
                <a:solidFill>
                  <a:srgbClr val="000000"/>
                </a:solidFill>
                <a:latin typeface="Oscine" panose="020B0506040202020204" pitchFamily="34" charset="0"/>
                <a:cs typeface="等线" panose="02010600030101010101" pitchFamily="2" charset="-122"/>
                <a:sym typeface="+mn-ea"/>
              </a:rPr>
              <a:t>出于战略协同，或寻求将业务扩展至</a:t>
            </a:r>
            <a:r>
              <a:rPr lang="en-US" altLang="zh-CN" sz="1600" dirty="0">
                <a:solidFill>
                  <a:srgbClr val="000000"/>
                </a:solidFill>
                <a:latin typeface="Oscine" panose="020B0506040202020204" pitchFamily="34" charset="0"/>
                <a:cs typeface="等线" panose="02010600030101010101" pitchFamily="2" charset="-122"/>
                <a:sym typeface="+mn-ea"/>
              </a:rPr>
              <a:t>VR/AR</a:t>
            </a:r>
            <a:r>
              <a:rPr lang="zh-CN" altLang="en-US" sz="1600" dirty="0">
                <a:solidFill>
                  <a:srgbClr val="000000"/>
                </a:solidFill>
                <a:latin typeface="Oscine" panose="020B0506040202020204" pitchFamily="34" charset="0"/>
                <a:cs typeface="等线" panose="02010600030101010101" pitchFamily="2" charset="-122"/>
                <a:sym typeface="+mn-ea"/>
              </a:rPr>
              <a:t>领域而收购</a:t>
            </a:r>
            <a:r>
              <a:rPr lang="en-US" altLang="zh-CN" sz="1600" dirty="0">
                <a:solidFill>
                  <a:srgbClr val="000000"/>
                </a:solidFill>
                <a:latin typeface="Oscine" panose="020B0506040202020204" pitchFamily="34" charset="0"/>
                <a:cs typeface="等线" panose="02010600030101010101" pitchFamily="2" charset="-122"/>
                <a:sym typeface="+mn-ea"/>
              </a:rPr>
              <a:t>VR/AR</a:t>
            </a:r>
            <a:r>
              <a:rPr lang="zh-CN" altLang="en-US" sz="1600" dirty="0">
                <a:solidFill>
                  <a:srgbClr val="000000"/>
                </a:solidFill>
                <a:latin typeface="Oscine" panose="020B0506040202020204" pitchFamily="34" charset="0"/>
                <a:cs typeface="等线" panose="02010600030101010101" pitchFamily="2" charset="-122"/>
                <a:sym typeface="+mn-ea"/>
              </a:rPr>
              <a:t>初创公司</a:t>
            </a:r>
          </a:p>
          <a:p>
            <a:pPr marL="285750" indent="-285750" defTabSz="912495" eaLnBrk="0" hangingPunct="0">
              <a:spcAft>
                <a:spcPts val="600"/>
              </a:spcAft>
              <a:buFont typeface="宋体" panose="02010600030101010101" pitchFamily="2" charset="-122"/>
              <a:buChar char="•"/>
              <a:defRPr/>
            </a:pPr>
            <a:r>
              <a:rPr lang="zh-CN" altLang="en-US" sz="1600" dirty="0">
                <a:solidFill>
                  <a:srgbClr val="000000"/>
                </a:solidFill>
                <a:latin typeface="Oscine" panose="020B0506040202020204" pitchFamily="34" charset="0"/>
                <a:cs typeface="等线" panose="02010600030101010101" pitchFamily="2" charset="-122"/>
                <a:sym typeface="+mn-ea"/>
              </a:rPr>
              <a:t>目标公司的产品和商业模式在</a:t>
            </a:r>
            <a:r>
              <a:rPr lang="zh-CN" altLang="en-US" sz="1600" b="1" dirty="0">
                <a:solidFill>
                  <a:srgbClr val="000000"/>
                </a:solidFill>
                <a:latin typeface="Oscine" panose="020B0506040202020204" pitchFamily="34" charset="0"/>
                <a:cs typeface="等线" panose="02010600030101010101" pitchFamily="2" charset="-122"/>
                <a:sym typeface="+mn-ea"/>
              </a:rPr>
              <a:t>收购后基本大致不变</a:t>
            </a:r>
          </a:p>
        </p:txBody>
      </p:sp>
      <p:sp>
        <p:nvSpPr>
          <p:cNvPr id="34" name="Rectangle 33"/>
          <p:cNvSpPr/>
          <p:nvPr/>
        </p:nvSpPr>
        <p:spPr>
          <a:xfrm>
            <a:off x="379413" y="992188"/>
            <a:ext cx="3657600" cy="577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dirty="0">
                <a:solidFill>
                  <a:srgbClr val="FFFFFF"/>
                </a:solidFill>
                <a:latin typeface="Oscine" panose="020B0506040202020204" pitchFamily="34" charset="0"/>
                <a:cs typeface="等线" panose="02010600030101010101" pitchFamily="2" charset="-122"/>
                <a:sym typeface="+mn-ea"/>
              </a:rPr>
              <a:t>战略收购</a:t>
            </a:r>
          </a:p>
        </p:txBody>
      </p:sp>
      <p:sp>
        <p:nvSpPr>
          <p:cNvPr id="35" name="Rectangle 34"/>
          <p:cNvSpPr/>
          <p:nvPr/>
        </p:nvSpPr>
        <p:spPr>
          <a:xfrm>
            <a:off x="4267200" y="992188"/>
            <a:ext cx="3657600" cy="2905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defTabSz="912495" eaLnBrk="0" hangingPunct="0">
              <a:spcAft>
                <a:spcPts val="600"/>
              </a:spcAft>
              <a:buFont typeface="宋体" panose="02010600030101010101" pitchFamily="2" charset="-122"/>
              <a:buChar char="•"/>
              <a:defRPr/>
            </a:pPr>
            <a:endParaRPr lang="en-US" altLang="zh-CN" sz="1600" dirty="0">
              <a:solidFill>
                <a:srgbClr val="000000"/>
              </a:solidFill>
              <a:latin typeface="Oscine" panose="020B0506040202020204" pitchFamily="34" charset="0"/>
              <a:cs typeface="等线" panose="02010600030101010101" pitchFamily="2" charset="-122"/>
              <a:sym typeface="+mn-ea"/>
            </a:endParaRPr>
          </a:p>
          <a:p>
            <a:pPr marL="285750" indent="-285750" defTabSz="912495" eaLnBrk="0" hangingPunct="0">
              <a:spcAft>
                <a:spcPts val="600"/>
              </a:spcAft>
              <a:buSzPct val="100000"/>
              <a:buFont typeface="宋体" panose="02010600030101010101" pitchFamily="2" charset="-122"/>
              <a:buNone/>
              <a:defRPr/>
            </a:pPr>
            <a:endParaRPr lang="en-US" altLang="zh-CN" sz="1600" dirty="0">
              <a:solidFill>
                <a:srgbClr val="000000"/>
              </a:solidFill>
              <a:latin typeface="Oscine" panose="020B0506040202020204" pitchFamily="34" charset="0"/>
              <a:cs typeface="等线" panose="02010600030101010101" pitchFamily="2" charset="-122"/>
              <a:sym typeface="+mn-ea"/>
            </a:endParaRPr>
          </a:p>
          <a:p>
            <a:pPr marL="285750" indent="-285750" defTabSz="912495" eaLnBrk="0" hangingPunct="0">
              <a:spcAft>
                <a:spcPts val="600"/>
              </a:spcAft>
              <a:buFont typeface="宋体" panose="02010600030101010101" pitchFamily="2" charset="-122"/>
              <a:buChar char="•"/>
              <a:defRPr/>
            </a:pPr>
            <a:r>
              <a:rPr lang="zh-CN" altLang="en-US" sz="1600" dirty="0">
                <a:solidFill>
                  <a:srgbClr val="000000"/>
                </a:solidFill>
                <a:latin typeface="Oscine" panose="020B0506040202020204" pitchFamily="34" charset="0"/>
                <a:cs typeface="等线" panose="02010600030101010101" pitchFamily="2" charset="-122"/>
                <a:sym typeface="+mn-ea"/>
              </a:rPr>
              <a:t>大型科技公司为了人才</a:t>
            </a:r>
            <a:r>
              <a:rPr lang="en-US" altLang="zh-CN" sz="1600" dirty="0">
                <a:solidFill>
                  <a:srgbClr val="000000"/>
                </a:solidFill>
                <a:latin typeface="Oscine" panose="020B0506040202020204" pitchFamily="34" charset="0"/>
                <a:cs typeface="等线" panose="02010600030101010101" pitchFamily="2" charset="-122"/>
                <a:sym typeface="+mn-ea"/>
              </a:rPr>
              <a:t>/</a:t>
            </a:r>
            <a:r>
              <a:rPr lang="zh-CN" altLang="en-US" sz="1600" dirty="0">
                <a:solidFill>
                  <a:srgbClr val="000000"/>
                </a:solidFill>
                <a:latin typeface="Oscine" panose="020B0506040202020204" pitchFamily="34" charset="0"/>
                <a:cs typeface="等线" panose="02010600030101010101" pitchFamily="2" charset="-122"/>
                <a:sym typeface="+mn-ea"/>
              </a:rPr>
              <a:t>技术资产，收购拥有</a:t>
            </a:r>
            <a:r>
              <a:rPr lang="zh-CN" altLang="en-US" sz="1600" b="1" dirty="0">
                <a:solidFill>
                  <a:srgbClr val="000000"/>
                </a:solidFill>
                <a:latin typeface="Oscine" panose="020B0506040202020204" pitchFamily="34" charset="0"/>
                <a:cs typeface="等线" panose="02010600030101010101" pitchFamily="2" charset="-122"/>
                <a:sym typeface="+mn-ea"/>
              </a:rPr>
              <a:t>未发行产品或早期产品</a:t>
            </a:r>
            <a:r>
              <a:rPr lang="zh-CN" altLang="en-US" sz="1600" dirty="0">
                <a:solidFill>
                  <a:srgbClr val="000000"/>
                </a:solidFill>
                <a:latin typeface="Oscine" panose="020B0506040202020204" pitchFamily="34" charset="0"/>
                <a:cs typeface="等线" panose="02010600030101010101" pitchFamily="2" charset="-122"/>
                <a:sym typeface="+mn-ea"/>
              </a:rPr>
              <a:t>的初创团队</a:t>
            </a:r>
          </a:p>
          <a:p>
            <a:pPr marL="285750" indent="-285750" defTabSz="912495" eaLnBrk="0" hangingPunct="0">
              <a:spcAft>
                <a:spcPts val="600"/>
              </a:spcAft>
              <a:buFont typeface="宋体" panose="02010600030101010101" pitchFamily="2" charset="-122"/>
              <a:buChar char="•"/>
              <a:defRPr/>
            </a:pPr>
            <a:r>
              <a:rPr lang="zh-CN" altLang="en-US" sz="1600" dirty="0">
                <a:solidFill>
                  <a:srgbClr val="000000"/>
                </a:solidFill>
                <a:latin typeface="Oscine" panose="020B0506040202020204" pitchFamily="34" charset="0"/>
                <a:cs typeface="等线" panose="02010600030101010101" pitchFamily="2" charset="-122"/>
                <a:sym typeface="+mn-ea"/>
              </a:rPr>
              <a:t>收购后目标公司的</a:t>
            </a:r>
            <a:r>
              <a:rPr lang="zh-CN" altLang="en-US" sz="1600" b="1" dirty="0">
                <a:solidFill>
                  <a:srgbClr val="000000"/>
                </a:solidFill>
                <a:latin typeface="Oscine" panose="020B0506040202020204" pitchFamily="34" charset="0"/>
                <a:cs typeface="等线" panose="02010600030101010101" pitchFamily="2" charset="-122"/>
                <a:sym typeface="+mn-ea"/>
              </a:rPr>
              <a:t>商业模式</a:t>
            </a:r>
            <a:r>
              <a:rPr lang="en-US" altLang="zh-CN" sz="1600" b="1" dirty="0">
                <a:solidFill>
                  <a:srgbClr val="000000"/>
                </a:solidFill>
                <a:latin typeface="Oscine" panose="020B0506040202020204" pitchFamily="34" charset="0"/>
                <a:cs typeface="等线" panose="02010600030101010101" pitchFamily="2" charset="-122"/>
                <a:sym typeface="+mn-ea"/>
              </a:rPr>
              <a:t>/</a:t>
            </a:r>
            <a:r>
              <a:rPr lang="zh-CN" altLang="en-US" sz="1600" b="1" dirty="0">
                <a:solidFill>
                  <a:srgbClr val="000000"/>
                </a:solidFill>
                <a:latin typeface="Oscine" panose="020B0506040202020204" pitchFamily="34" charset="0"/>
                <a:cs typeface="等线" panose="02010600030101010101" pitchFamily="2" charset="-122"/>
                <a:sym typeface="+mn-ea"/>
              </a:rPr>
              <a:t>产品通常会发生变化</a:t>
            </a:r>
          </a:p>
          <a:p>
            <a:pPr marL="285750" indent="-285750" defTabSz="912495" eaLnBrk="0" hangingPunct="0">
              <a:spcAft>
                <a:spcPts val="600"/>
              </a:spcAft>
              <a:buFont typeface="宋体" panose="02010600030101010101" pitchFamily="2" charset="-122"/>
              <a:buChar char="•"/>
              <a:defRPr/>
            </a:pPr>
            <a:r>
              <a:rPr lang="zh-CN" altLang="en-US" sz="1600" dirty="0">
                <a:solidFill>
                  <a:srgbClr val="000000"/>
                </a:solidFill>
                <a:latin typeface="Oscine" panose="020B0506040202020204" pitchFamily="34" charset="0"/>
                <a:cs typeface="等线" panose="02010600030101010101" pitchFamily="2" charset="-122"/>
                <a:sym typeface="+mn-ea"/>
              </a:rPr>
              <a:t>与买方一般会进行</a:t>
            </a:r>
            <a:r>
              <a:rPr lang="zh-CN" altLang="en-US" sz="1600" b="1" dirty="0">
                <a:solidFill>
                  <a:srgbClr val="000000"/>
                </a:solidFill>
                <a:latin typeface="Oscine" panose="020B0506040202020204" pitchFamily="34" charset="0"/>
                <a:cs typeface="等线" panose="02010600030101010101" pitchFamily="2" charset="-122"/>
                <a:sym typeface="+mn-ea"/>
              </a:rPr>
              <a:t>深层的组织整合</a:t>
            </a:r>
          </a:p>
        </p:txBody>
      </p:sp>
      <p:sp>
        <p:nvSpPr>
          <p:cNvPr id="36" name="Rectangle 35"/>
          <p:cNvSpPr/>
          <p:nvPr/>
        </p:nvSpPr>
        <p:spPr>
          <a:xfrm>
            <a:off x="4267200" y="992188"/>
            <a:ext cx="3657600" cy="577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dirty="0">
                <a:solidFill>
                  <a:srgbClr val="FFFFFF"/>
                </a:solidFill>
                <a:latin typeface="Oscine" panose="020B0506040202020204" pitchFamily="34" charset="0"/>
                <a:cs typeface="等线" panose="02010600030101010101" pitchFamily="2" charset="-122"/>
                <a:sym typeface="+mn-ea"/>
              </a:rPr>
              <a:t>人才</a:t>
            </a:r>
            <a:r>
              <a:rPr lang="en-US" altLang="zh-CN" sz="1600" b="1" dirty="0">
                <a:solidFill>
                  <a:srgbClr val="FFFFFF"/>
                </a:solidFill>
                <a:latin typeface="Oscine" panose="020B0506040202020204" pitchFamily="34" charset="0"/>
                <a:cs typeface="等线" panose="02010600030101010101" pitchFamily="2" charset="-122"/>
                <a:sym typeface="+mn-ea"/>
              </a:rPr>
              <a:t>/</a:t>
            </a:r>
            <a:r>
              <a:rPr lang="zh-CN" altLang="en-US" sz="1600" b="1" dirty="0">
                <a:solidFill>
                  <a:srgbClr val="FFFFFF"/>
                </a:solidFill>
                <a:latin typeface="Oscine" panose="020B0506040202020204" pitchFamily="34" charset="0"/>
                <a:cs typeface="等线" panose="02010600030101010101" pitchFamily="2" charset="-122"/>
                <a:sym typeface="+mn-ea"/>
              </a:rPr>
              <a:t>技术收购</a:t>
            </a:r>
          </a:p>
        </p:txBody>
      </p:sp>
      <p:sp>
        <p:nvSpPr>
          <p:cNvPr id="37" name="Rectangle 36"/>
          <p:cNvSpPr/>
          <p:nvPr/>
        </p:nvSpPr>
        <p:spPr>
          <a:xfrm>
            <a:off x="8154988" y="992188"/>
            <a:ext cx="3657600" cy="2905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defTabSz="912495" eaLnBrk="0" hangingPunct="0">
              <a:spcAft>
                <a:spcPts val="600"/>
              </a:spcAft>
              <a:buFont typeface="宋体" panose="02010600030101010101" pitchFamily="2" charset="-122"/>
              <a:buChar char="•"/>
              <a:defRPr/>
            </a:pPr>
            <a:endParaRPr lang="en-US" altLang="zh-CN" sz="1600" dirty="0">
              <a:solidFill>
                <a:srgbClr val="000000"/>
              </a:solidFill>
              <a:latin typeface="Oscine" panose="020B0506040202020204" pitchFamily="34" charset="0"/>
              <a:cs typeface="等线" panose="02010600030101010101" pitchFamily="2" charset="-122"/>
              <a:sym typeface="+mn-ea"/>
            </a:endParaRPr>
          </a:p>
          <a:p>
            <a:pPr marL="285750" indent="-285750" defTabSz="912495" eaLnBrk="0" hangingPunct="0">
              <a:spcAft>
                <a:spcPts val="600"/>
              </a:spcAft>
              <a:buFont typeface="宋体" panose="02010600030101010101" pitchFamily="2" charset="-122"/>
              <a:buChar char="•"/>
              <a:defRPr/>
            </a:pPr>
            <a:endParaRPr lang="en-US" altLang="zh-CN" sz="1600" dirty="0">
              <a:solidFill>
                <a:srgbClr val="000000"/>
              </a:solidFill>
              <a:latin typeface="Oscine" panose="020B0506040202020204" pitchFamily="34" charset="0"/>
              <a:cs typeface="等线" panose="02010600030101010101" pitchFamily="2" charset="-122"/>
              <a:sym typeface="+mn-ea"/>
            </a:endParaRPr>
          </a:p>
          <a:p>
            <a:pPr marL="285750" indent="-285750" defTabSz="912495" eaLnBrk="0" hangingPunct="0">
              <a:spcAft>
                <a:spcPts val="600"/>
              </a:spcAft>
              <a:buFont typeface="宋体" panose="02010600030101010101" pitchFamily="2" charset="-122"/>
              <a:buChar char="•"/>
              <a:defRPr/>
            </a:pPr>
            <a:r>
              <a:rPr lang="zh-CN" altLang="en-US" sz="1600" dirty="0">
                <a:solidFill>
                  <a:srgbClr val="000000"/>
                </a:solidFill>
                <a:latin typeface="Oscine" panose="020B0506040202020204" pitchFamily="34" charset="0"/>
                <a:cs typeface="等线" panose="02010600030101010101" pitchFamily="2" charset="-122"/>
                <a:sym typeface="+mn-ea"/>
              </a:rPr>
              <a:t>在拥有相近或互补产品、业务范围或目标客户的，</a:t>
            </a:r>
            <a:r>
              <a:rPr lang="zh-CN" altLang="en-US" sz="1600" b="1" dirty="0">
                <a:solidFill>
                  <a:srgbClr val="000000"/>
                </a:solidFill>
                <a:latin typeface="Oscine" panose="020B0506040202020204" pitchFamily="34" charset="0"/>
                <a:cs typeface="等线" panose="02010600030101010101" pitchFamily="2" charset="-122"/>
                <a:sym typeface="+mn-ea"/>
              </a:rPr>
              <a:t>中小型及规模接近</a:t>
            </a:r>
            <a:r>
              <a:rPr lang="zh-CN" altLang="en-US" sz="1600" dirty="0">
                <a:solidFill>
                  <a:srgbClr val="000000"/>
                </a:solidFill>
                <a:latin typeface="Oscine" panose="020B0506040202020204" pitchFamily="34" charset="0"/>
                <a:cs typeface="等线" panose="02010600030101010101" pitchFamily="2" charset="-122"/>
                <a:sym typeface="+mn-ea"/>
              </a:rPr>
              <a:t>的公司之间发生</a:t>
            </a:r>
          </a:p>
          <a:p>
            <a:pPr marL="285750" indent="-285750" defTabSz="912495" eaLnBrk="0" hangingPunct="0">
              <a:spcAft>
                <a:spcPts val="600"/>
              </a:spcAft>
              <a:buFont typeface="宋体" panose="02010600030101010101" pitchFamily="2" charset="-122"/>
              <a:buChar char="•"/>
              <a:defRPr/>
            </a:pPr>
            <a:r>
              <a:rPr lang="zh-CN" altLang="en-US" sz="1600" dirty="0">
                <a:solidFill>
                  <a:srgbClr val="000000"/>
                </a:solidFill>
                <a:latin typeface="Oscine" panose="020B0506040202020204" pitchFamily="34" charset="0"/>
                <a:cs typeface="等线" panose="02010600030101010101" pitchFamily="2" charset="-122"/>
                <a:sym typeface="+mn-ea"/>
              </a:rPr>
              <a:t>旨在缩小与其他竞争对手的技术或产品差距，获得规模优势或扩大业务覆盖范围等</a:t>
            </a:r>
          </a:p>
        </p:txBody>
      </p:sp>
      <p:sp>
        <p:nvSpPr>
          <p:cNvPr id="38" name="Rectangle 37"/>
          <p:cNvSpPr/>
          <p:nvPr/>
        </p:nvSpPr>
        <p:spPr>
          <a:xfrm>
            <a:off x="8154988" y="992188"/>
            <a:ext cx="3657600" cy="577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600" b="1" dirty="0">
                <a:solidFill>
                  <a:srgbClr val="FFFFFF"/>
                </a:solidFill>
                <a:latin typeface="Oscine" panose="020B0506040202020204" pitchFamily="34" charset="0"/>
                <a:cs typeface="等线" panose="02010600030101010101" pitchFamily="2" charset="-122"/>
                <a:sym typeface="+mn-ea"/>
              </a:rPr>
              <a:t>合并</a:t>
            </a:r>
          </a:p>
        </p:txBody>
      </p:sp>
      <p:sp>
        <p:nvSpPr>
          <p:cNvPr id="70663" name="TextBox 3"/>
          <p:cNvSpPr txBox="1">
            <a:spLocks noChangeArrowheads="1"/>
          </p:cNvSpPr>
          <p:nvPr/>
        </p:nvSpPr>
        <p:spPr bwMode="auto">
          <a:xfrm>
            <a:off x="104775" y="163513"/>
            <a:ext cx="969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并购目前为行业主要的退出渠道，可以分为三种主要类型</a:t>
            </a:r>
          </a:p>
        </p:txBody>
      </p:sp>
      <p:sp>
        <p:nvSpPr>
          <p:cNvPr id="39" name="TextBox 38"/>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pic>
        <p:nvPicPr>
          <p:cNvPr id="41" name="图片 11"/>
          <p:cNvPicPr>
            <a:picLocks noChangeAspect="1"/>
          </p:cNvPicPr>
          <p:nvPr/>
        </p:nvPicPr>
        <p:blipFill rotWithShape="1">
          <a:blip r:embed="rId3"/>
          <a:srcRect l="9409" r="5596"/>
          <a:stretch>
            <a:fillRect/>
          </a:stretch>
        </p:blipFill>
        <p:spPr>
          <a:xfrm>
            <a:off x="4610703" y="4092792"/>
            <a:ext cx="1217946" cy="537707"/>
          </a:xfrm>
          <a:prstGeom prst="rect">
            <a:avLst/>
          </a:prstGeom>
        </p:spPr>
      </p:pic>
      <p:pic>
        <p:nvPicPr>
          <p:cNvPr id="42" name="图片 23"/>
          <p:cNvPicPr>
            <a:picLocks noChangeAspect="1"/>
          </p:cNvPicPr>
          <p:nvPr/>
        </p:nvPicPr>
        <p:blipFill>
          <a:blip r:embed="rId4"/>
          <a:stretch>
            <a:fillRect/>
          </a:stretch>
        </p:blipFill>
        <p:spPr>
          <a:xfrm>
            <a:off x="769499" y="4066840"/>
            <a:ext cx="1095220" cy="657361"/>
          </a:xfrm>
          <a:prstGeom prst="rect">
            <a:avLst/>
          </a:prstGeom>
        </p:spPr>
      </p:pic>
      <p:pic>
        <p:nvPicPr>
          <p:cNvPr id="43" name="图片 43"/>
          <p:cNvPicPr>
            <a:picLocks noChangeAspect="1"/>
          </p:cNvPicPr>
          <p:nvPr/>
        </p:nvPicPr>
        <p:blipFill rotWithShape="1">
          <a:blip r:embed="rId5"/>
          <a:srcRect l="-168" t="23158" r="168" b="24820"/>
          <a:stretch>
            <a:fillRect/>
          </a:stretch>
        </p:blipFill>
        <p:spPr>
          <a:xfrm>
            <a:off x="628528" y="4958472"/>
            <a:ext cx="1236191" cy="423671"/>
          </a:xfrm>
          <a:prstGeom prst="rect">
            <a:avLst/>
          </a:prstGeom>
        </p:spPr>
      </p:pic>
      <p:pic>
        <p:nvPicPr>
          <p:cNvPr id="44" name="图片 46"/>
          <p:cNvPicPr>
            <a:picLocks noChangeAspect="1"/>
          </p:cNvPicPr>
          <p:nvPr/>
        </p:nvPicPr>
        <p:blipFill>
          <a:blip r:embed="rId6"/>
          <a:srcRect l="18570" t="13181" r="21414" b="16838"/>
          <a:stretch>
            <a:fillRect/>
          </a:stretch>
        </p:blipFill>
        <p:spPr>
          <a:xfrm>
            <a:off x="586308" y="5608380"/>
            <a:ext cx="1278411" cy="614375"/>
          </a:xfrm>
          <a:prstGeom prst="rect">
            <a:avLst/>
          </a:prstGeom>
        </p:spPr>
      </p:pic>
      <p:pic>
        <p:nvPicPr>
          <p:cNvPr id="47" name="图片 47"/>
          <p:cNvPicPr>
            <a:picLocks noChangeAspect="1"/>
          </p:cNvPicPr>
          <p:nvPr/>
        </p:nvPicPr>
        <p:blipFill>
          <a:blip r:embed="rId7"/>
          <a:stretch>
            <a:fillRect/>
          </a:stretch>
        </p:blipFill>
        <p:spPr>
          <a:xfrm>
            <a:off x="2642993" y="5578670"/>
            <a:ext cx="722630" cy="722630"/>
          </a:xfrm>
          <a:prstGeom prst="rect">
            <a:avLst/>
          </a:prstGeom>
        </p:spPr>
      </p:pic>
      <p:pic>
        <p:nvPicPr>
          <p:cNvPr id="48" name="Picture 22" descr="Image result for altspac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7451" y="5004284"/>
            <a:ext cx="1809245" cy="326983"/>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p:cNvCxnSpPr>
            <a:stCxn id="42" idx="3"/>
          </p:cNvCxnSpPr>
          <p:nvPr/>
        </p:nvCxnSpPr>
        <p:spPr>
          <a:xfrm flipV="1">
            <a:off x="1864719" y="4395520"/>
            <a:ext cx="731520" cy="1"/>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a:endCxn id="48" idx="1"/>
          </p:cNvCxnSpPr>
          <p:nvPr/>
        </p:nvCxnSpPr>
        <p:spPr>
          <a:xfrm>
            <a:off x="1864719" y="5167775"/>
            <a:ext cx="402732" cy="1"/>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a:off x="1864719" y="5889509"/>
            <a:ext cx="731520"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pic>
        <p:nvPicPr>
          <p:cNvPr id="56" name="Picture 55"/>
          <p:cNvPicPr>
            <a:picLocks noChangeAspect="1"/>
          </p:cNvPicPr>
          <p:nvPr/>
        </p:nvPicPr>
        <p:blipFill>
          <a:blip r:embed="rId9"/>
          <a:stretch>
            <a:fillRect/>
          </a:stretch>
        </p:blipFill>
        <p:spPr>
          <a:xfrm>
            <a:off x="6361359" y="4088620"/>
            <a:ext cx="1035749" cy="542042"/>
          </a:xfrm>
          <a:prstGeom prst="rect">
            <a:avLst/>
          </a:prstGeom>
        </p:spPr>
      </p:pic>
      <p:cxnSp>
        <p:nvCxnSpPr>
          <p:cNvPr id="57" name="Straight Arrow Connector 56"/>
          <p:cNvCxnSpPr>
            <a:stCxn id="62" idx="3"/>
            <a:endCxn id="63" idx="1"/>
          </p:cNvCxnSpPr>
          <p:nvPr/>
        </p:nvCxnSpPr>
        <p:spPr>
          <a:xfrm>
            <a:off x="5826645" y="6019507"/>
            <a:ext cx="607014"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41" idx="3"/>
            <a:endCxn id="56" idx="1"/>
          </p:cNvCxnSpPr>
          <p:nvPr/>
        </p:nvCxnSpPr>
        <p:spPr>
          <a:xfrm flipV="1">
            <a:off x="5828649" y="4359641"/>
            <a:ext cx="532710" cy="2005"/>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pic>
        <p:nvPicPr>
          <p:cNvPr id="59" name="Picture 58"/>
          <p:cNvPicPr>
            <a:picLocks noChangeAspect="1"/>
          </p:cNvPicPr>
          <p:nvPr/>
        </p:nvPicPr>
        <p:blipFill>
          <a:blip r:embed="rId10"/>
          <a:stretch>
            <a:fillRect/>
          </a:stretch>
        </p:blipFill>
        <p:spPr>
          <a:xfrm>
            <a:off x="6361359" y="4830701"/>
            <a:ext cx="1035749" cy="629361"/>
          </a:xfrm>
          <a:prstGeom prst="rect">
            <a:avLst/>
          </a:prstGeom>
        </p:spPr>
      </p:pic>
      <p:pic>
        <p:nvPicPr>
          <p:cNvPr id="60" name="Picture 59"/>
          <p:cNvPicPr>
            <a:picLocks noChangeAspect="1"/>
          </p:cNvPicPr>
          <p:nvPr/>
        </p:nvPicPr>
        <p:blipFill rotWithShape="1">
          <a:blip r:embed="rId11"/>
          <a:srcRect t="16546" b="26525"/>
          <a:stretch>
            <a:fillRect/>
          </a:stretch>
        </p:blipFill>
        <p:spPr>
          <a:xfrm>
            <a:off x="4608699" y="4788740"/>
            <a:ext cx="1217946" cy="693362"/>
          </a:xfrm>
          <a:prstGeom prst="rect">
            <a:avLst/>
          </a:prstGeom>
        </p:spPr>
      </p:pic>
      <p:cxnSp>
        <p:nvCxnSpPr>
          <p:cNvPr id="61" name="Straight Arrow Connector 60"/>
          <p:cNvCxnSpPr>
            <a:endCxn id="59" idx="1"/>
          </p:cNvCxnSpPr>
          <p:nvPr/>
        </p:nvCxnSpPr>
        <p:spPr>
          <a:xfrm>
            <a:off x="5828649" y="5137427"/>
            <a:ext cx="532710"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pic>
        <p:nvPicPr>
          <p:cNvPr id="62" name="图片 43"/>
          <p:cNvPicPr>
            <a:picLocks noChangeAspect="1"/>
          </p:cNvPicPr>
          <p:nvPr/>
        </p:nvPicPr>
        <p:blipFill rotWithShape="1">
          <a:blip r:embed="rId5"/>
          <a:srcRect l="-168" t="5930" r="168" b="8933"/>
          <a:stretch>
            <a:fillRect/>
          </a:stretch>
        </p:blipFill>
        <p:spPr>
          <a:xfrm>
            <a:off x="4590454" y="5672826"/>
            <a:ext cx="1236191" cy="693362"/>
          </a:xfrm>
          <a:prstGeom prst="rect">
            <a:avLst/>
          </a:prstGeom>
        </p:spPr>
      </p:pic>
      <p:pic>
        <p:nvPicPr>
          <p:cNvPr id="63" name="Picture 62"/>
          <p:cNvPicPr>
            <a:picLocks noChangeAspect="1"/>
          </p:cNvPicPr>
          <p:nvPr/>
        </p:nvPicPr>
        <p:blipFill>
          <a:blip r:embed="rId12"/>
          <a:stretch>
            <a:fillRect/>
          </a:stretch>
        </p:blipFill>
        <p:spPr>
          <a:xfrm>
            <a:off x="6433659" y="5632256"/>
            <a:ext cx="877641" cy="877641"/>
          </a:xfrm>
          <a:prstGeom prst="rect">
            <a:avLst/>
          </a:prstGeom>
        </p:spPr>
      </p:pic>
      <p:pic>
        <p:nvPicPr>
          <p:cNvPr id="64" name="Picture 63"/>
          <p:cNvPicPr>
            <a:picLocks noChangeAspect="1"/>
          </p:cNvPicPr>
          <p:nvPr/>
        </p:nvPicPr>
        <p:blipFill>
          <a:blip r:embed="rId13"/>
          <a:stretch>
            <a:fillRect/>
          </a:stretch>
        </p:blipFill>
        <p:spPr>
          <a:xfrm>
            <a:off x="8603505" y="5579339"/>
            <a:ext cx="877641" cy="877641"/>
          </a:xfrm>
          <a:prstGeom prst="rect">
            <a:avLst/>
          </a:prstGeom>
        </p:spPr>
      </p:pic>
      <p:pic>
        <p:nvPicPr>
          <p:cNvPr id="65" name="图片 6"/>
          <p:cNvPicPr>
            <a:picLocks noChangeAspect="1"/>
          </p:cNvPicPr>
          <p:nvPr/>
        </p:nvPicPr>
        <p:blipFill rotWithShape="1">
          <a:blip r:embed="rId14"/>
          <a:srcRect t="10298"/>
          <a:stretch>
            <a:fillRect/>
          </a:stretch>
        </p:blipFill>
        <p:spPr>
          <a:xfrm>
            <a:off x="9813403" y="5770627"/>
            <a:ext cx="1946791" cy="482467"/>
          </a:xfrm>
          <a:prstGeom prst="rect">
            <a:avLst/>
          </a:prstGeom>
        </p:spPr>
      </p:pic>
      <p:pic>
        <p:nvPicPr>
          <p:cNvPr id="66" name="图片 5"/>
          <p:cNvPicPr>
            <a:picLocks noChangeAspect="1"/>
          </p:cNvPicPr>
          <p:nvPr/>
        </p:nvPicPr>
        <p:blipFill>
          <a:blip r:embed="rId15"/>
          <a:srcRect b="12134"/>
          <a:stretch>
            <a:fillRect/>
          </a:stretch>
        </p:blipFill>
        <p:spPr>
          <a:xfrm>
            <a:off x="9782682" y="4066839"/>
            <a:ext cx="1328376" cy="657361"/>
          </a:xfrm>
          <a:prstGeom prst="rect">
            <a:avLst/>
          </a:prstGeom>
        </p:spPr>
      </p:pic>
      <p:pic>
        <p:nvPicPr>
          <p:cNvPr id="67" name="Picture 66"/>
          <p:cNvPicPr>
            <a:picLocks noChangeAspect="1"/>
          </p:cNvPicPr>
          <p:nvPr/>
        </p:nvPicPr>
        <p:blipFill>
          <a:blip r:embed="rId16"/>
          <a:stretch>
            <a:fillRect/>
          </a:stretch>
        </p:blipFill>
        <p:spPr>
          <a:xfrm>
            <a:off x="9813403" y="5034837"/>
            <a:ext cx="1946791" cy="201168"/>
          </a:xfrm>
          <a:prstGeom prst="rect">
            <a:avLst/>
          </a:prstGeom>
        </p:spPr>
      </p:pic>
      <p:pic>
        <p:nvPicPr>
          <p:cNvPr id="68" name="Picture 67"/>
          <p:cNvPicPr>
            <a:picLocks noChangeAspect="1"/>
          </p:cNvPicPr>
          <p:nvPr/>
        </p:nvPicPr>
        <p:blipFill rotWithShape="1">
          <a:blip r:embed="rId17"/>
          <a:srcRect l="10245" t="30504" r="9900" b="26676"/>
          <a:stretch>
            <a:fillRect/>
          </a:stretch>
        </p:blipFill>
        <p:spPr>
          <a:xfrm>
            <a:off x="8242349" y="4938113"/>
            <a:ext cx="1235896" cy="413029"/>
          </a:xfrm>
          <a:prstGeom prst="rect">
            <a:avLst/>
          </a:prstGeom>
        </p:spPr>
      </p:pic>
      <p:pic>
        <p:nvPicPr>
          <p:cNvPr id="69" name="Picture 68"/>
          <p:cNvPicPr>
            <a:picLocks noChangeAspect="1"/>
          </p:cNvPicPr>
          <p:nvPr/>
        </p:nvPicPr>
        <p:blipFill>
          <a:blip r:embed="rId18"/>
          <a:stretch>
            <a:fillRect/>
          </a:stretch>
        </p:blipFill>
        <p:spPr>
          <a:xfrm>
            <a:off x="8603505" y="4068358"/>
            <a:ext cx="801029" cy="649830"/>
          </a:xfrm>
          <a:prstGeom prst="rect">
            <a:avLst/>
          </a:prstGeom>
        </p:spPr>
      </p:pic>
      <p:cxnSp>
        <p:nvCxnSpPr>
          <p:cNvPr id="70" name="Straight Arrow Connector 69"/>
          <p:cNvCxnSpPr>
            <a:stCxn id="64" idx="3"/>
            <a:endCxn id="65" idx="1"/>
          </p:cNvCxnSpPr>
          <p:nvPr/>
        </p:nvCxnSpPr>
        <p:spPr>
          <a:xfrm flipV="1">
            <a:off x="9481146" y="6011861"/>
            <a:ext cx="332257"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69" idx="3"/>
            <a:endCxn id="66" idx="1"/>
          </p:cNvCxnSpPr>
          <p:nvPr/>
        </p:nvCxnSpPr>
        <p:spPr>
          <a:xfrm>
            <a:off x="9404534" y="4393273"/>
            <a:ext cx="378148" cy="2247"/>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a:stCxn id="68" idx="3"/>
            <a:endCxn id="67" idx="1"/>
          </p:cNvCxnSpPr>
          <p:nvPr/>
        </p:nvCxnSpPr>
        <p:spPr>
          <a:xfrm flipV="1">
            <a:off x="9478245" y="5135421"/>
            <a:ext cx="335158"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pic>
        <p:nvPicPr>
          <p:cNvPr id="73" name="Picture 72"/>
          <p:cNvPicPr>
            <a:picLocks noChangeAspect="1"/>
          </p:cNvPicPr>
          <p:nvPr/>
        </p:nvPicPr>
        <p:blipFill>
          <a:blip r:embed="rId19"/>
          <a:stretch>
            <a:fillRect/>
          </a:stretch>
        </p:blipFill>
        <p:spPr>
          <a:xfrm>
            <a:off x="2603229" y="4078768"/>
            <a:ext cx="1192416" cy="62900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ChangeArrowheads="1"/>
          </p:cNvSpPr>
          <p:nvPr/>
        </p:nvSpPr>
        <p:spPr bwMode="auto">
          <a:xfrm>
            <a:off x="733425" y="1062859"/>
            <a:ext cx="10671175"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en-US" altLang="zh-CN" sz="1800" dirty="0">
                <a:solidFill>
                  <a:srgbClr val="FFFFFF"/>
                </a:solidFill>
                <a:latin typeface="Oscine" panose="020B0506040202020204" pitchFamily="34" charset="0"/>
                <a:ea typeface="+mn-ea"/>
              </a:rPr>
              <a:t>VR/AR</a:t>
            </a:r>
            <a:r>
              <a:rPr lang="zh-CN" altLang="en-US" sz="1800" dirty="0">
                <a:solidFill>
                  <a:srgbClr val="FFFFFF"/>
                </a:solidFill>
                <a:latin typeface="Oscine" panose="020B0506040202020204" pitchFamily="34" charset="0"/>
                <a:ea typeface="+mn-ea"/>
              </a:rPr>
              <a:t>行业目前仍处于起步阶段，观察到的退出渠道非常有限，退出案例也很少</a:t>
            </a:r>
          </a:p>
          <a:p>
            <a:pPr eaLnBrk="0" hangingPunct="0">
              <a:spcAft>
                <a:spcPts val="1200"/>
              </a:spcAft>
              <a:buFont typeface="宋体" panose="02010600030101010101" pitchFamily="2" charset="-122"/>
              <a:buChar char="•"/>
            </a:pPr>
            <a:r>
              <a:rPr lang="zh-CN" altLang="en-US" sz="1800" dirty="0">
                <a:solidFill>
                  <a:srgbClr val="FFFFFF"/>
                </a:solidFill>
                <a:latin typeface="Oscine" panose="020B0506040202020204" pitchFamily="34" charset="0"/>
                <a:ea typeface="+mn-ea"/>
              </a:rPr>
              <a:t>随着苹果和微软等巨头加速</a:t>
            </a:r>
            <a:r>
              <a:rPr lang="en-US" altLang="zh-CN" sz="1800" dirty="0">
                <a:solidFill>
                  <a:srgbClr val="FFFFFF"/>
                </a:solidFill>
                <a:latin typeface="Oscine" panose="020B0506040202020204" pitchFamily="34" charset="0"/>
                <a:ea typeface="+mn-ea"/>
              </a:rPr>
              <a:t>VR/AR</a:t>
            </a:r>
            <a:r>
              <a:rPr lang="zh-CN" altLang="en-US" sz="1800" dirty="0">
                <a:solidFill>
                  <a:srgbClr val="FFFFFF"/>
                </a:solidFill>
                <a:latin typeface="Oscine" panose="020B0506040202020204" pitchFamily="34" charset="0"/>
                <a:ea typeface="+mn-ea"/>
              </a:rPr>
              <a:t>产品的布局并向外抢占技术储备，预计</a:t>
            </a:r>
            <a:r>
              <a:rPr lang="zh-CN" altLang="en-US" sz="1800" b="1" dirty="0">
                <a:solidFill>
                  <a:srgbClr val="00B0F0"/>
                </a:solidFill>
                <a:latin typeface="Oscine" panose="020B0506040202020204" pitchFamily="34" charset="0"/>
                <a:ea typeface="+mn-ea"/>
              </a:rPr>
              <a:t>未来数年人才</a:t>
            </a:r>
            <a:r>
              <a:rPr lang="en-US" altLang="zh-CN" sz="1800" b="1" dirty="0">
                <a:solidFill>
                  <a:srgbClr val="00B0F0"/>
                </a:solidFill>
                <a:latin typeface="Oscine" panose="020B0506040202020204" pitchFamily="34" charset="0"/>
                <a:ea typeface="+mn-ea"/>
              </a:rPr>
              <a:t>/</a:t>
            </a:r>
            <a:r>
              <a:rPr lang="zh-CN" altLang="en-US" sz="1800" b="1" dirty="0">
                <a:solidFill>
                  <a:srgbClr val="00B0F0"/>
                </a:solidFill>
                <a:latin typeface="Oscine" panose="020B0506040202020204" pitchFamily="34" charset="0"/>
                <a:ea typeface="+mn-ea"/>
              </a:rPr>
              <a:t>技术收购仍将是退出的主要形式</a:t>
            </a:r>
            <a:r>
              <a:rPr lang="zh-CN" altLang="en-US" sz="1800" dirty="0">
                <a:solidFill>
                  <a:srgbClr val="FFFFFF"/>
                </a:solidFill>
                <a:latin typeface="Oscine" panose="020B0506040202020204" pitchFamily="34" charset="0"/>
                <a:ea typeface="+mn-ea"/>
              </a:rPr>
              <a:t>。对于此类退出，大多数交易额将低于</a:t>
            </a:r>
            <a:r>
              <a:rPr lang="en-US" altLang="zh-CN" sz="1800" dirty="0">
                <a:solidFill>
                  <a:srgbClr val="FFFFFF"/>
                </a:solidFill>
                <a:latin typeface="Oscine" panose="020B0506040202020204" pitchFamily="34" charset="0"/>
                <a:ea typeface="+mn-ea"/>
              </a:rPr>
              <a:t>1</a:t>
            </a:r>
            <a:r>
              <a:rPr lang="zh-CN" altLang="en-US" sz="1800" dirty="0">
                <a:solidFill>
                  <a:srgbClr val="FFFFFF"/>
                </a:solidFill>
                <a:latin typeface="Oscine" panose="020B0506040202020204" pitchFamily="34" charset="0"/>
                <a:ea typeface="+mn-ea"/>
              </a:rPr>
              <a:t>亿美元。巨头可能感兴趣的关键领域有：</a:t>
            </a:r>
            <a:r>
              <a:rPr lang="zh-CN" altLang="en-US" sz="1800" b="1" dirty="0">
                <a:solidFill>
                  <a:srgbClr val="00B0F0"/>
                </a:solidFill>
                <a:latin typeface="Oscine" panose="020B0506040202020204" pitchFamily="34" charset="0"/>
                <a:ea typeface="+mn-ea"/>
              </a:rPr>
              <a:t>显示技术、光学模组、计算机视觉、定位追踪科技、用户交互方案、</a:t>
            </a:r>
            <a:r>
              <a:rPr lang="en-US" altLang="zh-CN" sz="1800" b="1" dirty="0">
                <a:solidFill>
                  <a:srgbClr val="00B0F0"/>
                </a:solidFill>
                <a:latin typeface="Oscine" panose="020B0506040202020204" pitchFamily="34" charset="0"/>
                <a:ea typeface="+mn-ea"/>
              </a:rPr>
              <a:t>VR/AR</a:t>
            </a:r>
            <a:r>
              <a:rPr lang="zh-CN" altLang="en-US" sz="1800" b="1" dirty="0">
                <a:solidFill>
                  <a:srgbClr val="00B0F0"/>
                </a:solidFill>
                <a:latin typeface="Oscine" panose="020B0506040202020204" pitchFamily="34" charset="0"/>
                <a:ea typeface="+mn-ea"/>
              </a:rPr>
              <a:t>开发工具</a:t>
            </a:r>
            <a:r>
              <a:rPr lang="zh-CN" altLang="en-US" sz="1800" dirty="0">
                <a:solidFill>
                  <a:srgbClr val="FFFFFF"/>
                </a:solidFill>
                <a:latin typeface="Oscine" panose="020B0506040202020204" pitchFamily="34" charset="0"/>
                <a:ea typeface="+mn-ea"/>
              </a:rPr>
              <a:t>等</a:t>
            </a:r>
          </a:p>
          <a:p>
            <a:pPr eaLnBrk="0" hangingPunct="0">
              <a:spcAft>
                <a:spcPts val="1200"/>
              </a:spcAft>
              <a:buFont typeface="宋体" panose="02010600030101010101" pitchFamily="2" charset="-122"/>
              <a:buChar char="•"/>
            </a:pPr>
            <a:r>
              <a:rPr lang="zh-CN" altLang="en-US" sz="1800" dirty="0">
                <a:solidFill>
                  <a:srgbClr val="FFFFFF"/>
                </a:solidFill>
                <a:latin typeface="Oscine" panose="020B0506040202020204" pitchFamily="34" charset="0"/>
                <a:ea typeface="+mn-ea"/>
              </a:rPr>
              <a:t>只有极少数拥有稳定收入的大型后期</a:t>
            </a:r>
            <a:r>
              <a:rPr lang="zh-CN" altLang="en-US" sz="1800" dirty="0">
                <a:solidFill>
                  <a:srgbClr val="FFFFFF"/>
                </a:solidFill>
                <a:latin typeface="Oscine" panose="020B0506040202020204" pitchFamily="34" charset="0"/>
                <a:ea typeface="等线" panose="02010600030101010101" pitchFamily="2" charset="-122"/>
              </a:rPr>
              <a:t>公司</a:t>
            </a:r>
            <a:r>
              <a:rPr lang="zh-CN" altLang="en-US" sz="1800" dirty="0">
                <a:solidFill>
                  <a:srgbClr val="FFFFFF"/>
                </a:solidFill>
                <a:latin typeface="Oscine" panose="020B0506040202020204" pitchFamily="34" charset="0"/>
                <a:ea typeface="+mn-ea"/>
              </a:rPr>
              <a:t>（以硬件公司为典型）才有可能通过上市进行退出。那些选择提早将上市提上日程的公司或许已经过了其公司最高速的增长期，或已经于一级市场进行过多轮融资，导致至估值已经过高并无法从二级市场以外的投资人募到足够资金</a:t>
            </a:r>
            <a:endParaRPr lang="zh-CN" altLang="en-US" sz="1800" dirty="0">
              <a:solidFill>
                <a:srgbClr val="FFFFFF"/>
              </a:solidFill>
              <a:latin typeface="Oscine" panose="020B0506040202020204" pitchFamily="34" charset="0"/>
              <a:ea typeface="+mn-ea"/>
              <a:cs typeface="Times New Roman" panose="02020603050405020304" pitchFamily="18" charset="0"/>
            </a:endParaRPr>
          </a:p>
        </p:txBody>
      </p:sp>
      <p:graphicFrame>
        <p:nvGraphicFramePr>
          <p:cNvPr id="5" name="Table 4"/>
          <p:cNvGraphicFramePr>
            <a:graphicFrameLocks noGrp="1"/>
          </p:cNvGraphicFramePr>
          <p:nvPr/>
        </p:nvGraphicFramePr>
        <p:xfrm>
          <a:off x="646113" y="4134055"/>
          <a:ext cx="10899775" cy="2266950"/>
        </p:xfrm>
        <a:graphic>
          <a:graphicData uri="http://schemas.openxmlformats.org/drawingml/2006/table">
            <a:tbl>
              <a:tblPr/>
              <a:tblGrid>
                <a:gridCol w="2165350"/>
                <a:gridCol w="3894137"/>
                <a:gridCol w="1862138"/>
                <a:gridCol w="2978150"/>
              </a:tblGrid>
              <a:tr h="323850">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目标公司</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核心业务</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收购方</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1"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退出类型</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CECE"/>
                    </a:solidFill>
                  </a:tcPr>
                </a:tc>
              </a:tr>
              <a:tr h="323850">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SMI</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眼球追踪技术</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rPr>
                        <a:t>苹果</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技术收购</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23850">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Vrvana</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混合现实头显制造商</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rPr>
                        <a:t>苹果</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技术收购</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23850">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Nitero</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60GHz</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无线芯片制造商</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rPr>
                        <a:t>AMD</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技术收购</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23850">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Owlchemy Labs</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游戏</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谷歌</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战略</a:t>
                      </a: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a:t>
                      </a: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人才收购</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23850">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AltspaceVR</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VR </a:t>
                      </a: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社交</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rPr>
                        <a:t>微软</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战略性收购</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r h="323850">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Kid Neon Studio</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en-US" altLang="zh-CN"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VR</a:t>
                      </a:r>
                      <a:r>
                        <a:rPr kumimoji="0" lang="zh-CN" altLang="en-US" sz="1500" b="0" i="0" u="none" strike="noStrike" cap="none" normalizeH="0" baseline="0">
                          <a:ln>
                            <a:noFill/>
                          </a:ln>
                          <a:solidFill>
                            <a:srgbClr val="000000"/>
                          </a:solidFill>
                          <a:effectLst/>
                          <a:latin typeface="Oscine" panose="020B0506040202020204" pitchFamily="34" charset="0"/>
                          <a:ea typeface="+mn-ea"/>
                          <a:cs typeface="等线" panose="02010600030101010101" pitchFamily="2" charset="-122"/>
                        </a:rPr>
                        <a:t>设计和制作工作室</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德勤</a:t>
                      </a:r>
                      <a:endParaRPr kumimoji="0" lang="en-US" altLang="zh-CN"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500" b="0"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战略性收购</a:t>
                      </a:r>
                    </a:p>
                  </a:txBody>
                  <a:tcPr marL="84667" marR="84667" marT="42333" marB="423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r>
            </a:tbl>
          </a:graphicData>
        </a:graphic>
      </p:graphicFrame>
      <p:sp>
        <p:nvSpPr>
          <p:cNvPr id="72749" name="文本框 3"/>
          <p:cNvSpPr txBox="1">
            <a:spLocks noChangeArrowheads="1"/>
          </p:cNvSpPr>
          <p:nvPr/>
        </p:nvSpPr>
        <p:spPr bwMode="auto">
          <a:xfrm>
            <a:off x="965200" y="3654630"/>
            <a:ext cx="104394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2000" b="1" u="sng" dirty="0">
                <a:solidFill>
                  <a:srgbClr val="FFFFFF"/>
                </a:solidFill>
                <a:latin typeface="Oscine" panose="020B0506040202020204" pitchFamily="34" charset="0"/>
                <a:ea typeface="+mn-ea"/>
                <a:sym typeface="+mn-ea"/>
              </a:rPr>
              <a:t>部分退出案例</a:t>
            </a:r>
            <a:endParaRPr lang="zh-CN" altLang="en-US" sz="20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6" name="TextBox 3"/>
          <p:cNvSpPr txBox="1">
            <a:spLocks noChangeArrowheads="1"/>
          </p:cNvSpPr>
          <p:nvPr/>
        </p:nvSpPr>
        <p:spPr bwMode="auto">
          <a:xfrm>
            <a:off x="104775" y="163513"/>
            <a:ext cx="969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在未来</a:t>
            </a:r>
            <a:r>
              <a:rPr lang="en-US" altLang="zh-CN" sz="2000" b="1" dirty="0">
                <a:solidFill>
                  <a:srgbClr val="FFFFFF"/>
                </a:solidFill>
                <a:latin typeface="Oscine" panose="020B0506040202020204" pitchFamily="34" charset="0"/>
                <a:ea typeface="+mn-ea"/>
              </a:rPr>
              <a:t>2-3</a:t>
            </a:r>
            <a:r>
              <a:rPr lang="zh-CN" altLang="en-US" sz="2000" b="1" dirty="0">
                <a:solidFill>
                  <a:srgbClr val="FFFFFF"/>
                </a:solidFill>
                <a:latin typeface="Oscine" panose="020B0506040202020204" pitchFamily="34" charset="0"/>
                <a:ea typeface="+mn-ea"/>
              </a:rPr>
              <a:t>年内退出渠道仍然非常有限，人才</a:t>
            </a:r>
            <a:r>
              <a:rPr lang="en-US" altLang="zh-CN" sz="2000" b="1" dirty="0">
                <a:solidFill>
                  <a:srgbClr val="FFFFFF"/>
                </a:solidFill>
                <a:latin typeface="Oscine" panose="020B0506040202020204" pitchFamily="34" charset="0"/>
                <a:ea typeface="+mn-ea"/>
              </a:rPr>
              <a:t>/</a:t>
            </a:r>
            <a:r>
              <a:rPr lang="zh-CN" altLang="en-US" sz="2000" b="1" dirty="0">
                <a:solidFill>
                  <a:srgbClr val="FFFFFF"/>
                </a:solidFill>
                <a:latin typeface="Oscine" panose="020B0506040202020204" pitchFamily="34" charset="0"/>
                <a:ea typeface="+mn-ea"/>
              </a:rPr>
              <a:t>技术收购将继续成为主要的退出形式</a:t>
            </a:r>
          </a:p>
        </p:txBody>
      </p:sp>
      <p:sp>
        <p:nvSpPr>
          <p:cNvPr id="7" name="TextBox 6"/>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rPr>
              <a:t>www.vrvca.com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2"/>
          <p:cNvSpPr txBox="1">
            <a:spLocks noChangeArrowheads="1"/>
          </p:cNvSpPr>
          <p:nvPr/>
        </p:nvSpPr>
        <p:spPr bwMode="auto">
          <a:xfrm>
            <a:off x="1084263" y="5482749"/>
            <a:ext cx="9442450" cy="738664"/>
          </a:xfrm>
          <a:prstGeom prst="rect">
            <a:avLst/>
          </a:prstGeom>
          <a:noFill/>
          <a:ln w="38100">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endParaRPr lang="zh-CN" altLang="en-US" sz="1400">
              <a:latin typeface="+mn-ea"/>
              <a:ea typeface="+mn-ea"/>
            </a:endParaRPr>
          </a:p>
          <a:p>
            <a:endParaRPr lang="zh-CN" altLang="en-US" sz="1400">
              <a:latin typeface="+mn-ea"/>
              <a:ea typeface="+mn-ea"/>
            </a:endParaRPr>
          </a:p>
          <a:p>
            <a:endParaRPr lang="zh-CN" altLang="en-US" sz="1400">
              <a:latin typeface="+mn-ea"/>
              <a:ea typeface="+mn-ea"/>
            </a:endParaRPr>
          </a:p>
        </p:txBody>
      </p:sp>
      <p:sp>
        <p:nvSpPr>
          <p:cNvPr id="26626" name="TextBox 3"/>
          <p:cNvSpPr txBox="1">
            <a:spLocks noChangeArrowheads="1"/>
          </p:cNvSpPr>
          <p:nvPr/>
        </p:nvSpPr>
        <p:spPr bwMode="auto">
          <a:xfrm>
            <a:off x="141288" y="163513"/>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mn-ea"/>
                <a:ea typeface="+mn-ea"/>
              </a:rPr>
              <a:t>报告目录</a:t>
            </a:r>
          </a:p>
        </p:txBody>
      </p:sp>
      <p:sp>
        <p:nvSpPr>
          <p:cNvPr id="26627" name="Rectangle 1"/>
          <p:cNvSpPr>
            <a:spLocks noChangeArrowheads="1"/>
          </p:cNvSpPr>
          <p:nvPr/>
        </p:nvSpPr>
        <p:spPr bwMode="auto">
          <a:xfrm>
            <a:off x="1431925" y="1281113"/>
            <a:ext cx="88963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报告概要</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融资趋势</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年度投资重点</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资本市场概况</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项目退出</a:t>
            </a:r>
          </a:p>
          <a:p>
            <a:pPr eaLnBrk="0" hangingPunct="0">
              <a:spcAft>
                <a:spcPts val="1815"/>
              </a:spcAft>
              <a:buFont typeface="宋体" panose="02010600030101010101" pitchFamily="2" charset="-122"/>
              <a:buChar char="•"/>
            </a:pPr>
            <a:r>
              <a:rPr lang="en-US" altLang="zh-CN" sz="4000" b="1" dirty="0">
                <a:solidFill>
                  <a:srgbClr val="FFFFFF"/>
                </a:solidFill>
                <a:latin typeface="Oscine" panose="020B0506040202020204" pitchFamily="34" charset="0"/>
                <a:ea typeface="+mn-ea"/>
              </a:rPr>
              <a:t>2018</a:t>
            </a:r>
            <a:r>
              <a:rPr lang="zh-CN" altLang="en-US" sz="4000" b="1" dirty="0">
                <a:solidFill>
                  <a:srgbClr val="FFFFFF"/>
                </a:solidFill>
                <a:latin typeface="Oscine" panose="020B0506040202020204" pitchFamily="34" charset="0"/>
                <a:ea typeface="+mn-ea"/>
              </a:rPr>
              <a:t>年展望</a:t>
            </a:r>
            <a:endParaRPr lang="zh-CN" altLang="en-US" sz="4000" b="1" dirty="0">
              <a:solidFill>
                <a:srgbClr val="FFFFFF"/>
              </a:solidFill>
              <a:latin typeface="Oscine" panose="020B0506040202020204" pitchFamily="34" charset="0"/>
              <a:ea typeface="+mn-ea"/>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Box 3"/>
          <p:cNvSpPr txBox="1">
            <a:spLocks noChangeArrowheads="1"/>
          </p:cNvSpPr>
          <p:nvPr/>
        </p:nvSpPr>
        <p:spPr bwMode="auto">
          <a:xfrm>
            <a:off x="120650" y="153988"/>
            <a:ext cx="9836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大多数投资者预计</a:t>
            </a:r>
            <a:r>
              <a:rPr lang="en-US" altLang="zh-CN" sz="2000" b="1" dirty="0">
                <a:solidFill>
                  <a:srgbClr val="FFFFFF"/>
                </a:solidFill>
                <a:latin typeface="Oscine" panose="020B0506040202020204" pitchFamily="34" charset="0"/>
                <a:ea typeface="+mn-ea"/>
              </a:rPr>
              <a:t>2018</a:t>
            </a:r>
            <a:r>
              <a:rPr lang="zh-CN" altLang="en-US" sz="2000" b="1" dirty="0">
                <a:solidFill>
                  <a:srgbClr val="FFFFFF"/>
                </a:solidFill>
                <a:latin typeface="Oscine" panose="020B0506040202020204" pitchFamily="34" charset="0"/>
                <a:ea typeface="+mn-ea"/>
              </a:rPr>
              <a:t>年的总投资将进一步增加或维持在跟</a:t>
            </a:r>
            <a:r>
              <a:rPr lang="en-US" altLang="zh-CN" sz="2000" b="1" dirty="0">
                <a:solidFill>
                  <a:srgbClr val="FFFFFF"/>
                </a:solidFill>
                <a:latin typeface="Oscine" panose="020B0506040202020204" pitchFamily="34" charset="0"/>
                <a:ea typeface="+mn-ea"/>
              </a:rPr>
              <a:t>17</a:t>
            </a:r>
            <a:r>
              <a:rPr lang="zh-CN" altLang="en-US" sz="2000" b="1" dirty="0">
                <a:solidFill>
                  <a:srgbClr val="FFFFFF"/>
                </a:solidFill>
                <a:latin typeface="Oscine" panose="020B0506040202020204" pitchFamily="34" charset="0"/>
                <a:ea typeface="+mn-ea"/>
              </a:rPr>
              <a:t>年相似的水平</a:t>
            </a:r>
          </a:p>
        </p:txBody>
      </p:sp>
      <p:graphicFrame>
        <p:nvGraphicFramePr>
          <p:cNvPr id="2" name="Chart 4"/>
          <p:cNvGraphicFramePr/>
          <p:nvPr/>
        </p:nvGraphicFramePr>
        <p:xfrm>
          <a:off x="300038" y="927100"/>
          <a:ext cx="3270250" cy="5272088"/>
        </p:xfrm>
        <a:graphic>
          <a:graphicData uri="http://schemas.openxmlformats.org/drawingml/2006/chart">
            <c:chart xmlns:c="http://schemas.openxmlformats.org/drawingml/2006/chart" xmlns:r="http://schemas.openxmlformats.org/officeDocument/2006/relationships" r:id="rId3"/>
          </a:graphicData>
        </a:graphic>
      </p:graphicFrame>
      <p:sp>
        <p:nvSpPr>
          <p:cNvPr id="74755" name="TextBox 10"/>
          <p:cNvSpPr txBox="1">
            <a:spLocks noChangeArrowheads="1"/>
          </p:cNvSpPr>
          <p:nvPr/>
        </p:nvSpPr>
        <p:spPr bwMode="auto">
          <a:xfrm>
            <a:off x="141288" y="6446838"/>
            <a:ext cx="70118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1200" dirty="0">
                <a:solidFill>
                  <a:srgbClr val="FFFFFF"/>
                </a:solidFill>
                <a:latin typeface="Oscine" panose="020B0506040202020204" pitchFamily="34" charset="0"/>
                <a:ea typeface="+mn-ea"/>
              </a:rPr>
              <a:t>*</a:t>
            </a:r>
            <a:r>
              <a:rPr lang="zh-CN" altLang="en-US" sz="1200" dirty="0">
                <a:solidFill>
                  <a:srgbClr val="FFFFFF"/>
                </a:solidFill>
                <a:latin typeface="Oscine" panose="020B0506040202020204" pitchFamily="34" charset="0"/>
                <a:ea typeface="+mn-ea"/>
              </a:rPr>
              <a:t>通过访谈我们询问了</a:t>
            </a:r>
            <a:r>
              <a:rPr lang="en-US" altLang="zh-CN" sz="1200" dirty="0">
                <a:solidFill>
                  <a:srgbClr val="FFFFFF"/>
                </a:solidFill>
                <a:latin typeface="Oscine" panose="020B0506040202020204" pitchFamily="34" charset="0"/>
                <a:ea typeface="+mn-ea"/>
              </a:rPr>
              <a:t>21</a:t>
            </a:r>
            <a:r>
              <a:rPr lang="zh-CN" altLang="en-US" sz="1200" dirty="0">
                <a:solidFill>
                  <a:srgbClr val="FFFFFF"/>
                </a:solidFill>
                <a:latin typeface="Oscine" panose="020B0506040202020204" pitchFamily="34" charset="0"/>
                <a:ea typeface="+mn-ea"/>
              </a:rPr>
              <a:t>位在</a:t>
            </a:r>
            <a:r>
              <a:rPr lang="en-US" altLang="zh-CN" sz="1200" dirty="0">
                <a:solidFill>
                  <a:srgbClr val="FFFFFF"/>
                </a:solidFill>
                <a:latin typeface="Oscine" panose="020B0506040202020204" pitchFamily="34" charset="0"/>
                <a:ea typeface="+mn-ea"/>
              </a:rPr>
              <a:t>VR/AR</a:t>
            </a:r>
            <a:r>
              <a:rPr lang="zh-CN" altLang="en-US" sz="1200" dirty="0">
                <a:solidFill>
                  <a:srgbClr val="FFFFFF"/>
                </a:solidFill>
                <a:latin typeface="Oscine" panose="020B0506040202020204" pitchFamily="34" charset="0"/>
                <a:ea typeface="+mn-ea"/>
              </a:rPr>
              <a:t>领域富有经验和活跃的投资人对</a:t>
            </a:r>
            <a:r>
              <a:rPr lang="en-US" altLang="zh-CN" sz="1200" dirty="0">
                <a:solidFill>
                  <a:srgbClr val="FFFFFF"/>
                </a:solidFill>
                <a:latin typeface="Oscine" panose="020B0506040202020204" pitchFamily="34" charset="0"/>
                <a:ea typeface="+mn-ea"/>
              </a:rPr>
              <a:t>2018</a:t>
            </a:r>
            <a:r>
              <a:rPr lang="zh-CN" altLang="en-US" sz="1200" dirty="0">
                <a:solidFill>
                  <a:srgbClr val="FFFFFF"/>
                </a:solidFill>
                <a:latin typeface="Oscine" panose="020B0506040202020204" pitchFamily="34" charset="0"/>
                <a:ea typeface="+mn-ea"/>
              </a:rPr>
              <a:t>年总融资额的预测以及原因</a:t>
            </a:r>
          </a:p>
        </p:txBody>
      </p:sp>
      <p:graphicFrame>
        <p:nvGraphicFramePr>
          <p:cNvPr id="7" name="表格 4"/>
          <p:cNvGraphicFramePr/>
          <p:nvPr/>
        </p:nvGraphicFramePr>
        <p:xfrm>
          <a:off x="3739388" y="1279525"/>
          <a:ext cx="7735824" cy="4781548"/>
        </p:xfrm>
        <a:graphic>
          <a:graphicData uri="http://schemas.openxmlformats.org/drawingml/2006/table">
            <a:tbl>
              <a:tblPr firstRow="1" bandRow="1">
                <a:tableStyleId>{F5AB1C69-6EDB-4FF4-983F-18BD219EF322}</a:tableStyleId>
              </a:tblPr>
              <a:tblGrid>
                <a:gridCol w="548640"/>
                <a:gridCol w="329184"/>
                <a:gridCol w="5486400"/>
                <a:gridCol w="1371600"/>
              </a:tblGrid>
              <a:tr h="586896">
                <a:tc>
                  <a:txBody>
                    <a:bodyPr/>
                    <a:lstStyle/>
                    <a:p>
                      <a:pPr algn="ctr">
                        <a:buNone/>
                      </a:pPr>
                      <a:endParaRPr lang="en-US" altLang="zh-CN" sz="1600" dirty="0">
                        <a:latin typeface="Oscine" panose="020B0506040202020204" pitchFamily="34" charset="0"/>
                      </a:endParaRPr>
                    </a:p>
                  </a:txBody>
                  <a:tcPr marL="91443" marR="91443" marT="46334" marB="463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buNone/>
                      </a:pPr>
                      <a:endParaRPr lang="en-US" altLang="zh-CN" sz="1600" dirty="0">
                        <a:latin typeface="Oscine" panose="020B0506040202020204" pitchFamily="34" charset="0"/>
                      </a:endParaRPr>
                    </a:p>
                  </a:txBody>
                  <a:tcPr marL="91443" marR="91443" marT="46334" marB="46334"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noFill/>
                  </a:tcPr>
                </a:tc>
                <a:tc>
                  <a:txBody>
                    <a:bodyPr/>
                    <a:lstStyle/>
                    <a:p>
                      <a:pPr algn="ctr">
                        <a:buNone/>
                      </a:pPr>
                      <a:endParaRPr lang="en-US" altLang="zh-CN" sz="1600" dirty="0">
                        <a:latin typeface="Oscine" panose="020B0506040202020204" pitchFamily="34" charset="0"/>
                      </a:endParaRPr>
                    </a:p>
                  </a:txBody>
                  <a:tcPr marL="91443" marR="91443" marT="46334" marB="4633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buNone/>
                      </a:pPr>
                      <a:r>
                        <a:rPr lang="zh-CN" altLang="en-US" sz="1600" dirty="0">
                          <a:latin typeface="Oscine" panose="020B0506040202020204" pitchFamily="34" charset="0"/>
                        </a:rPr>
                        <a:t>可能性</a:t>
                      </a:r>
                      <a:endParaRPr lang="en-US" altLang="zh-CN" sz="1600" dirty="0">
                        <a:latin typeface="Oscine" panose="020B0506040202020204" pitchFamily="34" charset="0"/>
                      </a:endParaRPr>
                    </a:p>
                  </a:txBody>
                  <a:tcPr marL="91443" marR="91443" marT="46334" marB="46334" anchor="ctr">
                    <a:solidFill>
                      <a:srgbClr val="7F7F7F"/>
                    </a:solidFill>
                  </a:tcPr>
                </a:tc>
              </a:tr>
              <a:tr h="741342">
                <a:tc rowSpan="6">
                  <a:txBody>
                    <a:bodyPr/>
                    <a:lstStyle/>
                    <a:p>
                      <a:pPr algn="ctr">
                        <a:buNone/>
                      </a:pPr>
                      <a:r>
                        <a:rPr lang="zh-CN" altLang="en-US" sz="1600" b="1" dirty="0">
                          <a:solidFill>
                            <a:schemeClr val="bg1"/>
                          </a:solidFill>
                          <a:latin typeface="Oscine" panose="020B0506040202020204" pitchFamily="34" charset="0"/>
                        </a:rPr>
                        <a:t>主要驱动因素</a:t>
                      </a:r>
                      <a:endParaRPr lang="en-US" altLang="zh-CN" sz="1600" b="1" dirty="0">
                        <a:solidFill>
                          <a:schemeClr val="bg1"/>
                        </a:solidFill>
                        <a:latin typeface="Oscine" panose="020B0506040202020204" pitchFamily="34" charset="0"/>
                      </a:endParaRPr>
                    </a:p>
                  </a:txBody>
                  <a:tcPr marL="91443" marR="91443" marT="46334" marB="46334" vert="vert270" anchor="ctr">
                    <a:solidFill>
                      <a:srgbClr val="7F7F7F"/>
                    </a:solidFill>
                  </a:tcPr>
                </a:tc>
                <a:tc>
                  <a:txBody>
                    <a:bodyPr/>
                    <a:lstStyle/>
                    <a:p>
                      <a:pPr marL="0" algn="ctr" defTabSz="913765" rtl="0" eaLnBrk="1" latinLnBrk="0" hangingPunct="1">
                        <a:buNone/>
                      </a:pPr>
                      <a:r>
                        <a:rPr lang="en-US" altLang="zh-CN" sz="1400" b="0" kern="1200" dirty="0">
                          <a:solidFill>
                            <a:schemeClr val="dk1"/>
                          </a:solidFill>
                          <a:latin typeface="Oscine" panose="020B0506040202020204" pitchFamily="34" charset="0"/>
                          <a:ea typeface="+mn-ea"/>
                          <a:cs typeface="+mn-cs"/>
                        </a:rPr>
                        <a:t>1)</a:t>
                      </a:r>
                    </a:p>
                  </a:txBody>
                  <a:tcPr>
                    <a:lnR w="12700" cap="flat" cmpd="sng" algn="ctr">
                      <a:noFill/>
                      <a:prstDash val="solid"/>
                      <a:round/>
                      <a:headEnd type="none" w="med" len="med"/>
                      <a:tailEnd type="none" w="med" len="med"/>
                    </a:lnR>
                  </a:tcPr>
                </a:tc>
                <a:tc>
                  <a:txBody>
                    <a:bodyPr/>
                    <a:lstStyle/>
                    <a:p>
                      <a:pPr algn="l">
                        <a:buNone/>
                      </a:pPr>
                      <a:r>
                        <a:rPr lang="zh-CN" altLang="en-US" sz="1400" b="1" dirty="0">
                          <a:latin typeface="Oscine" panose="020B0506040202020204" pitchFamily="34" charset="0"/>
                        </a:rPr>
                        <a:t>科技巨头</a:t>
                      </a:r>
                      <a:r>
                        <a:rPr lang="zh-CN" altLang="en-US" sz="1400" dirty="0">
                          <a:latin typeface="Oscine" panose="020B0506040202020204" pitchFamily="34" charset="0"/>
                        </a:rPr>
                        <a:t>（如苹果、</a:t>
                      </a:r>
                      <a:r>
                        <a:rPr lang="en-US" altLang="zh-CN" sz="1400" dirty="0">
                          <a:latin typeface="Oscine" panose="020B0506040202020204" pitchFamily="34" charset="0"/>
                        </a:rPr>
                        <a:t>Facebook</a:t>
                      </a:r>
                      <a:r>
                        <a:rPr lang="zh-CN" altLang="en-US" sz="1400" dirty="0">
                          <a:latin typeface="Oscine" panose="020B0506040202020204" pitchFamily="34" charset="0"/>
                        </a:rPr>
                        <a:t>、谷歌、微软等）将</a:t>
                      </a:r>
                      <a:r>
                        <a:rPr lang="zh-CN" altLang="en-US" sz="1400" b="1" dirty="0">
                          <a:latin typeface="Oscine" panose="020B0506040202020204" pitchFamily="34" charset="0"/>
                        </a:rPr>
                        <a:t>继续加大在</a:t>
                      </a:r>
                      <a:r>
                        <a:rPr lang="en-US" altLang="zh-CN" sz="1400" b="1" dirty="0">
                          <a:latin typeface="Oscine" panose="020B0506040202020204" pitchFamily="34" charset="0"/>
                        </a:rPr>
                        <a:t>VR/AR</a:t>
                      </a:r>
                      <a:r>
                        <a:rPr lang="zh-CN" altLang="en-US" sz="1400" b="1" dirty="0">
                          <a:latin typeface="Oscine" panose="020B0506040202020204" pitchFamily="34" charset="0"/>
                        </a:rPr>
                        <a:t>行业的投资</a:t>
                      </a:r>
                      <a:r>
                        <a:rPr lang="zh-CN" altLang="en-US" sz="1400" dirty="0">
                          <a:latin typeface="Oscine" panose="020B0506040202020204" pitchFamily="34" charset="0"/>
                        </a:rPr>
                        <a:t>和</a:t>
                      </a:r>
                      <a:r>
                        <a:rPr lang="zh-CN" altLang="en-US" sz="1400" b="1" dirty="0">
                          <a:latin typeface="Oscine" panose="020B0506040202020204" pitchFamily="34" charset="0"/>
                        </a:rPr>
                        <a:t>公布新举措</a:t>
                      </a:r>
                      <a:endParaRPr lang="en-US" altLang="zh-CN" sz="1400" b="1" dirty="0">
                        <a:latin typeface="Oscine" panose="020B0506040202020204" pitchFamily="34" charset="0"/>
                      </a:endParaRPr>
                    </a:p>
                  </a:txBody>
                  <a:tcPr marL="91443" marR="91443" marT="46334" marB="46334">
                    <a:lnL w="12700" cap="flat" cmpd="sng" algn="ctr">
                      <a:noFill/>
                      <a:prstDash val="solid"/>
                      <a:round/>
                      <a:headEnd type="none" w="med" len="med"/>
                      <a:tailEnd type="none" w="med" len="med"/>
                    </a:ln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en-US" altLang="zh-CN" sz="2400" dirty="0">
                          <a:latin typeface="Harvey Balls" panose="02000609000000000000" pitchFamily="49" charset="0"/>
                        </a:rPr>
                        <a:t>4</a:t>
                      </a:r>
                      <a:endParaRPr lang="en-US" altLang="zh-CN" sz="2400" dirty="0">
                        <a:latin typeface="Oscine" panose="020B0506040202020204" pitchFamily="34" charset="0"/>
                      </a:endParaRPr>
                    </a:p>
                  </a:txBody>
                  <a:tcPr marL="91443" marR="91443" marT="46334" marB="46334" anchor="ctr"/>
                </a:tc>
              </a:tr>
              <a:tr h="741342">
                <a:tc vMerge="1">
                  <a:txBody>
                    <a:bodyPr/>
                    <a:lstStyle/>
                    <a:p>
                      <a:endParaRPr lang="zh-CN"/>
                    </a:p>
                  </a:txBody>
                  <a:tcPr/>
                </a:tc>
                <a:tc>
                  <a:txBody>
                    <a:bodyPr/>
                    <a:lstStyle/>
                    <a:p>
                      <a:pPr marL="0" algn="ctr" defTabSz="913765" rtl="0" eaLnBrk="1" latinLnBrk="0" hangingPunct="1">
                        <a:buNone/>
                      </a:pPr>
                      <a:r>
                        <a:rPr lang="en-US" altLang="zh-CN" sz="1400" b="0" kern="1200" dirty="0">
                          <a:solidFill>
                            <a:schemeClr val="dk1"/>
                          </a:solidFill>
                          <a:latin typeface="Oscine" panose="020B0506040202020204" pitchFamily="34" charset="0"/>
                          <a:ea typeface="+mn-ea"/>
                          <a:cs typeface="+mn-cs"/>
                        </a:rPr>
                        <a:t>2)</a:t>
                      </a:r>
                      <a:endParaRPr lang="zh-CN" altLang="en-US" sz="1400" b="0" kern="1200" dirty="0">
                        <a:solidFill>
                          <a:schemeClr val="dk1"/>
                        </a:solidFill>
                        <a:latin typeface="Oscine" panose="020B0506040202020204" pitchFamily="34" charset="0"/>
                        <a:ea typeface="+mn-ea"/>
                        <a:cs typeface="+mn-cs"/>
                      </a:endParaRPr>
                    </a:p>
                  </a:txBody>
                  <a:tcPr>
                    <a:lnR w="12700" cap="flat" cmpd="sng" algn="ctr">
                      <a:noFill/>
                      <a:prstDash val="solid"/>
                      <a:round/>
                      <a:headEnd type="none" w="med" len="med"/>
                      <a:tailEnd type="none" w="med" len="med"/>
                    </a:lnR>
                  </a:tcPr>
                </a:tc>
                <a:tc>
                  <a:txBody>
                    <a:bodyPr/>
                    <a:lstStyle/>
                    <a:p>
                      <a:pPr algn="l">
                        <a:buNone/>
                      </a:pPr>
                      <a:r>
                        <a:rPr lang="en-US" altLang="zh-CN" sz="1400" dirty="0">
                          <a:latin typeface="Oscine" panose="020B0506040202020204" pitchFamily="34" charset="0"/>
                        </a:rPr>
                        <a:t>VR/AR</a:t>
                      </a:r>
                      <a:r>
                        <a:rPr lang="zh-CN" altLang="en-US" sz="1400" dirty="0">
                          <a:latin typeface="Oscine" panose="020B0506040202020204" pitchFamily="34" charset="0"/>
                        </a:rPr>
                        <a:t>继续受到</a:t>
                      </a:r>
                      <a:r>
                        <a:rPr lang="zh-CN" altLang="en-US" sz="1400" b="1" dirty="0">
                          <a:latin typeface="Oscine" panose="020B0506040202020204" pitchFamily="34" charset="0"/>
                        </a:rPr>
                        <a:t>大众媒体的强烈关注</a:t>
                      </a:r>
                      <a:r>
                        <a:rPr lang="zh-CN" altLang="en-US" sz="1400" dirty="0">
                          <a:latin typeface="Oscine" panose="020B0506040202020204" pitchFamily="34" charset="0"/>
                        </a:rPr>
                        <a:t>（例如电影，电视节目，大片的</a:t>
                      </a:r>
                      <a:r>
                        <a:rPr lang="en-US" altLang="zh-CN" sz="1400" dirty="0">
                          <a:latin typeface="Oscine" panose="020B0506040202020204" pitchFamily="34" charset="0"/>
                        </a:rPr>
                        <a:t>VR</a:t>
                      </a:r>
                      <a:r>
                        <a:rPr lang="zh-CN" altLang="en-US" sz="1400" dirty="0">
                          <a:latin typeface="Oscine" panose="020B0506040202020204" pitchFamily="34" charset="0"/>
                        </a:rPr>
                        <a:t>版本体验等）</a:t>
                      </a:r>
                    </a:p>
                  </a:txBody>
                  <a:tcPr marL="91443" marR="91443" marT="46334" marB="46334">
                    <a:lnL w="12700" cap="flat" cmpd="sng" algn="ctr">
                      <a:noFill/>
                      <a:prstDash val="solid"/>
                      <a:round/>
                      <a:headEnd type="none" w="med" len="med"/>
                      <a:tailEnd type="none" w="med" len="med"/>
                    </a:ln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en-US" altLang="zh-CN" sz="2400" dirty="0">
                          <a:latin typeface="Harvey Balls" panose="02000609000000000000" pitchFamily="49" charset="0"/>
                        </a:rPr>
                        <a:t>4</a:t>
                      </a:r>
                      <a:endParaRPr lang="en-US" altLang="zh-CN" sz="2400" dirty="0">
                        <a:latin typeface="Oscine" panose="020B0506040202020204" pitchFamily="34" charset="0"/>
                      </a:endParaRPr>
                    </a:p>
                  </a:txBody>
                  <a:tcPr marL="91443" marR="91443" marT="46334" marB="46334" anchor="ctr"/>
                </a:tc>
              </a:tr>
              <a:tr h="677992">
                <a:tc vMerge="1">
                  <a:txBody>
                    <a:bodyPr/>
                    <a:lstStyle/>
                    <a:p>
                      <a:endParaRPr lang="zh-CN"/>
                    </a:p>
                  </a:txBody>
                  <a:tcPr vert="vert270" anchor="ctr">
                    <a:solidFill>
                      <a:srgbClr val="7F7F7F"/>
                    </a:solidFill>
                  </a:tcPr>
                </a:tc>
                <a:tc>
                  <a:txBody>
                    <a:bodyPr/>
                    <a:lstStyle/>
                    <a:p>
                      <a:pPr marL="0" algn="ctr" defTabSz="913765" rtl="0" eaLnBrk="1" latinLnBrk="0" hangingPunct="1">
                        <a:buNone/>
                      </a:pPr>
                      <a:r>
                        <a:rPr lang="en-US" altLang="zh-CN" sz="1400" b="0" kern="1200" dirty="0">
                          <a:solidFill>
                            <a:schemeClr val="dk1"/>
                          </a:solidFill>
                          <a:latin typeface="Oscine" panose="020B0506040202020204" pitchFamily="34" charset="0"/>
                          <a:ea typeface="+mn-ea"/>
                          <a:cs typeface="+mn-cs"/>
                        </a:rPr>
                        <a:t>3)</a:t>
                      </a:r>
                      <a:endParaRPr lang="zh-CN" altLang="en-US" sz="1400" b="0" kern="1200" dirty="0">
                        <a:solidFill>
                          <a:schemeClr val="dk1"/>
                        </a:solidFill>
                        <a:latin typeface="Oscine" panose="020B0506040202020204" pitchFamily="34" charset="0"/>
                        <a:ea typeface="+mn-ea"/>
                        <a:cs typeface="+mn-cs"/>
                      </a:endParaRPr>
                    </a:p>
                  </a:txBody>
                  <a:tcPr>
                    <a:lnR w="12700" cap="flat" cmpd="sng" algn="ctr">
                      <a:noFill/>
                      <a:prstDash val="solid"/>
                      <a:round/>
                      <a:headEnd type="none" w="med" len="med"/>
                      <a:tailEnd type="none" w="med" len="med"/>
                    </a:lnR>
                  </a:tcPr>
                </a:tc>
                <a:tc>
                  <a:txBody>
                    <a:bodyPr/>
                    <a:lstStyle/>
                    <a:p>
                      <a:pPr algn="l">
                        <a:buNone/>
                      </a:pPr>
                      <a:r>
                        <a:rPr lang="zh-CN" altLang="en-US" sz="1400" b="1" dirty="0">
                          <a:latin typeface="Oscine" panose="020B0506040202020204" pitchFamily="34" charset="0"/>
                        </a:rPr>
                        <a:t>移动</a:t>
                      </a:r>
                      <a:r>
                        <a:rPr lang="en-US" altLang="zh-CN" sz="1400" b="1" dirty="0">
                          <a:latin typeface="Oscine" panose="020B0506040202020204" pitchFamily="34" charset="0"/>
                        </a:rPr>
                        <a:t>AR</a:t>
                      </a:r>
                      <a:r>
                        <a:rPr lang="zh-CN" altLang="en-US" sz="1400" dirty="0">
                          <a:latin typeface="Oscine" panose="020B0506040202020204" pitchFamily="34" charset="0"/>
                        </a:rPr>
                        <a:t>（如</a:t>
                      </a:r>
                      <a:r>
                        <a:rPr lang="en-US" altLang="zh-CN" sz="1400" dirty="0" err="1">
                          <a:latin typeface="Oscine" panose="020B0506040202020204" pitchFamily="34" charset="0"/>
                        </a:rPr>
                        <a:t>ARKit</a:t>
                      </a:r>
                      <a:r>
                        <a:rPr lang="zh-CN" altLang="en-US" sz="1400" dirty="0">
                          <a:latin typeface="Oscine" panose="020B0506040202020204" pitchFamily="34" charset="0"/>
                        </a:rPr>
                        <a:t>和</a:t>
                      </a:r>
                      <a:r>
                        <a:rPr lang="en-US" altLang="zh-CN" sz="1400" dirty="0" err="1">
                          <a:latin typeface="Oscine" panose="020B0506040202020204" pitchFamily="34" charset="0"/>
                        </a:rPr>
                        <a:t>ARCore</a:t>
                      </a:r>
                      <a:r>
                        <a:rPr lang="zh-CN" altLang="en-US" sz="1400" dirty="0">
                          <a:latin typeface="Oscine" panose="020B0506040202020204" pitchFamily="34" charset="0"/>
                        </a:rPr>
                        <a:t>）</a:t>
                      </a:r>
                      <a:r>
                        <a:rPr kumimoji="0" lang="zh-CN" altLang="en-US" sz="1400" b="0"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t>可支持设备数</a:t>
                      </a:r>
                      <a:r>
                        <a:rPr kumimoji="0" lang="zh-CN" altLang="en-US" sz="1400" b="1"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t>快速增长</a:t>
                      </a:r>
                      <a:r>
                        <a:rPr kumimoji="0" lang="zh-CN" altLang="en-US" sz="1400" b="0"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t>，开发者生态更为活跃</a:t>
                      </a:r>
                      <a:endParaRPr lang="zh-CN" altLang="en-US" sz="1400" dirty="0">
                        <a:latin typeface="Oscine" panose="020B0506040202020204" pitchFamily="34" charset="0"/>
                      </a:endParaRPr>
                    </a:p>
                  </a:txBody>
                  <a:tcPr marL="91443" marR="91443" marT="46334" marB="46334">
                    <a:lnL w="12700" cap="flat" cmpd="sng" algn="ctr">
                      <a:noFill/>
                      <a:prstDash val="solid"/>
                      <a:round/>
                      <a:headEnd type="none" w="med" len="med"/>
                      <a:tailEnd type="none" w="med" len="med"/>
                    </a:lnL>
                  </a:tcPr>
                </a:tc>
                <a:tc>
                  <a:txBody>
                    <a:bodyPr/>
                    <a:lstStyle/>
                    <a:p>
                      <a:pPr algn="ctr">
                        <a:buNone/>
                      </a:pPr>
                      <a:r>
                        <a:rPr lang="en-US" altLang="zh-CN" sz="2400" dirty="0">
                          <a:latin typeface="Harvey Balls" panose="02000609000000000000" pitchFamily="49" charset="0"/>
                        </a:rPr>
                        <a:t>3</a:t>
                      </a:r>
                      <a:endParaRPr lang="en-US" altLang="zh-CN" sz="2400" dirty="0">
                        <a:latin typeface="Oscine" panose="020B0506040202020204" pitchFamily="34" charset="0"/>
                      </a:endParaRPr>
                    </a:p>
                  </a:txBody>
                  <a:tcPr anchor="ctr"/>
                </a:tc>
              </a:tr>
              <a:tr h="677992">
                <a:tc vMerge="1">
                  <a:txBody>
                    <a:bodyPr/>
                    <a:lstStyle/>
                    <a:p>
                      <a:endParaRPr lang="zh-CN"/>
                    </a:p>
                  </a:txBody>
                  <a:tcPr vert="vert270" anchor="ctr">
                    <a:solidFill>
                      <a:srgbClr val="7F7F7F"/>
                    </a:solidFill>
                  </a:tcPr>
                </a:tc>
                <a:tc>
                  <a:txBody>
                    <a:bodyPr/>
                    <a:lstStyle/>
                    <a:p>
                      <a:pPr marL="0" algn="ctr" defTabSz="913765" rtl="0" eaLnBrk="1" latinLnBrk="0" hangingPunct="1">
                        <a:buNone/>
                      </a:pPr>
                      <a:r>
                        <a:rPr lang="en-US" altLang="zh-CN" sz="1400" b="0" kern="1200" dirty="0">
                          <a:solidFill>
                            <a:schemeClr val="dk1"/>
                          </a:solidFill>
                          <a:latin typeface="Oscine" panose="020B0506040202020204" pitchFamily="34" charset="0"/>
                          <a:ea typeface="+mn-ea"/>
                          <a:cs typeface="+mn-cs"/>
                        </a:rPr>
                        <a:t>4)</a:t>
                      </a:r>
                    </a:p>
                  </a:txBody>
                  <a:tcPr>
                    <a:lnR w="12700" cap="flat" cmpd="sng" algn="ctr">
                      <a:noFill/>
                      <a:prstDash val="solid"/>
                      <a:round/>
                      <a:headEnd type="none" w="med" len="med"/>
                      <a:tailEnd type="none" w="med" len="med"/>
                    </a:lnR>
                  </a:tcPr>
                </a:tc>
                <a:tc>
                  <a:txBody>
                    <a:bodyPr/>
                    <a:lstStyle/>
                    <a:p>
                      <a:pPr algn="l">
                        <a:buNone/>
                      </a:pPr>
                      <a:r>
                        <a:rPr lang="zh-CN" altLang="en-US" sz="1400" dirty="0">
                          <a:latin typeface="Oscine" panose="020B0506040202020204" pitchFamily="34" charset="0"/>
                        </a:rPr>
                        <a:t>一些</a:t>
                      </a:r>
                      <a:r>
                        <a:rPr lang="zh-CN" altLang="en-US" sz="1400" b="1" dirty="0">
                          <a:latin typeface="Oscine" panose="020B0506040202020204" pitchFamily="34" charset="0"/>
                        </a:rPr>
                        <a:t>高估值的头部初创企业</a:t>
                      </a:r>
                      <a:r>
                        <a:rPr lang="zh-CN" altLang="en-US" sz="1400" dirty="0">
                          <a:latin typeface="Oscine" panose="020B0506040202020204" pitchFamily="34" charset="0"/>
                        </a:rPr>
                        <a:t>在</a:t>
                      </a:r>
                      <a:r>
                        <a:rPr lang="en-US" altLang="zh-CN" sz="1400" dirty="0">
                          <a:latin typeface="Oscine" panose="020B0506040202020204" pitchFamily="34" charset="0"/>
                        </a:rPr>
                        <a:t>2018</a:t>
                      </a:r>
                      <a:r>
                        <a:rPr lang="zh-CN" altLang="en-US" sz="1400" dirty="0">
                          <a:latin typeface="Oscine" panose="020B0506040202020204" pitchFamily="34" charset="0"/>
                        </a:rPr>
                        <a:t>年将继续</a:t>
                      </a:r>
                      <a:r>
                        <a:rPr lang="zh-CN" altLang="en-US" sz="1400" b="1" dirty="0">
                          <a:latin typeface="Oscine" panose="020B0506040202020204" pitchFamily="34" charset="0"/>
                        </a:rPr>
                        <a:t>获得大额融资</a:t>
                      </a:r>
                      <a:endParaRPr lang="en-US" altLang="zh-CN" sz="1400" b="1" dirty="0">
                        <a:latin typeface="Oscine" panose="020B0506040202020204" pitchFamily="34" charset="0"/>
                      </a:endParaRPr>
                    </a:p>
                  </a:txBody>
                  <a:tcPr marL="91443" marR="91443" marT="46334" marB="46334">
                    <a:lnL w="12700" cap="flat" cmpd="sng" algn="ctr">
                      <a:noFill/>
                      <a:prstDash val="solid"/>
                      <a:round/>
                      <a:headEnd type="none" w="med" len="med"/>
                      <a:tailEnd type="none" w="med" len="med"/>
                    </a:ln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en-US" altLang="zh-CN" sz="2400" dirty="0">
                          <a:latin typeface="Harvey Balls" panose="02000609000000000000" pitchFamily="49" charset="0"/>
                        </a:rPr>
                        <a:t>3</a:t>
                      </a:r>
                      <a:endParaRPr lang="en-US" altLang="zh-CN" sz="2400" dirty="0">
                        <a:latin typeface="Oscine" panose="020B0506040202020204" pitchFamily="34" charset="0"/>
                      </a:endParaRPr>
                    </a:p>
                  </a:txBody>
                  <a:tcPr anchor="ctr"/>
                </a:tc>
              </a:tr>
              <a:tr h="677992">
                <a:tc vMerge="1">
                  <a:txBody>
                    <a:bodyPr/>
                    <a:lstStyle/>
                    <a:p>
                      <a:endParaRPr lang="zh-CN"/>
                    </a:p>
                  </a:txBody>
                  <a:tcPr anchor="ctr"/>
                </a:tc>
                <a:tc>
                  <a:txBody>
                    <a:bodyPr/>
                    <a:lstStyle/>
                    <a:p>
                      <a:pPr marL="0" algn="ctr" defTabSz="913765" rtl="0" eaLnBrk="1" latinLnBrk="0" hangingPunct="1">
                        <a:buNone/>
                      </a:pPr>
                      <a:r>
                        <a:rPr lang="en-US" altLang="zh-CN" sz="1400" b="0" kern="1200" dirty="0">
                          <a:solidFill>
                            <a:schemeClr val="dk1"/>
                          </a:solidFill>
                          <a:latin typeface="Oscine" panose="020B0506040202020204" pitchFamily="34" charset="0"/>
                          <a:ea typeface="+mn-ea"/>
                          <a:cs typeface="+mn-cs"/>
                        </a:rPr>
                        <a:t>5)</a:t>
                      </a:r>
                      <a:endParaRPr lang="zh-CN" altLang="en-US" sz="1400" b="0" kern="1200" dirty="0">
                        <a:solidFill>
                          <a:schemeClr val="dk1"/>
                        </a:solidFill>
                        <a:latin typeface="Oscine" panose="020B0506040202020204" pitchFamily="34" charset="0"/>
                        <a:ea typeface="+mn-ea"/>
                        <a:cs typeface="+mn-cs"/>
                      </a:endParaRPr>
                    </a:p>
                  </a:txBody>
                  <a:tcPr>
                    <a:lnR w="12700" cap="flat" cmpd="sng" algn="ctr">
                      <a:noFill/>
                      <a:prstDash val="solid"/>
                      <a:round/>
                      <a:headEnd type="none" w="med" len="med"/>
                      <a:tailEnd type="none" w="med" len="med"/>
                    </a:lnR>
                  </a:tcPr>
                </a:tc>
                <a:tc>
                  <a:txBody>
                    <a:bodyPr/>
                    <a:lstStyle/>
                    <a:p>
                      <a:pPr algn="l">
                        <a:buNone/>
                      </a:pPr>
                      <a:r>
                        <a:rPr lang="zh-CN" altLang="en-US" sz="1400" dirty="0">
                          <a:latin typeface="Oscine" panose="020B0506040202020204" pitchFamily="34" charset="0"/>
                        </a:rPr>
                        <a:t>高性能、价格亲民的</a:t>
                      </a:r>
                      <a:r>
                        <a:rPr lang="en-US" altLang="zh-CN" sz="1400" b="1" dirty="0">
                          <a:latin typeface="Oscine" panose="020B0506040202020204" pitchFamily="34" charset="0"/>
                        </a:rPr>
                        <a:t>VR</a:t>
                      </a:r>
                      <a:r>
                        <a:rPr lang="zh-CN" altLang="en-US" sz="1400" b="1" dirty="0">
                          <a:latin typeface="Oscine" panose="020B0506040202020204" pitchFamily="34" charset="0"/>
                        </a:rPr>
                        <a:t>一体机</a:t>
                      </a:r>
                      <a:r>
                        <a:rPr kumimoji="0" lang="zh-CN" altLang="en-US" sz="1400" b="0"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t>推出市场并录得</a:t>
                      </a:r>
                      <a:r>
                        <a:rPr kumimoji="0" lang="zh-CN" altLang="en-US" sz="1400" b="1"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t>强大的销售动力</a:t>
                      </a:r>
                      <a:endParaRPr lang="zh-CN" altLang="en-US" sz="1400" b="1" dirty="0">
                        <a:latin typeface="Oscine" panose="020B0506040202020204" pitchFamily="34" charset="0"/>
                      </a:endParaRPr>
                    </a:p>
                  </a:txBody>
                  <a:tcPr marL="91443" marR="91443" marT="46334" marB="46334">
                    <a:lnL w="12700" cap="flat" cmpd="sng" algn="ctr">
                      <a:noFill/>
                      <a:prstDash val="solid"/>
                      <a:round/>
                      <a:headEnd type="none" w="med" len="med"/>
                      <a:tailEnd type="none" w="med" len="med"/>
                    </a:ln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en-US" altLang="zh-CN" sz="2400" dirty="0">
                          <a:latin typeface="Harvey Balls" panose="02000609000000000000" pitchFamily="49" charset="0"/>
                        </a:rPr>
                        <a:t>3</a:t>
                      </a:r>
                      <a:endParaRPr lang="en-US" altLang="zh-CN" sz="2400" dirty="0">
                        <a:latin typeface="Oscine" panose="020B0506040202020204" pitchFamily="34" charset="0"/>
                      </a:endParaRPr>
                    </a:p>
                  </a:txBody>
                  <a:tcPr anchor="ctr"/>
                </a:tc>
              </a:tr>
              <a:tr h="677992">
                <a:tc vMerge="1">
                  <a:txBody>
                    <a:bodyPr/>
                    <a:lstStyle/>
                    <a:p>
                      <a:endParaRPr lang="zh-CN"/>
                    </a:p>
                  </a:txBody>
                  <a:tcPr anchor="ctr"/>
                </a:tc>
                <a:tc>
                  <a:txBody>
                    <a:bodyPr/>
                    <a:lstStyle/>
                    <a:p>
                      <a:pPr marL="0" algn="ctr" defTabSz="913765" rtl="0" eaLnBrk="1" latinLnBrk="0" hangingPunct="1">
                        <a:buNone/>
                      </a:pPr>
                      <a:r>
                        <a:rPr lang="en-US" altLang="zh-CN" sz="1400" b="0" kern="1200" dirty="0">
                          <a:solidFill>
                            <a:schemeClr val="dk1"/>
                          </a:solidFill>
                          <a:latin typeface="Oscine" panose="020B0506040202020204" pitchFamily="34" charset="0"/>
                          <a:ea typeface="+mn-ea"/>
                          <a:cs typeface="+mn-cs"/>
                        </a:rPr>
                        <a:t>6)</a:t>
                      </a:r>
                      <a:endParaRPr lang="zh-CN" altLang="en-US" sz="1400" b="0" kern="1200" dirty="0">
                        <a:solidFill>
                          <a:schemeClr val="dk1"/>
                        </a:solidFill>
                        <a:latin typeface="Oscine" panose="020B0506040202020204" pitchFamily="34" charset="0"/>
                        <a:ea typeface="+mn-ea"/>
                        <a:cs typeface="+mn-cs"/>
                      </a:endParaRPr>
                    </a:p>
                  </a:txBody>
                  <a:tcPr>
                    <a:lnR w="12700" cap="flat" cmpd="sng" algn="ctr">
                      <a:noFill/>
                      <a:prstDash val="solid"/>
                      <a:round/>
                      <a:headEnd type="none" w="med" len="med"/>
                      <a:tailEnd type="none" w="med" len="med"/>
                    </a:lnR>
                  </a:tcPr>
                </a:tc>
                <a:tc>
                  <a:txBody>
                    <a:bodyPr/>
                    <a:lstStyle/>
                    <a:p>
                      <a:pPr algn="l">
                        <a:buNone/>
                      </a:pPr>
                      <a:r>
                        <a:rPr kumimoji="0" lang="zh-CN" altLang="en-US" sz="1400" b="0"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t>数款</a:t>
                      </a:r>
                      <a:r>
                        <a:rPr lang="en-US" altLang="zh-CN" sz="1400" b="1" dirty="0">
                          <a:latin typeface="Oscine" panose="020B0506040202020204" pitchFamily="34" charset="0"/>
                        </a:rPr>
                        <a:t>AR</a:t>
                      </a:r>
                      <a:r>
                        <a:rPr lang="zh-CN" altLang="en-US" sz="1400" b="1" dirty="0">
                          <a:latin typeface="Oscine" panose="020B0506040202020204" pitchFamily="34" charset="0"/>
                        </a:rPr>
                        <a:t>智能眼镜</a:t>
                      </a:r>
                      <a:r>
                        <a:rPr kumimoji="0" lang="zh-CN" altLang="en-US" sz="1400" b="0"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t>（如</a:t>
                      </a:r>
                      <a:r>
                        <a:rPr kumimoji="0" lang="en-US" altLang="zh-CN" sz="1400" b="0"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t>Magic Leap</a:t>
                      </a:r>
                      <a:r>
                        <a:rPr kumimoji="0" lang="zh-CN" altLang="en-US" sz="1400" b="0" i="0" u="none" strike="noStrike" kern="1200" cap="none" spc="0" normalizeH="0" baseline="0" noProof="0" dirty="0">
                          <a:ln>
                            <a:noFill/>
                          </a:ln>
                          <a:solidFill>
                            <a:prstClr val="black"/>
                          </a:solidFill>
                          <a:effectLst/>
                          <a:uLnTx/>
                          <a:uFillTx/>
                          <a:latin typeface="Oscine" panose="020B0506040202020204" pitchFamily="34" charset="0"/>
                          <a:ea typeface="+mn-ea"/>
                          <a:cs typeface="+mn-cs"/>
                        </a:rPr>
                        <a:t>）推出市场，产品</a:t>
                      </a:r>
                      <a:r>
                        <a:rPr lang="zh-CN" altLang="en-US" sz="1400" dirty="0">
                          <a:latin typeface="Oscine" panose="020B0506040202020204" pitchFamily="34" charset="0"/>
                        </a:rPr>
                        <a:t>和销售表现</a:t>
                      </a:r>
                      <a:r>
                        <a:rPr lang="zh-CN" altLang="en-US" sz="1400" b="1" dirty="0">
                          <a:latin typeface="Oscine" panose="020B0506040202020204" pitchFamily="34" charset="0"/>
                        </a:rPr>
                        <a:t>符合市场高期望值</a:t>
                      </a:r>
                    </a:p>
                  </a:txBody>
                  <a:tcPr marL="91443" marR="91443" marT="46334" marB="46334">
                    <a:lnL w="12700" cap="flat" cmpd="sng" algn="ctr">
                      <a:noFill/>
                      <a:prstDash val="solid"/>
                      <a:round/>
                      <a:headEnd type="none" w="med" len="med"/>
                      <a:tailEnd type="none" w="med" len="med"/>
                    </a:lnL>
                  </a:tcPr>
                </a:tc>
                <a:tc>
                  <a:txBody>
                    <a:bodyPr/>
                    <a:lstStyle/>
                    <a:p>
                      <a:pPr algn="ctr">
                        <a:buNone/>
                      </a:pPr>
                      <a:r>
                        <a:rPr lang="en-US" altLang="zh-CN" sz="2400" dirty="0">
                          <a:latin typeface="Harvey Balls" panose="02000609000000000000" pitchFamily="49" charset="0"/>
                        </a:rPr>
                        <a:t>1</a:t>
                      </a:r>
                      <a:endParaRPr lang="en-US" altLang="zh-CN" sz="2400" dirty="0">
                        <a:latin typeface="Oscine" panose="020B0506040202020204" pitchFamily="34" charset="0"/>
                      </a:endParaRPr>
                    </a:p>
                  </a:txBody>
                  <a:tcPr marL="91443" marR="91443" marT="46334" marB="46334" anchor="ctr"/>
                </a:tc>
              </a:tr>
            </a:tbl>
          </a:graphicData>
        </a:graphic>
      </p:graphicFrame>
      <p:pic>
        <p:nvPicPr>
          <p:cNvPr id="7476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150" y="6161150"/>
            <a:ext cx="3627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6" name="TextBox 14"/>
          <p:cNvSpPr txBox="1">
            <a:spLocks noChangeArrowheads="1"/>
          </p:cNvSpPr>
          <p:nvPr/>
        </p:nvSpPr>
        <p:spPr bwMode="auto">
          <a:xfrm>
            <a:off x="10515600" y="6252400"/>
            <a:ext cx="1436688" cy="338554"/>
          </a:xfrm>
          <a:prstGeom prst="rect">
            <a:avLst/>
          </a:prstGeom>
          <a:solidFill>
            <a:srgbClr val="2D2B2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1600" dirty="0">
                <a:solidFill>
                  <a:srgbClr val="FFFFFF"/>
                </a:solidFill>
                <a:latin typeface="Oscine" panose="020B0506040202020204" pitchFamily="34" charset="0"/>
                <a:ea typeface="+mn-ea"/>
              </a:rPr>
              <a:t>可能性较低</a:t>
            </a:r>
          </a:p>
        </p:txBody>
      </p:sp>
      <p:sp>
        <p:nvSpPr>
          <p:cNvPr id="74767" name="TextBox 15"/>
          <p:cNvSpPr txBox="1">
            <a:spLocks noChangeArrowheads="1"/>
          </p:cNvSpPr>
          <p:nvPr/>
        </p:nvSpPr>
        <p:spPr bwMode="auto">
          <a:xfrm>
            <a:off x="8625900" y="6252400"/>
            <a:ext cx="1414463" cy="338138"/>
          </a:xfrm>
          <a:prstGeom prst="rect">
            <a:avLst/>
          </a:prstGeom>
          <a:solidFill>
            <a:srgbClr val="2D2B2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1600" dirty="0">
                <a:solidFill>
                  <a:srgbClr val="FFFFFF"/>
                </a:solidFill>
                <a:latin typeface="Oscine" panose="020B0506040202020204" pitchFamily="34" charset="0"/>
                <a:ea typeface="+mn-ea"/>
              </a:rPr>
              <a:t>可能性较高</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3" y="1035050"/>
            <a:ext cx="2103437" cy="6397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800" b="1" dirty="0">
                <a:solidFill>
                  <a:srgbClr val="FFFFFF"/>
                </a:solidFill>
                <a:latin typeface="Oscine" panose="020B0506040202020204" pitchFamily="34" charset="0"/>
                <a:cs typeface="等线" panose="02010600030101010101" pitchFamily="2" charset="-122"/>
              </a:rPr>
              <a:t>移动</a:t>
            </a:r>
            <a:r>
              <a:rPr lang="en-US" altLang="zh-CN" sz="1800" b="1" dirty="0">
                <a:solidFill>
                  <a:srgbClr val="FFFFFF"/>
                </a:solidFill>
                <a:latin typeface="Oscine" panose="020B0506040202020204" pitchFamily="34" charset="0"/>
                <a:cs typeface="等线" panose="02010600030101010101" pitchFamily="2" charset="-122"/>
              </a:rPr>
              <a:t> AR</a:t>
            </a:r>
          </a:p>
        </p:txBody>
      </p:sp>
      <p:sp>
        <p:nvSpPr>
          <p:cNvPr id="11" name="Rectangle 10"/>
          <p:cNvSpPr/>
          <p:nvPr/>
        </p:nvSpPr>
        <p:spPr>
          <a:xfrm>
            <a:off x="2682875" y="1035050"/>
            <a:ext cx="2103438" cy="6397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800" b="1" dirty="0">
                <a:solidFill>
                  <a:srgbClr val="FFFFFF"/>
                </a:solidFill>
                <a:latin typeface="Oscine" panose="020B0506040202020204" pitchFamily="34" charset="0"/>
                <a:cs typeface="等线" panose="02010600030101010101" pitchFamily="2" charset="-122"/>
              </a:rPr>
              <a:t>AR </a:t>
            </a:r>
            <a:r>
              <a:rPr lang="zh-CN" altLang="en-US" sz="1800" b="1" dirty="0">
                <a:solidFill>
                  <a:srgbClr val="FFFFFF"/>
                </a:solidFill>
                <a:latin typeface="Oscine" panose="020B0506040202020204" pitchFamily="34" charset="0"/>
                <a:cs typeface="等线" panose="02010600030101010101" pitchFamily="2" charset="-122"/>
              </a:rPr>
              <a:t>眼镜</a:t>
            </a:r>
            <a:endParaRPr lang="en-US" altLang="zh-CN" sz="1800" b="1" dirty="0">
              <a:solidFill>
                <a:srgbClr val="FFFFFF"/>
              </a:solidFill>
              <a:latin typeface="Oscine" panose="020B0506040202020204" pitchFamily="34" charset="0"/>
              <a:cs typeface="等线" panose="02010600030101010101" pitchFamily="2" charset="-122"/>
            </a:endParaRPr>
          </a:p>
        </p:txBody>
      </p:sp>
      <p:sp>
        <p:nvSpPr>
          <p:cNvPr id="12" name="Rectangle 11"/>
          <p:cNvSpPr/>
          <p:nvPr/>
        </p:nvSpPr>
        <p:spPr>
          <a:xfrm>
            <a:off x="4986338" y="1035050"/>
            <a:ext cx="2103437" cy="6397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800" b="1" dirty="0">
                <a:solidFill>
                  <a:srgbClr val="FFFFFF"/>
                </a:solidFill>
                <a:latin typeface="Oscine" panose="020B0506040202020204" pitchFamily="34" charset="0"/>
                <a:cs typeface="等线" panose="02010600030101010101" pitchFamily="2" charset="-122"/>
              </a:rPr>
              <a:t>VR</a:t>
            </a:r>
            <a:r>
              <a:rPr lang="zh-CN" altLang="en-US" sz="1800" b="1" dirty="0">
                <a:solidFill>
                  <a:srgbClr val="FFFFFF"/>
                </a:solidFill>
                <a:latin typeface="Oscine" panose="020B0506040202020204" pitchFamily="34" charset="0"/>
                <a:cs typeface="等线" panose="02010600030101010101" pitchFamily="2" charset="-122"/>
              </a:rPr>
              <a:t>一体机</a:t>
            </a:r>
            <a:endParaRPr lang="en-US" altLang="zh-CN" sz="1800" b="1" dirty="0">
              <a:solidFill>
                <a:srgbClr val="FFFFFF"/>
              </a:solidFill>
              <a:latin typeface="Oscine" panose="020B0506040202020204" pitchFamily="34" charset="0"/>
              <a:cs typeface="等线" panose="02010600030101010101" pitchFamily="2" charset="-122"/>
            </a:endParaRPr>
          </a:p>
        </p:txBody>
      </p:sp>
      <p:sp>
        <p:nvSpPr>
          <p:cNvPr id="13" name="Rectangle 12"/>
          <p:cNvSpPr/>
          <p:nvPr/>
        </p:nvSpPr>
        <p:spPr>
          <a:xfrm>
            <a:off x="7289800" y="1035050"/>
            <a:ext cx="2103438" cy="6397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800" b="1" dirty="0">
                <a:solidFill>
                  <a:srgbClr val="FFFFFF"/>
                </a:solidFill>
                <a:latin typeface="Oscine" panose="020B0506040202020204" pitchFamily="34" charset="0"/>
                <a:cs typeface="等线" panose="02010600030101010101" pitchFamily="2" charset="-122"/>
              </a:rPr>
              <a:t>PCVR </a:t>
            </a:r>
            <a:r>
              <a:rPr lang="zh-CN" altLang="en-US" sz="1800" b="1" dirty="0">
                <a:solidFill>
                  <a:srgbClr val="FFFFFF"/>
                </a:solidFill>
                <a:latin typeface="Oscine" panose="020B0506040202020204" pitchFamily="34" charset="0"/>
                <a:cs typeface="等线" panose="02010600030101010101" pitchFamily="2" charset="-122"/>
              </a:rPr>
              <a:t>头显升级</a:t>
            </a:r>
          </a:p>
        </p:txBody>
      </p:sp>
      <p:sp>
        <p:nvSpPr>
          <p:cNvPr id="14" name="Rectangle 13"/>
          <p:cNvSpPr/>
          <p:nvPr/>
        </p:nvSpPr>
        <p:spPr>
          <a:xfrm>
            <a:off x="9593263" y="1035050"/>
            <a:ext cx="2103437" cy="6397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en-US" altLang="zh-CN" sz="1800" b="1" dirty="0">
                <a:solidFill>
                  <a:srgbClr val="FFFFFF"/>
                </a:solidFill>
                <a:latin typeface="Oscine" panose="020B0506040202020204" pitchFamily="34" charset="0"/>
                <a:cs typeface="等线" panose="02010600030101010101" pitchFamily="2" charset="-122"/>
              </a:rPr>
              <a:t>5G</a:t>
            </a:r>
          </a:p>
        </p:txBody>
      </p:sp>
      <p:sp>
        <p:nvSpPr>
          <p:cNvPr id="76806" name="TextBox 19"/>
          <p:cNvSpPr txBox="1">
            <a:spLocks noChangeArrowheads="1"/>
          </p:cNvSpPr>
          <p:nvPr/>
        </p:nvSpPr>
        <p:spPr bwMode="auto">
          <a:xfrm>
            <a:off x="128588" y="138113"/>
            <a:ext cx="96186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a:solidFill>
                  <a:srgbClr val="FFFFFF"/>
                </a:solidFill>
                <a:latin typeface="Oscine" panose="020B0506040202020204" pitchFamily="34" charset="0"/>
                <a:ea typeface="+mn-ea"/>
              </a:rPr>
              <a:t>在未来</a:t>
            </a:r>
            <a:r>
              <a:rPr lang="en-US" altLang="zh-CN" sz="2000" b="1">
                <a:solidFill>
                  <a:srgbClr val="FFFFFF"/>
                </a:solidFill>
                <a:latin typeface="Oscine" panose="020B0506040202020204" pitchFamily="34" charset="0"/>
                <a:ea typeface="+mn-ea"/>
              </a:rPr>
              <a:t>12</a:t>
            </a:r>
            <a:r>
              <a:rPr lang="zh-CN" altLang="en-US" sz="2000" b="1">
                <a:solidFill>
                  <a:srgbClr val="FFFFFF"/>
                </a:solidFill>
                <a:latin typeface="Oscine" panose="020B0506040202020204" pitchFamily="34" charset="0"/>
                <a:ea typeface="+mn-ea"/>
              </a:rPr>
              <a:t>个月内新的投资机会的兴起</a:t>
            </a:r>
          </a:p>
        </p:txBody>
      </p:sp>
      <p:sp>
        <p:nvSpPr>
          <p:cNvPr id="76807" name="文本框 3"/>
          <p:cNvSpPr txBox="1">
            <a:spLocks noChangeArrowheads="1"/>
          </p:cNvSpPr>
          <p:nvPr/>
        </p:nvSpPr>
        <p:spPr bwMode="auto">
          <a:xfrm>
            <a:off x="379413" y="4359275"/>
            <a:ext cx="21034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en-US" altLang="zh-CN" sz="1500" dirty="0" err="1">
                <a:solidFill>
                  <a:srgbClr val="FFFFFF"/>
                </a:solidFill>
                <a:latin typeface="Oscine" panose="020B0506040202020204" pitchFamily="34" charset="0"/>
                <a:ea typeface="+mn-ea"/>
                <a:sym typeface="+mn-ea"/>
              </a:rPr>
              <a:t>ARKit</a:t>
            </a:r>
            <a:r>
              <a:rPr lang="zh-CN" altLang="en-US" sz="1500" dirty="0">
                <a:solidFill>
                  <a:srgbClr val="FFFFFF"/>
                </a:solidFill>
                <a:latin typeface="Oscine" panose="020B0506040202020204" pitchFamily="34" charset="0"/>
                <a:ea typeface="+mn-ea"/>
                <a:sym typeface="+mn-ea"/>
              </a:rPr>
              <a:t>和</a:t>
            </a:r>
            <a:r>
              <a:rPr lang="en-US" altLang="zh-CN" sz="1500" dirty="0" err="1">
                <a:solidFill>
                  <a:srgbClr val="FFFFFF"/>
                </a:solidFill>
                <a:latin typeface="Oscine" panose="020B0506040202020204" pitchFamily="34" charset="0"/>
                <a:ea typeface="+mn-ea"/>
                <a:sym typeface="+mn-ea"/>
              </a:rPr>
              <a:t>ARCore</a:t>
            </a:r>
            <a:r>
              <a:rPr lang="zh-CN" altLang="en-US" sz="1500" dirty="0">
                <a:solidFill>
                  <a:srgbClr val="FFFFFF"/>
                </a:solidFill>
                <a:latin typeface="Oscine" panose="020B0506040202020204" pitchFamily="34" charset="0"/>
                <a:ea typeface="+mn-ea"/>
                <a:sym typeface="+mn-ea"/>
              </a:rPr>
              <a:t>渗透率快速增加</a:t>
            </a: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渐趋成熟的开发者社区，更多的企业开始在其移动应用加入</a:t>
            </a:r>
            <a:r>
              <a:rPr lang="en-US" altLang="zh-CN" sz="1500" dirty="0">
                <a:solidFill>
                  <a:srgbClr val="FFFFFF"/>
                </a:solidFill>
                <a:latin typeface="Oscine" panose="020B0506040202020204" pitchFamily="34" charset="0"/>
                <a:ea typeface="+mn-ea"/>
                <a:sym typeface="+mn-ea"/>
              </a:rPr>
              <a:t>AR</a:t>
            </a:r>
            <a:r>
              <a:rPr lang="zh-CN" altLang="en-US" sz="1500" dirty="0">
                <a:solidFill>
                  <a:srgbClr val="FFFFFF"/>
                </a:solidFill>
                <a:latin typeface="Oscine" panose="020B0506040202020204" pitchFamily="34" charset="0"/>
                <a:ea typeface="+mn-ea"/>
                <a:sym typeface="+mn-ea"/>
              </a:rPr>
              <a:t>功能</a:t>
            </a:r>
            <a:endParaRPr lang="zh-CN" altLang="en-US" sz="15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6808" name="文本框 3"/>
          <p:cNvSpPr txBox="1">
            <a:spLocks noChangeArrowheads="1"/>
          </p:cNvSpPr>
          <p:nvPr/>
        </p:nvSpPr>
        <p:spPr bwMode="auto">
          <a:xfrm>
            <a:off x="2682875" y="4359275"/>
            <a:ext cx="210343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新一代体验更佳的</a:t>
            </a:r>
            <a:r>
              <a:rPr lang="en-US" altLang="zh-CN" sz="1500" dirty="0">
                <a:solidFill>
                  <a:srgbClr val="FFFFFF"/>
                </a:solidFill>
                <a:latin typeface="Oscine" panose="020B0506040202020204" pitchFamily="34" charset="0"/>
                <a:ea typeface="+mn-ea"/>
                <a:sym typeface="+mn-ea"/>
              </a:rPr>
              <a:t>AR</a:t>
            </a:r>
            <a:r>
              <a:rPr lang="zh-CN" altLang="en-US" sz="1500" dirty="0">
                <a:solidFill>
                  <a:srgbClr val="FFFFFF"/>
                </a:solidFill>
                <a:latin typeface="Oscine" panose="020B0506040202020204" pitchFamily="34" charset="0"/>
                <a:ea typeface="+mn-ea"/>
                <a:sym typeface="+mn-ea"/>
              </a:rPr>
              <a:t>智能眼镜（如</a:t>
            </a:r>
            <a:r>
              <a:rPr lang="en-US" altLang="zh-CN" sz="1500" dirty="0">
                <a:solidFill>
                  <a:srgbClr val="FFFFFF"/>
                </a:solidFill>
                <a:latin typeface="Oscine" panose="020B0506040202020204" pitchFamily="34" charset="0"/>
                <a:ea typeface="+mn-ea"/>
                <a:sym typeface="+mn-ea"/>
              </a:rPr>
              <a:t>Magic Leap</a:t>
            </a:r>
            <a:r>
              <a:rPr lang="zh-CN" altLang="en-US" sz="1500" dirty="0">
                <a:solidFill>
                  <a:srgbClr val="FFFFFF"/>
                </a:solidFill>
                <a:latin typeface="Oscine" panose="020B0506040202020204" pitchFamily="34" charset="0"/>
                <a:ea typeface="+mn-ea"/>
                <a:sym typeface="+mn-ea"/>
              </a:rPr>
              <a:t>、</a:t>
            </a:r>
            <a:r>
              <a:rPr lang="en-US" altLang="zh-CN" sz="1500" dirty="0">
                <a:solidFill>
                  <a:srgbClr val="FFFFFF"/>
                </a:solidFill>
                <a:latin typeface="Oscine" panose="020B0506040202020204" pitchFamily="34" charset="0"/>
                <a:ea typeface="+mn-ea"/>
                <a:sym typeface="+mn-ea"/>
              </a:rPr>
              <a:t>Meta 2</a:t>
            </a:r>
            <a:r>
              <a:rPr lang="zh-CN" altLang="en-US" sz="1500" dirty="0">
                <a:solidFill>
                  <a:srgbClr val="FFFFFF"/>
                </a:solidFill>
                <a:latin typeface="Oscine" panose="020B0506040202020204" pitchFamily="34" charset="0"/>
                <a:ea typeface="+mn-ea"/>
                <a:sym typeface="+mn-ea"/>
              </a:rPr>
              <a:t>、联想）</a:t>
            </a:r>
            <a:r>
              <a:rPr lang="zh-CN" altLang="en-US" sz="1500" dirty="0">
                <a:solidFill>
                  <a:srgbClr val="FFFFFF"/>
                </a:solidFill>
                <a:latin typeface="Oscine" panose="020B0506040202020204" pitchFamily="34" charset="0"/>
                <a:ea typeface="等线" panose="02010600030101010101" pitchFamily="2" charset="-122"/>
                <a:sym typeface="+mn-ea"/>
              </a:rPr>
              <a:t>推出市场</a:t>
            </a:r>
            <a:endParaRPr lang="zh-CN" altLang="en-US" sz="1500" dirty="0">
              <a:solidFill>
                <a:srgbClr val="FFFFFF"/>
              </a:solidFill>
              <a:latin typeface="Oscine" panose="020B0506040202020204" pitchFamily="34" charset="0"/>
              <a:ea typeface="+mn-ea"/>
              <a:sym typeface="+mn-ea"/>
            </a:endParaRPr>
          </a:p>
          <a:p>
            <a:pPr eaLnBrk="0" hangingPunct="0">
              <a:spcAft>
                <a:spcPts val="1200"/>
              </a:spcAft>
              <a:buFont typeface="宋体" panose="02010600030101010101" pitchFamily="2" charset="-122"/>
              <a:buChar char="•"/>
            </a:pPr>
            <a:r>
              <a:rPr lang="en-US" altLang="zh-CN" sz="1500" dirty="0">
                <a:solidFill>
                  <a:srgbClr val="FFFFFF"/>
                </a:solidFill>
                <a:latin typeface="Oscine" panose="020B0506040202020204" pitchFamily="34" charset="0"/>
                <a:ea typeface="+mn-ea"/>
                <a:sym typeface="+mn-ea"/>
              </a:rPr>
              <a:t>AR</a:t>
            </a:r>
            <a:r>
              <a:rPr lang="zh-CN" altLang="en-US" sz="1500" dirty="0">
                <a:solidFill>
                  <a:srgbClr val="FFFFFF"/>
                </a:solidFill>
                <a:latin typeface="Oscine" panose="020B0506040202020204" pitchFamily="34" charset="0"/>
                <a:ea typeface="等线" panose="02010600030101010101" pitchFamily="2" charset="-122"/>
                <a:sym typeface="+mn-ea"/>
              </a:rPr>
              <a:t>已证明</a:t>
            </a:r>
            <a:r>
              <a:rPr lang="zh-CN" altLang="en-US" sz="1500" dirty="0">
                <a:solidFill>
                  <a:srgbClr val="FFFFFF"/>
                </a:solidFill>
                <a:latin typeface="Oscine" panose="020B0506040202020204" pitchFamily="34" charset="0"/>
                <a:ea typeface="+mn-ea"/>
                <a:sym typeface="+mn-ea"/>
              </a:rPr>
              <a:t>在企业和垂直行业具有巨大应用价值，</a:t>
            </a:r>
            <a:r>
              <a:rPr lang="en-US" altLang="zh-CN" sz="1500" dirty="0">
                <a:solidFill>
                  <a:srgbClr val="FFFFFF"/>
                </a:solidFill>
                <a:latin typeface="Oscine" panose="020B0506040202020204" pitchFamily="34" charset="0"/>
                <a:ea typeface="+mn-ea"/>
                <a:sym typeface="+mn-ea"/>
              </a:rPr>
              <a:t>B</a:t>
            </a:r>
            <a:r>
              <a:rPr lang="zh-CN" altLang="en-US" sz="1500" dirty="0">
                <a:solidFill>
                  <a:srgbClr val="FFFFFF"/>
                </a:solidFill>
                <a:latin typeface="Oscine" panose="020B0506040202020204" pitchFamily="34" charset="0"/>
                <a:ea typeface="+mn-ea"/>
                <a:sym typeface="+mn-ea"/>
              </a:rPr>
              <a:t>端渗透率可望继续提升</a:t>
            </a:r>
            <a:endParaRPr lang="zh-CN" altLang="en-US" sz="15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6809" name="文本框 3"/>
          <p:cNvSpPr txBox="1">
            <a:spLocks noChangeArrowheads="1"/>
          </p:cNvSpPr>
          <p:nvPr/>
        </p:nvSpPr>
        <p:spPr bwMode="auto">
          <a:xfrm>
            <a:off x="4986338" y="4359275"/>
            <a:ext cx="21034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第一代具有六自由度功能的一体机正式发货</a:t>
            </a: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移动芯片的快速迭代周期，让一体机性能持续快速上升</a:t>
            </a:r>
            <a:endParaRPr lang="zh-CN" altLang="en-US" sz="15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6810" name="文本框 3"/>
          <p:cNvSpPr txBox="1">
            <a:spLocks noChangeArrowheads="1"/>
          </p:cNvSpPr>
          <p:nvPr/>
        </p:nvSpPr>
        <p:spPr bwMode="auto">
          <a:xfrm>
            <a:off x="7285038" y="4359275"/>
            <a:ext cx="21034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配备更高分辨率和视场角的头显面世（如</a:t>
            </a:r>
            <a:r>
              <a:rPr lang="en-US" altLang="zh-CN" sz="1500" dirty="0" err="1">
                <a:solidFill>
                  <a:srgbClr val="FFFFFF"/>
                </a:solidFill>
                <a:latin typeface="Oscine" panose="020B0506040202020204" pitchFamily="34" charset="0"/>
                <a:ea typeface="+mn-ea"/>
                <a:sym typeface="+mn-ea"/>
              </a:rPr>
              <a:t>Vive</a:t>
            </a:r>
            <a:r>
              <a:rPr lang="en-US" altLang="zh-CN" sz="1500" dirty="0">
                <a:solidFill>
                  <a:srgbClr val="FFFFFF"/>
                </a:solidFill>
                <a:latin typeface="Oscine" panose="020B0506040202020204" pitchFamily="34" charset="0"/>
                <a:ea typeface="+mn-ea"/>
                <a:sym typeface="+mn-ea"/>
              </a:rPr>
              <a:t> Pro</a:t>
            </a:r>
            <a:r>
              <a:rPr lang="zh-CN" altLang="en-US" sz="1500" dirty="0">
                <a:solidFill>
                  <a:srgbClr val="FFFFFF"/>
                </a:solidFill>
                <a:latin typeface="Oscine" panose="020B0506040202020204" pitchFamily="34" charset="0"/>
                <a:ea typeface="+mn-ea"/>
                <a:sym typeface="+mn-ea"/>
              </a:rPr>
              <a:t>、小派等）</a:t>
            </a: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等线" panose="02010600030101010101" pitchFamily="2" charset="-122"/>
                <a:sym typeface="+mn-ea"/>
              </a:rPr>
              <a:t>低成本</a:t>
            </a:r>
            <a:r>
              <a:rPr lang="zh-CN" altLang="en-US" sz="1500" dirty="0">
                <a:solidFill>
                  <a:srgbClr val="FFFFFF"/>
                </a:solidFill>
                <a:latin typeface="Oscine" panose="020B0506040202020204" pitchFamily="34" charset="0"/>
                <a:ea typeface="+mn-ea"/>
                <a:sym typeface="+mn-ea"/>
              </a:rPr>
              <a:t>大空间定位方案</a:t>
            </a:r>
            <a:endParaRPr lang="zh-CN" altLang="en-US" sz="15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6811" name="文本框 3"/>
          <p:cNvSpPr txBox="1">
            <a:spLocks noChangeArrowheads="1"/>
          </p:cNvSpPr>
          <p:nvPr/>
        </p:nvSpPr>
        <p:spPr bwMode="auto">
          <a:xfrm>
            <a:off x="9583738" y="4359275"/>
            <a:ext cx="222885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网络设备提供商（如华为、爱立信）大力推动</a:t>
            </a:r>
            <a:r>
              <a:rPr lang="en-US" altLang="zh-CN" sz="1500" dirty="0">
                <a:solidFill>
                  <a:srgbClr val="FFFFFF"/>
                </a:solidFill>
                <a:latin typeface="Oscine" panose="020B0506040202020204" pitchFamily="34" charset="0"/>
                <a:ea typeface="+mn-ea"/>
                <a:sym typeface="+mn-ea"/>
              </a:rPr>
              <a:t>5G</a:t>
            </a:r>
            <a:r>
              <a:rPr lang="zh-CN" altLang="en-US" sz="1500" dirty="0">
                <a:solidFill>
                  <a:srgbClr val="FFFFFF"/>
                </a:solidFill>
                <a:latin typeface="Oscine" panose="020B0506040202020204" pitchFamily="34" charset="0"/>
                <a:ea typeface="+mn-ea"/>
                <a:sym typeface="+mn-ea"/>
              </a:rPr>
              <a:t>标准</a:t>
            </a:r>
          </a:p>
          <a:p>
            <a:pPr eaLnBrk="0" hangingPunct="0">
              <a:spcAft>
                <a:spcPts val="1200"/>
              </a:spcAft>
              <a:buFont typeface="宋体" panose="02010600030101010101" pitchFamily="2" charset="-122"/>
              <a:buChar char="•"/>
            </a:pPr>
            <a:r>
              <a:rPr lang="zh-CN" altLang="en-US" sz="1500" dirty="0">
                <a:solidFill>
                  <a:srgbClr val="FFFFFF"/>
                </a:solidFill>
                <a:latin typeface="Oscine" panose="020B0506040202020204" pitchFamily="34" charset="0"/>
                <a:ea typeface="+mn-ea"/>
                <a:sym typeface="+mn-ea"/>
              </a:rPr>
              <a:t>电信公司（例如</a:t>
            </a:r>
            <a:r>
              <a:rPr lang="en-US" altLang="zh-CN" sz="1500" dirty="0">
                <a:solidFill>
                  <a:srgbClr val="FFFFFF"/>
                </a:solidFill>
                <a:latin typeface="Oscine" panose="020B0506040202020204" pitchFamily="34" charset="0"/>
                <a:ea typeface="+mn-ea"/>
                <a:sym typeface="+mn-ea"/>
              </a:rPr>
              <a:t>AT</a:t>
            </a:r>
            <a:r>
              <a:rPr lang="zh-CN" altLang="en-US" sz="1500" dirty="0">
                <a:solidFill>
                  <a:srgbClr val="FFFFFF"/>
                </a:solidFill>
                <a:latin typeface="Oscine" panose="020B0506040202020204" pitchFamily="34" charset="0"/>
                <a:ea typeface="+mn-ea"/>
                <a:sym typeface="+mn-ea"/>
              </a:rPr>
              <a:t>＆</a:t>
            </a:r>
            <a:r>
              <a:rPr lang="en-US" altLang="zh-CN" sz="1500" dirty="0">
                <a:solidFill>
                  <a:srgbClr val="FFFFFF"/>
                </a:solidFill>
                <a:latin typeface="Oscine" panose="020B0506040202020204" pitchFamily="34" charset="0"/>
                <a:ea typeface="+mn-ea"/>
                <a:sym typeface="+mn-ea"/>
              </a:rPr>
              <a:t>T</a:t>
            </a:r>
            <a:r>
              <a:rPr lang="zh-CN" altLang="en-US" sz="1500" dirty="0">
                <a:solidFill>
                  <a:srgbClr val="FFFFFF"/>
                </a:solidFill>
                <a:latin typeface="Oscine" panose="020B0506040202020204" pitchFamily="34" charset="0"/>
                <a:ea typeface="+mn-ea"/>
                <a:sym typeface="+mn-ea"/>
              </a:rPr>
              <a:t>、中国移动等）已经计划在</a:t>
            </a:r>
            <a:r>
              <a:rPr lang="en-US" altLang="zh-CN" sz="1500" dirty="0">
                <a:solidFill>
                  <a:srgbClr val="FFFFFF"/>
                </a:solidFill>
                <a:latin typeface="Oscine" panose="020B0506040202020204" pitchFamily="34" charset="0"/>
                <a:ea typeface="+mn-ea"/>
                <a:sym typeface="+mn-ea"/>
              </a:rPr>
              <a:t>1-2</a:t>
            </a:r>
            <a:r>
              <a:rPr lang="zh-CN" altLang="en-US" sz="1500" dirty="0">
                <a:solidFill>
                  <a:srgbClr val="FFFFFF"/>
                </a:solidFill>
                <a:latin typeface="Oscine" panose="020B0506040202020204" pitchFamily="34" charset="0"/>
                <a:ea typeface="+mn-ea"/>
                <a:sym typeface="+mn-ea"/>
              </a:rPr>
              <a:t>年内开始部署安装</a:t>
            </a:r>
            <a:r>
              <a:rPr lang="en-US" altLang="zh-CN" sz="1500" dirty="0">
                <a:solidFill>
                  <a:srgbClr val="FFFFFF"/>
                </a:solidFill>
                <a:latin typeface="Oscine" panose="020B0506040202020204" pitchFamily="34" charset="0"/>
                <a:ea typeface="+mn-ea"/>
                <a:sym typeface="+mn-ea"/>
              </a:rPr>
              <a:t>5G</a:t>
            </a:r>
            <a:r>
              <a:rPr lang="zh-CN" altLang="en-US" sz="1500" dirty="0">
                <a:solidFill>
                  <a:srgbClr val="FFFFFF"/>
                </a:solidFill>
                <a:latin typeface="Oscine" panose="020B0506040202020204" pitchFamily="34" charset="0"/>
                <a:ea typeface="+mn-ea"/>
                <a:sym typeface="+mn-ea"/>
              </a:rPr>
              <a:t>基础设施</a:t>
            </a:r>
            <a:endParaRPr lang="zh-CN" altLang="en-US" sz="1500" dirty="0">
              <a:solidFill>
                <a:srgbClr val="FFFFFF"/>
              </a:solidFill>
              <a:latin typeface="Oscine" panose="020B0506040202020204" pitchFamily="34" charset="0"/>
              <a:ea typeface="+mn-ea"/>
              <a:cs typeface="Times New Roman" panose="02020603050405020304" pitchFamily="18" charset="0"/>
              <a:sym typeface="+mn-ea"/>
            </a:endParaRPr>
          </a:p>
        </p:txBody>
      </p:sp>
      <p:pic>
        <p:nvPicPr>
          <p:cNvPr id="76812" name="图片 1"/>
          <p:cNvPicPr>
            <a:picLocks noChangeAspect="1" noChangeArrowheads="1"/>
          </p:cNvPicPr>
          <p:nvPr/>
        </p:nvPicPr>
        <p:blipFill>
          <a:blip r:embed="rId2">
            <a:extLst>
              <a:ext uri="{28A0092B-C50C-407E-A947-70E740481C1C}">
                <a14:useLocalDpi xmlns:a14="http://schemas.microsoft.com/office/drawing/2010/main" val="0"/>
              </a:ext>
            </a:extLst>
          </a:blip>
          <a:srcRect l="15025" t="1038" r="12653" b="-1038"/>
          <a:stretch>
            <a:fillRect/>
          </a:stretch>
        </p:blipFill>
        <p:spPr bwMode="auto">
          <a:xfrm>
            <a:off x="379413" y="1787525"/>
            <a:ext cx="2103437"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图片 2"/>
          <p:cNvPicPr>
            <a:picLocks noChangeAspect="1" noChangeArrowheads="1"/>
          </p:cNvPicPr>
          <p:nvPr/>
        </p:nvPicPr>
        <p:blipFill>
          <a:blip r:embed="rId3">
            <a:extLst>
              <a:ext uri="{28A0092B-C50C-407E-A947-70E740481C1C}">
                <a14:useLocalDpi xmlns:a14="http://schemas.microsoft.com/office/drawing/2010/main" val="0"/>
              </a:ext>
            </a:extLst>
          </a:blip>
          <a:srcRect l="13824" t="7436" r="25845" b="21478"/>
          <a:stretch>
            <a:fillRect/>
          </a:stretch>
        </p:blipFill>
        <p:spPr bwMode="auto">
          <a:xfrm>
            <a:off x="2682875" y="1847850"/>
            <a:ext cx="2103438"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2875" y="3087688"/>
            <a:ext cx="21034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图片 5"/>
          <p:cNvPicPr>
            <a:picLocks noChangeAspect="1" noChangeArrowheads="1"/>
          </p:cNvPicPr>
          <p:nvPr/>
        </p:nvPicPr>
        <p:blipFill>
          <a:blip r:embed="rId5">
            <a:extLst>
              <a:ext uri="{28A0092B-C50C-407E-A947-70E740481C1C}">
                <a14:useLocalDpi xmlns:a14="http://schemas.microsoft.com/office/drawing/2010/main" val="0"/>
              </a:ext>
            </a:extLst>
          </a:blip>
          <a:srcRect l="14729" r="17587"/>
          <a:stretch>
            <a:fillRect/>
          </a:stretch>
        </p:blipFill>
        <p:spPr bwMode="auto">
          <a:xfrm>
            <a:off x="4994275" y="3087688"/>
            <a:ext cx="20955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6" name="图片 6"/>
          <p:cNvPicPr>
            <a:picLocks noChangeAspect="1" noChangeArrowheads="1"/>
          </p:cNvPicPr>
          <p:nvPr/>
        </p:nvPicPr>
        <p:blipFill>
          <a:blip r:embed="rId6">
            <a:extLst>
              <a:ext uri="{28A0092B-C50C-407E-A947-70E740481C1C}">
                <a14:useLocalDpi xmlns:a14="http://schemas.microsoft.com/office/drawing/2010/main" val="0"/>
              </a:ext>
            </a:extLst>
          </a:blip>
          <a:srcRect r="14197"/>
          <a:stretch>
            <a:fillRect/>
          </a:stretch>
        </p:blipFill>
        <p:spPr bwMode="auto">
          <a:xfrm>
            <a:off x="9593263" y="1847850"/>
            <a:ext cx="211931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4275" y="1847850"/>
            <a:ext cx="20955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8" name="Picture 7"/>
          <p:cNvPicPr>
            <a:picLocks noChangeAspect="1" noChangeArrowheads="1"/>
          </p:cNvPicPr>
          <p:nvPr/>
        </p:nvPicPr>
        <p:blipFill>
          <a:blip r:embed="rId8">
            <a:extLst>
              <a:ext uri="{28A0092B-C50C-407E-A947-70E740481C1C}">
                <a14:useLocalDpi xmlns:a14="http://schemas.microsoft.com/office/drawing/2010/main" val="0"/>
              </a:ext>
            </a:extLst>
          </a:blip>
          <a:srcRect l="22237" r="20476"/>
          <a:stretch>
            <a:fillRect/>
          </a:stretch>
        </p:blipFill>
        <p:spPr bwMode="auto">
          <a:xfrm>
            <a:off x="7285038" y="1847850"/>
            <a:ext cx="21050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rPr>
              <a:t>www.vrvca.com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文本框 3"/>
          <p:cNvSpPr txBox="1">
            <a:spLocks noChangeArrowheads="1"/>
          </p:cNvSpPr>
          <p:nvPr/>
        </p:nvSpPr>
        <p:spPr bwMode="auto">
          <a:xfrm>
            <a:off x="563563" y="1006475"/>
            <a:ext cx="3382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mn-ea"/>
                <a:ea typeface="+mn-ea"/>
                <a:sym typeface="+mn-ea"/>
              </a:rPr>
              <a:t>社交、游戏和零售等应用</a:t>
            </a:r>
            <a:endParaRPr lang="zh-CN" altLang="en-US" sz="1800" b="1" u="sng" dirty="0">
              <a:solidFill>
                <a:srgbClr val="FFFFFF"/>
              </a:solidFill>
              <a:latin typeface="+mn-ea"/>
              <a:ea typeface="+mn-ea"/>
              <a:cs typeface="Times New Roman" panose="02020603050405020304" pitchFamily="18" charset="0"/>
              <a:sym typeface="+mn-ea"/>
            </a:endParaRPr>
          </a:p>
        </p:txBody>
      </p:sp>
      <p:sp>
        <p:nvSpPr>
          <p:cNvPr id="77826" name="文本框 3"/>
          <p:cNvSpPr txBox="1">
            <a:spLocks noChangeArrowheads="1"/>
          </p:cNvSpPr>
          <p:nvPr/>
        </p:nvSpPr>
        <p:spPr bwMode="auto">
          <a:xfrm>
            <a:off x="4538663" y="1006475"/>
            <a:ext cx="3382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mn-ea"/>
                <a:ea typeface="+mn-ea"/>
                <a:sym typeface="+mn-ea"/>
              </a:rPr>
              <a:t>然而一些技术问题尚待解决</a:t>
            </a:r>
            <a:endParaRPr lang="zh-CN" altLang="en-US" sz="1800" b="1" u="sng" dirty="0">
              <a:solidFill>
                <a:srgbClr val="FFFFFF"/>
              </a:solidFill>
              <a:latin typeface="+mn-ea"/>
              <a:ea typeface="+mn-ea"/>
              <a:cs typeface="Times New Roman" panose="02020603050405020304" pitchFamily="18" charset="0"/>
              <a:sym typeface="+mn-ea"/>
            </a:endParaRPr>
          </a:p>
        </p:txBody>
      </p:sp>
      <p:sp>
        <p:nvSpPr>
          <p:cNvPr id="77827" name="文本框 3"/>
          <p:cNvSpPr txBox="1">
            <a:spLocks noChangeArrowheads="1"/>
          </p:cNvSpPr>
          <p:nvPr/>
        </p:nvSpPr>
        <p:spPr bwMode="auto">
          <a:xfrm>
            <a:off x="8523288" y="1006475"/>
            <a:ext cx="3074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mn-ea"/>
                <a:ea typeface="+mn-ea"/>
                <a:sym typeface="+mn-ea"/>
              </a:rPr>
              <a:t>急需高质量的</a:t>
            </a:r>
            <a:r>
              <a:rPr lang="en-US" altLang="zh-CN" sz="1800" b="1" u="sng" dirty="0">
                <a:solidFill>
                  <a:srgbClr val="FFFFFF"/>
                </a:solidFill>
                <a:latin typeface="+mn-ea"/>
                <a:ea typeface="+mn-ea"/>
                <a:sym typeface="+mn-ea"/>
              </a:rPr>
              <a:t>3D</a:t>
            </a:r>
            <a:r>
              <a:rPr lang="zh-CN" altLang="en-US" sz="1800" b="1" u="sng" dirty="0">
                <a:solidFill>
                  <a:srgbClr val="FFFFFF"/>
                </a:solidFill>
                <a:latin typeface="+mn-ea"/>
                <a:ea typeface="+mn-ea"/>
                <a:sym typeface="+mn-ea"/>
              </a:rPr>
              <a:t>内容</a:t>
            </a:r>
            <a:endParaRPr lang="zh-CN" altLang="en-US" sz="1800" b="1" u="sng" dirty="0">
              <a:solidFill>
                <a:srgbClr val="FFFFFF"/>
              </a:solidFill>
              <a:latin typeface="+mn-ea"/>
              <a:ea typeface="+mn-ea"/>
              <a:cs typeface="Times New Roman" panose="02020603050405020304" pitchFamily="18" charset="0"/>
              <a:sym typeface="+mn-ea"/>
            </a:endParaRPr>
          </a:p>
        </p:txBody>
      </p:sp>
      <p:sp>
        <p:nvSpPr>
          <p:cNvPr id="77828" name="文本框 3"/>
          <p:cNvSpPr txBox="1">
            <a:spLocks noChangeArrowheads="1"/>
          </p:cNvSpPr>
          <p:nvPr/>
        </p:nvSpPr>
        <p:spPr bwMode="auto">
          <a:xfrm>
            <a:off x="471488" y="3390900"/>
            <a:ext cx="35671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en-US" altLang="zh-CN" sz="1600" dirty="0">
                <a:solidFill>
                  <a:srgbClr val="FFFFFF"/>
                </a:solidFill>
                <a:latin typeface="Oscine" panose="020B0506040202020204" pitchFamily="34" charset="0"/>
                <a:ea typeface="+mn-ea"/>
                <a:sym typeface="+mn-ea"/>
              </a:rPr>
              <a:t>AR</a:t>
            </a:r>
            <a:r>
              <a:rPr lang="zh-CN" altLang="en-US" sz="1600" dirty="0">
                <a:solidFill>
                  <a:srgbClr val="FFFFFF"/>
                </a:solidFill>
                <a:latin typeface="Oscine" panose="020B0506040202020204" pitchFamily="34" charset="0"/>
                <a:ea typeface="+mn-ea"/>
                <a:sym typeface="+mn-ea"/>
              </a:rPr>
              <a:t>目前在大多数应用中更多仍然只是停留在</a:t>
            </a:r>
            <a:r>
              <a:rPr lang="zh-CN" altLang="en-US" sz="1600" dirty="0">
                <a:solidFill>
                  <a:srgbClr val="FFFFFF"/>
                </a:solidFill>
                <a:latin typeface="Oscine" panose="020B0506040202020204" pitchFamily="34" charset="0"/>
                <a:ea typeface="等线" panose="02010600030101010101" pitchFamily="2" charset="-122"/>
                <a:sym typeface="+mn-ea"/>
              </a:rPr>
              <a:t> </a:t>
            </a:r>
            <a:r>
              <a:rPr lang="zh-CN" altLang="en-US" sz="1600" b="1" dirty="0">
                <a:solidFill>
                  <a:srgbClr val="00B0F0"/>
                </a:solidFill>
                <a:latin typeface="Oscine" panose="020B0506040202020204" pitchFamily="34" charset="0"/>
                <a:ea typeface="+mn-ea"/>
                <a:sym typeface="+mn-ea"/>
              </a:rPr>
              <a:t>“产品功能”层面</a:t>
            </a:r>
            <a:r>
              <a:rPr lang="zh-CN" altLang="en-US" sz="1600" dirty="0">
                <a:solidFill>
                  <a:srgbClr val="FFFFFF"/>
                </a:solidFill>
                <a:latin typeface="Oscine" panose="020B0506040202020204" pitchFamily="34" charset="0"/>
                <a:ea typeface="+mn-ea"/>
                <a:sym typeface="+mn-ea"/>
              </a:rPr>
              <a:t>，</a:t>
            </a:r>
            <a:r>
              <a:rPr lang="zh-CN" altLang="en-US" sz="1600" dirty="0">
                <a:solidFill>
                  <a:srgbClr val="FFFFFF"/>
                </a:solidFill>
                <a:latin typeface="Oscine" panose="020B0506040202020204" pitchFamily="34" charset="0"/>
                <a:ea typeface="等线" panose="02010600030101010101" pitchFamily="2" charset="-122"/>
                <a:sym typeface="+mn-ea"/>
              </a:rPr>
              <a:t>应用价值</a:t>
            </a:r>
            <a:r>
              <a:rPr lang="zh-CN" altLang="en-US" sz="1600" dirty="0">
                <a:solidFill>
                  <a:srgbClr val="FFFFFF"/>
                </a:solidFill>
                <a:latin typeface="Oscine" panose="020B0506040202020204" pitchFamily="34" charset="0"/>
                <a:ea typeface="+mn-ea"/>
                <a:sym typeface="+mn-ea"/>
              </a:rPr>
              <a:t>在以下领域得到较多验证：</a:t>
            </a:r>
          </a:p>
          <a:p>
            <a:pPr lvl="1" eaLnBrk="0" hangingPunct="0">
              <a:spcAft>
                <a:spcPts val="600"/>
              </a:spcAft>
              <a:buClr>
                <a:srgbClr val="FFFFFF"/>
              </a:buClr>
              <a:buFont typeface="Wingdings" panose="05000000000000000000" pitchFamily="2" charset="2"/>
              <a:buChar char="Ø"/>
            </a:pPr>
            <a:r>
              <a:rPr lang="zh-CN" altLang="en-US" sz="1600" b="1" dirty="0">
                <a:solidFill>
                  <a:srgbClr val="00B0F0"/>
                </a:solidFill>
                <a:latin typeface="Oscine" panose="020B0506040202020204" pitchFamily="34" charset="0"/>
                <a:ea typeface="+mn-ea"/>
                <a:sym typeface="+mn-ea"/>
              </a:rPr>
              <a:t>社交</a:t>
            </a:r>
            <a:r>
              <a:rPr lang="zh-CN" altLang="en-US" sz="1600" dirty="0">
                <a:solidFill>
                  <a:srgbClr val="FFFFFF"/>
                </a:solidFill>
                <a:latin typeface="Oscine" panose="020B0506040202020204" pitchFamily="34" charset="0"/>
                <a:ea typeface="+mn-ea"/>
                <a:sym typeface="+mn-ea"/>
              </a:rPr>
              <a:t>：人脸滤镜和全息视频</a:t>
            </a:r>
          </a:p>
          <a:p>
            <a:pPr lvl="1" eaLnBrk="0" hangingPunct="0">
              <a:spcAft>
                <a:spcPts val="600"/>
              </a:spcAft>
              <a:buClr>
                <a:srgbClr val="FFFFFF"/>
              </a:buClr>
              <a:buFont typeface="Wingdings" panose="05000000000000000000" pitchFamily="2" charset="2"/>
              <a:buChar char="Ø"/>
            </a:pPr>
            <a:r>
              <a:rPr lang="zh-CN" altLang="en-US" sz="1600" b="1" dirty="0">
                <a:solidFill>
                  <a:srgbClr val="00B0F0"/>
                </a:solidFill>
                <a:latin typeface="Oscine" panose="020B0506040202020204" pitchFamily="34" charset="0"/>
                <a:ea typeface="+mn-ea"/>
                <a:sym typeface="+mn-ea"/>
              </a:rPr>
              <a:t>游戏</a:t>
            </a:r>
            <a:r>
              <a:rPr lang="zh-CN" altLang="en-US" sz="1600" dirty="0">
                <a:solidFill>
                  <a:srgbClr val="FFFFFF"/>
                </a:solidFill>
                <a:latin typeface="Oscine" panose="020B0506040202020204" pitchFamily="34" charset="0"/>
                <a:ea typeface="+mn-ea"/>
                <a:sym typeface="+mn-ea"/>
              </a:rPr>
              <a:t>：多人虚拟世界游戏，策略游戏</a:t>
            </a:r>
          </a:p>
          <a:p>
            <a:pPr lvl="1" eaLnBrk="0" hangingPunct="0">
              <a:spcAft>
                <a:spcPts val="600"/>
              </a:spcAft>
              <a:buClr>
                <a:srgbClr val="FFFFFF"/>
              </a:buClr>
              <a:buFont typeface="Wingdings" panose="05000000000000000000" pitchFamily="2" charset="2"/>
              <a:buChar char="Ø"/>
            </a:pPr>
            <a:r>
              <a:rPr lang="zh-CN" altLang="en-US" sz="1600" b="1" dirty="0">
                <a:solidFill>
                  <a:srgbClr val="00B0F0"/>
                </a:solidFill>
                <a:latin typeface="Oscine" panose="020B0506040202020204" pitchFamily="34" charset="0"/>
                <a:ea typeface="+mn-ea"/>
                <a:sym typeface="+mn-ea"/>
              </a:rPr>
              <a:t>零售</a:t>
            </a:r>
            <a:r>
              <a:rPr lang="zh-CN" altLang="en-US" sz="1600" dirty="0">
                <a:solidFill>
                  <a:srgbClr val="FFFFFF"/>
                </a:solidFill>
                <a:latin typeface="Oscine" panose="020B0506040202020204" pitchFamily="34" charset="0"/>
                <a:ea typeface="+mn-ea"/>
                <a:sym typeface="+mn-ea"/>
              </a:rPr>
              <a:t>：产品</a:t>
            </a:r>
            <a:r>
              <a:rPr lang="en-US" altLang="zh-CN" sz="1600" dirty="0">
                <a:solidFill>
                  <a:srgbClr val="FFFFFF"/>
                </a:solidFill>
                <a:latin typeface="Oscine" panose="020B0506040202020204" pitchFamily="34" charset="0"/>
                <a:ea typeface="+mn-ea"/>
                <a:sym typeface="+mn-ea"/>
              </a:rPr>
              <a:t>3D</a:t>
            </a:r>
            <a:r>
              <a:rPr lang="zh-CN" altLang="en-US" sz="1600" dirty="0">
                <a:solidFill>
                  <a:srgbClr val="FFFFFF"/>
                </a:solidFill>
                <a:latin typeface="Oscine" panose="020B0506040202020204" pitchFamily="34" charset="0"/>
                <a:ea typeface="+mn-ea"/>
                <a:sym typeface="+mn-ea"/>
              </a:rPr>
              <a:t>展示、试衣、试妆等</a:t>
            </a:r>
          </a:p>
          <a:p>
            <a:pPr lvl="1" eaLnBrk="0" hangingPunct="0">
              <a:spcAft>
                <a:spcPts val="600"/>
              </a:spcAft>
              <a:buClr>
                <a:srgbClr val="FFFFFF"/>
              </a:buClr>
              <a:buFont typeface="Wingdings" panose="05000000000000000000" pitchFamily="2" charset="2"/>
              <a:buChar char="Ø"/>
            </a:pPr>
            <a:r>
              <a:rPr lang="zh-CN" altLang="en-US" sz="1600" b="1" dirty="0">
                <a:solidFill>
                  <a:srgbClr val="00B0F0"/>
                </a:solidFill>
                <a:latin typeface="Oscine" panose="020B0506040202020204" pitchFamily="34" charset="0"/>
                <a:ea typeface="+mn-ea"/>
                <a:sym typeface="+mn-ea"/>
              </a:rPr>
              <a:t>广告</a:t>
            </a:r>
            <a:r>
              <a:rPr lang="zh-CN" altLang="en-US" sz="1600" dirty="0">
                <a:solidFill>
                  <a:srgbClr val="FFFFFF"/>
                </a:solidFill>
                <a:latin typeface="Oscine" panose="020B0506040202020204" pitchFamily="34" charset="0"/>
                <a:ea typeface="+mn-ea"/>
                <a:sym typeface="+mn-ea"/>
              </a:rPr>
              <a:t>：以产品图像</a:t>
            </a:r>
            <a:r>
              <a:rPr lang="en-US" altLang="zh-CN" sz="1600" dirty="0">
                <a:solidFill>
                  <a:srgbClr val="FFFFFF"/>
                </a:solidFill>
                <a:latin typeface="Oscine" panose="020B0506040202020204" pitchFamily="34" charset="0"/>
                <a:ea typeface="等线" panose="02010600030101010101" pitchFamily="2" charset="-122"/>
                <a:sym typeface="+mn-ea"/>
              </a:rPr>
              <a:t>/</a:t>
            </a:r>
            <a:r>
              <a:rPr lang="zh-CN" altLang="en-US" sz="1600" dirty="0">
                <a:solidFill>
                  <a:srgbClr val="FFFFFF"/>
                </a:solidFill>
                <a:latin typeface="Oscine" panose="020B0506040202020204" pitchFamily="34" charset="0"/>
                <a:ea typeface="等线" panose="02010600030101010101" pitchFamily="2" charset="-122"/>
                <a:sym typeface="+mn-ea"/>
              </a:rPr>
              <a:t>场景</a:t>
            </a:r>
            <a:r>
              <a:rPr lang="zh-CN" altLang="en-US" sz="1600" dirty="0">
                <a:solidFill>
                  <a:srgbClr val="FFFFFF"/>
                </a:solidFill>
                <a:latin typeface="Oscine" panose="020B0506040202020204" pitchFamily="34" charset="0"/>
                <a:ea typeface="+mn-ea"/>
                <a:sym typeface="+mn-ea"/>
              </a:rPr>
              <a:t>识别为基础的多媒体广告</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7829" name="文本框 3"/>
          <p:cNvSpPr txBox="1">
            <a:spLocks noChangeArrowheads="1"/>
          </p:cNvSpPr>
          <p:nvPr/>
        </p:nvSpPr>
        <p:spPr bwMode="auto">
          <a:xfrm>
            <a:off x="4356100" y="3390900"/>
            <a:ext cx="3565525" cy="28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en-US" altLang="zh-CN" sz="1600" dirty="0" err="1">
                <a:solidFill>
                  <a:srgbClr val="FFFFFF"/>
                </a:solidFill>
                <a:latin typeface="Oscine" panose="020B0506040202020204" pitchFamily="34" charset="0"/>
                <a:ea typeface="+mn-ea"/>
                <a:sym typeface="+mn-ea"/>
              </a:rPr>
              <a:t>ARKit</a:t>
            </a:r>
            <a:r>
              <a:rPr lang="en-US" altLang="zh-CN" sz="1600" dirty="0">
                <a:solidFill>
                  <a:srgbClr val="FFFFFF"/>
                </a:solidFill>
                <a:latin typeface="Oscine" panose="020B0506040202020204" pitchFamily="34" charset="0"/>
                <a:ea typeface="+mn-ea"/>
                <a:sym typeface="+mn-ea"/>
              </a:rPr>
              <a:t>/Core</a:t>
            </a:r>
            <a:r>
              <a:rPr lang="zh-CN" altLang="en-US" sz="1600" dirty="0">
                <a:solidFill>
                  <a:srgbClr val="FFFFFF"/>
                </a:solidFill>
                <a:latin typeface="Oscine" panose="020B0506040202020204" pitchFamily="34" charset="0"/>
                <a:ea typeface="+mn-ea"/>
                <a:sym typeface="+mn-ea"/>
              </a:rPr>
              <a:t>仍是</a:t>
            </a:r>
            <a:r>
              <a:rPr lang="en-US" altLang="zh-CN" sz="1600" dirty="0">
                <a:solidFill>
                  <a:srgbClr val="FFFFFF"/>
                </a:solidFill>
                <a:latin typeface="Oscine" panose="020B0506040202020204" pitchFamily="34" charset="0"/>
                <a:ea typeface="+mn-ea"/>
                <a:sym typeface="+mn-ea"/>
              </a:rPr>
              <a:t>1.0</a:t>
            </a:r>
            <a:r>
              <a:rPr lang="zh-CN" altLang="en-US" sz="1600" dirty="0">
                <a:solidFill>
                  <a:srgbClr val="FFFFFF"/>
                </a:solidFill>
                <a:latin typeface="Oscine" panose="020B0506040202020204" pitchFamily="34" charset="0"/>
                <a:ea typeface="+mn-ea"/>
                <a:sym typeface="+mn-ea"/>
              </a:rPr>
              <a:t>版本，仍需填补许多技术差距来促使移动</a:t>
            </a:r>
            <a:r>
              <a:rPr lang="en-US" altLang="zh-CN" sz="1600" dirty="0">
                <a:solidFill>
                  <a:srgbClr val="FFFFFF"/>
                </a:solidFill>
                <a:latin typeface="Oscine" panose="020B0506040202020204" pitchFamily="34" charset="0"/>
                <a:ea typeface="+mn-ea"/>
                <a:sym typeface="+mn-ea"/>
              </a:rPr>
              <a:t>AR</a:t>
            </a:r>
            <a:r>
              <a:rPr lang="zh-CN" altLang="en-US" sz="1600" dirty="0">
                <a:solidFill>
                  <a:srgbClr val="FFFFFF"/>
                </a:solidFill>
                <a:latin typeface="Oscine" panose="020B0506040202020204" pitchFamily="34" charset="0"/>
                <a:ea typeface="+mn-ea"/>
                <a:sym typeface="+mn-ea"/>
              </a:rPr>
              <a:t>实现其全部潜力；在这些技术上有深厚积累的公司将发挥重大价值：</a:t>
            </a:r>
          </a:p>
          <a:p>
            <a:pPr lvl="1" eaLnBrk="0" hangingPunct="0">
              <a:spcAft>
                <a:spcPts val="300"/>
              </a:spcAft>
              <a:buClr>
                <a:srgbClr val="FFFFFF"/>
              </a:buClr>
              <a:buFont typeface="Wingdings" panose="05000000000000000000" pitchFamily="2" charset="2"/>
              <a:buChar char="Ø"/>
            </a:pPr>
            <a:r>
              <a:rPr lang="zh-CN" altLang="en-US" sz="1600" b="1" dirty="0">
                <a:solidFill>
                  <a:srgbClr val="00B0F0"/>
                </a:solidFill>
                <a:latin typeface="Oscine" panose="020B0506040202020204" pitchFamily="34" charset="0"/>
                <a:ea typeface="+mn-ea"/>
                <a:sym typeface="+mn-ea"/>
              </a:rPr>
              <a:t>多玩家 </a:t>
            </a:r>
            <a:r>
              <a:rPr lang="en-US" altLang="zh-CN" sz="1600" b="1" dirty="0">
                <a:solidFill>
                  <a:srgbClr val="00B0F0"/>
                </a:solidFill>
                <a:latin typeface="Oscine" panose="020B0506040202020204" pitchFamily="34" charset="0"/>
                <a:ea typeface="+mn-ea"/>
                <a:sym typeface="+mn-ea"/>
              </a:rPr>
              <a:t>(Multiplayer)</a:t>
            </a:r>
            <a:endParaRPr lang="zh-CN" altLang="en-US" sz="1600" b="1" dirty="0">
              <a:solidFill>
                <a:srgbClr val="00B0F0"/>
              </a:solidFill>
              <a:latin typeface="Oscine" panose="020B0506040202020204" pitchFamily="34" charset="0"/>
              <a:ea typeface="+mn-ea"/>
              <a:sym typeface="+mn-ea"/>
            </a:endParaRPr>
          </a:p>
          <a:p>
            <a:pPr lvl="1" eaLnBrk="0" hangingPunct="0">
              <a:spcAft>
                <a:spcPts val="300"/>
              </a:spcAft>
              <a:buClr>
                <a:srgbClr val="FFFFFF"/>
              </a:buClr>
              <a:buFont typeface="Wingdings" panose="05000000000000000000" pitchFamily="2" charset="2"/>
              <a:buChar char="Ø"/>
            </a:pPr>
            <a:r>
              <a:rPr lang="zh-CN" altLang="en-US" sz="1600" b="1" dirty="0">
                <a:solidFill>
                  <a:srgbClr val="00B0F0"/>
                </a:solidFill>
                <a:latin typeface="Oscine" panose="020B0506040202020204" pitchFamily="34" charset="0"/>
                <a:ea typeface="+mn-ea"/>
                <a:sym typeface="+mn-ea"/>
              </a:rPr>
              <a:t>持续性 </a:t>
            </a:r>
            <a:r>
              <a:rPr lang="en-US" altLang="zh-CN" sz="1600" b="1" dirty="0">
                <a:solidFill>
                  <a:srgbClr val="00B0F0"/>
                </a:solidFill>
                <a:latin typeface="Oscine" panose="020B0506040202020204" pitchFamily="34" charset="0"/>
                <a:ea typeface="+mn-ea"/>
                <a:sym typeface="+mn-ea"/>
              </a:rPr>
              <a:t>(Persistence)</a:t>
            </a:r>
            <a:endParaRPr lang="zh-CN" altLang="en-US" sz="1600" b="1" dirty="0">
              <a:solidFill>
                <a:srgbClr val="00B0F0"/>
              </a:solidFill>
              <a:latin typeface="Oscine" panose="020B0506040202020204" pitchFamily="34" charset="0"/>
              <a:ea typeface="+mn-ea"/>
              <a:sym typeface="+mn-ea"/>
            </a:endParaRPr>
          </a:p>
          <a:p>
            <a:pPr lvl="1" eaLnBrk="0" hangingPunct="0">
              <a:spcAft>
                <a:spcPts val="300"/>
              </a:spcAft>
              <a:buClr>
                <a:srgbClr val="FFFFFF"/>
              </a:buClr>
              <a:buFont typeface="Wingdings" panose="05000000000000000000" pitchFamily="2" charset="2"/>
              <a:buChar char="Ø"/>
            </a:pPr>
            <a:r>
              <a:rPr lang="zh-CN" altLang="en-US" sz="1600" b="1" dirty="0">
                <a:solidFill>
                  <a:srgbClr val="00B0F0"/>
                </a:solidFill>
                <a:latin typeface="Oscine" panose="020B0506040202020204" pitchFamily="34" charset="0"/>
                <a:ea typeface="+mn-ea"/>
                <a:sym typeface="+mn-ea"/>
              </a:rPr>
              <a:t>用户交互</a:t>
            </a:r>
          </a:p>
          <a:p>
            <a:pPr lvl="1" eaLnBrk="0" hangingPunct="0">
              <a:spcAft>
                <a:spcPts val="300"/>
              </a:spcAft>
              <a:buClr>
                <a:srgbClr val="FFFFFF"/>
              </a:buClr>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光源检测</a:t>
            </a:r>
          </a:p>
          <a:p>
            <a:pPr lvl="1" eaLnBrk="0" hangingPunct="0">
              <a:spcAft>
                <a:spcPts val="300"/>
              </a:spcAft>
              <a:buClr>
                <a:srgbClr val="FFFFFF"/>
              </a:buClr>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对象识别、提取和分层</a:t>
            </a:r>
          </a:p>
          <a:p>
            <a:pPr lvl="1" eaLnBrk="0" hangingPunct="0">
              <a:spcAft>
                <a:spcPts val="300"/>
              </a:spcAft>
              <a:buClr>
                <a:srgbClr val="FFFFFF"/>
              </a:buClr>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高质量的</a:t>
            </a:r>
            <a:r>
              <a:rPr lang="en-US" altLang="zh-CN" sz="1600" dirty="0">
                <a:solidFill>
                  <a:srgbClr val="FFFFFF"/>
                </a:solidFill>
                <a:latin typeface="Oscine" panose="020B0506040202020204" pitchFamily="34" charset="0"/>
                <a:ea typeface="+mn-ea"/>
                <a:sym typeface="+mn-ea"/>
              </a:rPr>
              <a:t>3D</a:t>
            </a:r>
            <a:r>
              <a:rPr lang="zh-CN" altLang="en-US" sz="1600" dirty="0">
                <a:solidFill>
                  <a:srgbClr val="FFFFFF"/>
                </a:solidFill>
                <a:latin typeface="Oscine" panose="020B0506040202020204" pitchFamily="34" charset="0"/>
                <a:ea typeface="+mn-ea"/>
                <a:sym typeface="+mn-ea"/>
              </a:rPr>
              <a:t>扫描</a:t>
            </a:r>
          </a:p>
        </p:txBody>
      </p:sp>
      <p:sp>
        <p:nvSpPr>
          <p:cNvPr id="77830" name="文本框 3"/>
          <p:cNvSpPr txBox="1">
            <a:spLocks noChangeArrowheads="1"/>
          </p:cNvSpPr>
          <p:nvPr/>
        </p:nvSpPr>
        <p:spPr bwMode="auto">
          <a:xfrm>
            <a:off x="8248650" y="3390900"/>
            <a:ext cx="3662301" cy="299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随着消费者对</a:t>
            </a:r>
            <a:r>
              <a:rPr lang="en-US" altLang="zh-CN" sz="1600" dirty="0">
                <a:solidFill>
                  <a:srgbClr val="FFFFFF"/>
                </a:solidFill>
                <a:latin typeface="Oscine" panose="020B0506040202020204" pitchFamily="34" charset="0"/>
                <a:ea typeface="+mn-ea"/>
                <a:sym typeface="+mn-ea"/>
              </a:rPr>
              <a:t>AR</a:t>
            </a:r>
            <a:r>
              <a:rPr lang="zh-CN" altLang="en-US" sz="1600" dirty="0">
                <a:solidFill>
                  <a:srgbClr val="FFFFFF"/>
                </a:solidFill>
                <a:latin typeface="Oscine" panose="020B0506040202020204" pitchFamily="34" charset="0"/>
                <a:ea typeface="+mn-ea"/>
                <a:sym typeface="+mn-ea"/>
              </a:rPr>
              <a:t>的内容需求激增，</a:t>
            </a:r>
            <a:r>
              <a:rPr lang="en-US" altLang="zh-CN" sz="1600" b="1" dirty="0">
                <a:solidFill>
                  <a:srgbClr val="00B0F0"/>
                </a:solidFill>
                <a:latin typeface="Oscine" panose="020B0506040202020204" pitchFamily="34" charset="0"/>
                <a:ea typeface="+mn-ea"/>
                <a:sym typeface="+mn-ea"/>
              </a:rPr>
              <a:t>3D</a:t>
            </a:r>
            <a:r>
              <a:rPr lang="zh-CN" altLang="en-US" sz="1600" b="1" dirty="0">
                <a:solidFill>
                  <a:srgbClr val="00B0F0"/>
                </a:solidFill>
                <a:latin typeface="Oscine" panose="020B0506040202020204" pitchFamily="34" charset="0"/>
                <a:ea typeface="+mn-ea"/>
                <a:sym typeface="+mn-ea"/>
              </a:rPr>
              <a:t>模型作为</a:t>
            </a:r>
            <a:r>
              <a:rPr lang="en-US" altLang="zh-CN" sz="1600" b="1" dirty="0">
                <a:solidFill>
                  <a:srgbClr val="00B0F0"/>
                </a:solidFill>
                <a:latin typeface="Oscine" panose="020B0506040202020204" pitchFamily="34" charset="0"/>
                <a:ea typeface="+mn-ea"/>
                <a:sym typeface="+mn-ea"/>
              </a:rPr>
              <a:t>AR</a:t>
            </a:r>
            <a:r>
              <a:rPr lang="zh-CN" altLang="en-US" sz="1600" b="1" dirty="0">
                <a:solidFill>
                  <a:srgbClr val="00B0F0"/>
                </a:solidFill>
                <a:latin typeface="Oscine" panose="020B0506040202020204" pitchFamily="34" charset="0"/>
                <a:ea typeface="+mn-ea"/>
                <a:sym typeface="+mn-ea"/>
              </a:rPr>
              <a:t>内容创作的基础</a:t>
            </a:r>
            <a:r>
              <a:rPr lang="zh-CN" altLang="en-US" sz="1600" dirty="0">
                <a:solidFill>
                  <a:srgbClr val="FFFFFF"/>
                </a:solidFill>
                <a:latin typeface="Oscine" panose="020B0506040202020204" pitchFamily="34" charset="0"/>
                <a:ea typeface="+mn-ea"/>
                <a:sym typeface="+mn-ea"/>
              </a:rPr>
              <a:t>目前尚有较大供应缺口</a:t>
            </a:r>
          </a:p>
          <a:p>
            <a:pPr eaLnBrk="0" hangingPunct="0">
              <a:spcAft>
                <a:spcPts val="3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相关领域机会包括：</a:t>
            </a:r>
          </a:p>
          <a:p>
            <a:pPr lvl="1" eaLnBrk="0" hangingPunct="0">
              <a:spcAft>
                <a:spcPts val="300"/>
              </a:spcAft>
              <a:buClr>
                <a:srgbClr val="FFFFFF"/>
              </a:buClr>
              <a:buFont typeface="Wingdings" panose="05000000000000000000" pitchFamily="2" charset="2"/>
              <a:buChar char="Ø"/>
            </a:pPr>
            <a:r>
              <a:rPr lang="zh-CN" altLang="en-US" sz="1600" b="1" dirty="0">
                <a:solidFill>
                  <a:srgbClr val="00B0F0"/>
                </a:solidFill>
                <a:latin typeface="Oscine" panose="020B0506040202020204" pitchFamily="34" charset="0"/>
                <a:ea typeface="+mn-ea"/>
                <a:sym typeface="+mn-ea"/>
              </a:rPr>
              <a:t>现实捕捉</a:t>
            </a:r>
            <a:r>
              <a:rPr lang="zh-CN" altLang="en-US" sz="1600" dirty="0">
                <a:solidFill>
                  <a:srgbClr val="FFFFFF"/>
                </a:solidFill>
                <a:latin typeface="Oscine" panose="020B0506040202020204" pitchFamily="34" charset="0"/>
                <a:ea typeface="+mn-ea"/>
                <a:sym typeface="+mn-ea"/>
              </a:rPr>
              <a:t>（例如</a:t>
            </a:r>
            <a:r>
              <a:rPr lang="en-US" altLang="zh-CN" sz="1600" dirty="0">
                <a:solidFill>
                  <a:srgbClr val="FFFFFF"/>
                </a:solidFill>
                <a:latin typeface="Oscine" panose="020B0506040202020204" pitchFamily="34" charset="0"/>
                <a:ea typeface="+mn-ea"/>
                <a:sym typeface="+mn-ea"/>
              </a:rPr>
              <a:t>3D</a:t>
            </a:r>
            <a:r>
              <a:rPr lang="zh-CN" altLang="en-US" sz="1600" dirty="0">
                <a:solidFill>
                  <a:srgbClr val="FFFFFF"/>
                </a:solidFill>
                <a:latin typeface="Oscine" panose="020B0506040202020204" pitchFamily="34" charset="0"/>
                <a:ea typeface="+mn-ea"/>
                <a:sym typeface="+mn-ea"/>
              </a:rPr>
              <a:t>扫描、摄影测量等）</a:t>
            </a:r>
          </a:p>
          <a:p>
            <a:pPr lvl="1" eaLnBrk="0" hangingPunct="0">
              <a:spcAft>
                <a:spcPts val="300"/>
              </a:spcAft>
              <a:buClr>
                <a:srgbClr val="FFFFFF"/>
              </a:buClr>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快速低成本的</a:t>
            </a:r>
            <a:r>
              <a:rPr lang="en-US" altLang="zh-CN" sz="1600" b="1" dirty="0">
                <a:solidFill>
                  <a:srgbClr val="00B0F0"/>
                </a:solidFill>
                <a:latin typeface="Oscine" panose="020B0506040202020204" pitchFamily="34" charset="0"/>
                <a:ea typeface="+mn-ea"/>
                <a:sym typeface="+mn-ea"/>
              </a:rPr>
              <a:t>3D</a:t>
            </a:r>
            <a:r>
              <a:rPr lang="zh-CN" altLang="en-US" sz="1600" b="1" dirty="0">
                <a:solidFill>
                  <a:srgbClr val="00B0F0"/>
                </a:solidFill>
                <a:latin typeface="Oscine" panose="020B0506040202020204" pitchFamily="34" charset="0"/>
                <a:ea typeface="+mn-ea"/>
                <a:sym typeface="+mn-ea"/>
              </a:rPr>
              <a:t>模型创建、编辑和共享</a:t>
            </a:r>
            <a:r>
              <a:rPr lang="zh-CN" altLang="en-US" sz="1600" dirty="0">
                <a:solidFill>
                  <a:srgbClr val="FFFFFF"/>
                </a:solidFill>
                <a:latin typeface="Oscine" panose="020B0506040202020204" pitchFamily="34" charset="0"/>
                <a:ea typeface="+mn-ea"/>
                <a:sym typeface="+mn-ea"/>
              </a:rPr>
              <a:t>（例如</a:t>
            </a:r>
            <a:r>
              <a:rPr lang="en-US" altLang="zh-CN" sz="1600" dirty="0">
                <a:solidFill>
                  <a:srgbClr val="FFFFFF"/>
                </a:solidFill>
                <a:latin typeface="Oscine" panose="020B0506040202020204" pitchFamily="34" charset="0"/>
                <a:ea typeface="+mn-ea"/>
                <a:sym typeface="+mn-ea"/>
              </a:rPr>
              <a:t>Google Blocks</a:t>
            </a:r>
            <a:r>
              <a:rPr lang="zh-CN" altLang="en-US" sz="1600" dirty="0">
                <a:solidFill>
                  <a:srgbClr val="FFFFFF"/>
                </a:solidFill>
                <a:latin typeface="Oscine" panose="020B0506040202020204" pitchFamily="34" charset="0"/>
                <a:ea typeface="+mn-ea"/>
                <a:sym typeface="+mn-ea"/>
              </a:rPr>
              <a:t>和</a:t>
            </a:r>
            <a:r>
              <a:rPr lang="en-US" altLang="zh-CN" sz="1600" dirty="0">
                <a:solidFill>
                  <a:srgbClr val="FFFFFF"/>
                </a:solidFill>
                <a:latin typeface="Oscine" panose="020B0506040202020204" pitchFamily="34" charset="0"/>
                <a:ea typeface="+mn-ea"/>
                <a:sym typeface="+mn-ea"/>
              </a:rPr>
              <a:t>Poly</a:t>
            </a:r>
            <a:r>
              <a:rPr lang="zh-CN" altLang="en-US" sz="1600" dirty="0">
                <a:solidFill>
                  <a:srgbClr val="FFFFFF"/>
                </a:solidFill>
                <a:latin typeface="Oscine" panose="020B0506040202020204" pitchFamily="34" charset="0"/>
                <a:ea typeface="+mn-ea"/>
                <a:sym typeface="+mn-ea"/>
              </a:rPr>
              <a:t>）</a:t>
            </a:r>
          </a:p>
          <a:p>
            <a:pPr lvl="1" eaLnBrk="0" hangingPunct="0">
              <a:spcAft>
                <a:spcPts val="300"/>
              </a:spcAft>
              <a:buClr>
                <a:srgbClr val="FFFFFF"/>
              </a:buClr>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将</a:t>
            </a:r>
            <a:r>
              <a:rPr lang="en-US" altLang="zh-CN" sz="1600" dirty="0">
                <a:solidFill>
                  <a:srgbClr val="FFFFFF"/>
                </a:solidFill>
                <a:latin typeface="Oscine" panose="020B0506040202020204" pitchFamily="34" charset="0"/>
                <a:ea typeface="+mn-ea"/>
                <a:sym typeface="+mn-ea"/>
              </a:rPr>
              <a:t>3D</a:t>
            </a:r>
            <a:r>
              <a:rPr lang="zh-CN" altLang="en-US" sz="1600" dirty="0">
                <a:solidFill>
                  <a:srgbClr val="FFFFFF"/>
                </a:solidFill>
                <a:latin typeface="Oscine" panose="020B0506040202020204" pitchFamily="34" charset="0"/>
                <a:ea typeface="+mn-ea"/>
                <a:sym typeface="+mn-ea"/>
              </a:rPr>
              <a:t>模型与</a:t>
            </a:r>
            <a:r>
              <a:rPr lang="zh-CN" altLang="en-US" sz="1600" b="1" dirty="0">
                <a:solidFill>
                  <a:srgbClr val="00B0F0"/>
                </a:solidFill>
                <a:latin typeface="Oscine" panose="020B0506040202020204" pitchFamily="34" charset="0"/>
                <a:ea typeface="+mn-ea"/>
                <a:sym typeface="+mn-ea"/>
              </a:rPr>
              <a:t>现实物件</a:t>
            </a:r>
            <a:r>
              <a:rPr lang="zh-CN" altLang="en-US" sz="1600" b="1" dirty="0">
                <a:solidFill>
                  <a:srgbClr val="00B0F0"/>
                </a:solidFill>
                <a:latin typeface="Oscine" panose="020B0506040202020204" pitchFamily="34" charset="0"/>
                <a:ea typeface="等线" panose="02010600030101010101" pitchFamily="2" charset="-122"/>
                <a:sym typeface="+mn-ea"/>
              </a:rPr>
              <a:t>商品</a:t>
            </a:r>
            <a:r>
              <a:rPr lang="zh-CN" altLang="en-US" sz="1600" dirty="0">
                <a:solidFill>
                  <a:srgbClr val="FFFFFF"/>
                </a:solidFill>
                <a:latin typeface="Oscine" panose="020B0506040202020204" pitchFamily="34" charset="0"/>
                <a:ea typeface="等线" panose="02010600030101010101" pitchFamily="2" charset="-122"/>
                <a:sym typeface="+mn-ea"/>
              </a:rPr>
              <a:t>产生</a:t>
            </a:r>
            <a:r>
              <a:rPr lang="zh-CN" altLang="en-US" sz="1600" b="1" dirty="0">
                <a:solidFill>
                  <a:srgbClr val="00B0F0"/>
                </a:solidFill>
                <a:latin typeface="Oscine" panose="020B0506040202020204" pitchFamily="34" charset="0"/>
                <a:ea typeface="等线" panose="02010600030101010101" pitchFamily="2" charset="-122"/>
                <a:sym typeface="+mn-ea"/>
              </a:rPr>
              <a:t>关联</a:t>
            </a:r>
            <a:r>
              <a:rPr lang="zh-CN" altLang="en-US" sz="1600" dirty="0">
                <a:solidFill>
                  <a:srgbClr val="FFFFFF"/>
                </a:solidFill>
                <a:latin typeface="Oscine" panose="020B0506040202020204" pitchFamily="34" charset="0"/>
                <a:ea typeface="等线" panose="02010600030101010101" pitchFamily="2" charset="-122"/>
                <a:sym typeface="+mn-ea"/>
              </a:rPr>
              <a:t>的技术</a:t>
            </a:r>
            <a:endParaRPr lang="zh-CN" altLang="en-US" sz="1600" dirty="0">
              <a:solidFill>
                <a:srgbClr val="FFFFFF"/>
              </a:solidFill>
              <a:latin typeface="Oscine" panose="020B0506040202020204" pitchFamily="34" charset="0"/>
              <a:ea typeface="+mn-ea"/>
              <a:sym typeface="+mn-ea"/>
            </a:endParaRPr>
          </a:p>
        </p:txBody>
      </p:sp>
      <p:sp>
        <p:nvSpPr>
          <p:cNvPr id="77831" name="TextBox 3"/>
          <p:cNvSpPr txBox="1">
            <a:spLocks noChangeArrowheads="1"/>
          </p:cNvSpPr>
          <p:nvPr/>
        </p:nvSpPr>
        <p:spPr bwMode="auto">
          <a:xfrm>
            <a:off x="141288" y="117475"/>
            <a:ext cx="9867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mn-ea"/>
                <a:ea typeface="+mn-ea"/>
              </a:rPr>
              <a:t>移动</a:t>
            </a:r>
            <a:r>
              <a:rPr lang="en-US" altLang="zh-CN" sz="2000" b="1" dirty="0">
                <a:solidFill>
                  <a:srgbClr val="FFFFFF"/>
                </a:solidFill>
                <a:latin typeface="+mn-ea"/>
                <a:ea typeface="+mn-ea"/>
              </a:rPr>
              <a:t>AR:</a:t>
            </a:r>
            <a:r>
              <a:rPr lang="zh-CN" altLang="en-US" sz="2000" b="1" dirty="0">
                <a:solidFill>
                  <a:srgbClr val="FFFFFF"/>
                </a:solidFill>
                <a:latin typeface="+mn-ea"/>
                <a:ea typeface="+mn-ea"/>
              </a:rPr>
              <a:t> 借助手机的庞大设备基数实现快速的消费者渗透</a:t>
            </a:r>
          </a:p>
        </p:txBody>
      </p:sp>
      <p:pic>
        <p:nvPicPr>
          <p:cNvPr id="778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2" y="1722180"/>
            <a:ext cx="34210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738" y="1711861"/>
            <a:ext cx="2690812"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Picture 6" descr="「sketchfab 3D assets」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r="16829"/>
          <a:stretch>
            <a:fillRect/>
          </a:stretch>
        </p:blipFill>
        <p:spPr bwMode="auto">
          <a:xfrm>
            <a:off x="8743950" y="1711861"/>
            <a:ext cx="269081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rPr>
              <a:t>www.vrvca.com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3"/>
          <p:cNvSpPr txBox="1">
            <a:spLocks noChangeArrowheads="1"/>
          </p:cNvSpPr>
          <p:nvPr/>
        </p:nvSpPr>
        <p:spPr bwMode="auto">
          <a:xfrm>
            <a:off x="141288" y="163513"/>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等线" panose="02010600030101010101" pitchFamily="2" charset="-122"/>
              </a:rPr>
              <a:t>报告概要</a:t>
            </a:r>
            <a:r>
              <a:rPr lang="en-US" altLang="zh-CN" sz="2000" b="1" dirty="0">
                <a:solidFill>
                  <a:srgbClr val="FFFFFF"/>
                </a:solidFill>
                <a:latin typeface="Oscine" panose="020B0506040202020204" pitchFamily="34" charset="0"/>
                <a:ea typeface="等线" panose="02010600030101010101" pitchFamily="2" charset="-122"/>
              </a:rPr>
              <a:t>: </a:t>
            </a:r>
            <a:r>
              <a:rPr lang="en-US" altLang="zh-CN" sz="2000" b="1" dirty="0">
                <a:solidFill>
                  <a:srgbClr val="FFFFFF"/>
                </a:solidFill>
                <a:latin typeface="Oscine" panose="020B0506040202020204" pitchFamily="34" charset="0"/>
                <a:ea typeface="+mn-ea"/>
              </a:rPr>
              <a:t>2017</a:t>
            </a:r>
            <a:r>
              <a:rPr lang="zh-CN" altLang="en-US" sz="2000" b="1" dirty="0">
                <a:solidFill>
                  <a:srgbClr val="FFFFFF"/>
                </a:solidFill>
                <a:latin typeface="Oscine" panose="020B0506040202020204" pitchFamily="34" charset="0"/>
                <a:ea typeface="+mn-ea"/>
              </a:rPr>
              <a:t>年回顾（</a:t>
            </a:r>
            <a:r>
              <a:rPr lang="en-US" altLang="zh-CN" sz="2000" b="1" dirty="0">
                <a:solidFill>
                  <a:srgbClr val="FFFFFF"/>
                </a:solidFill>
                <a:latin typeface="Oscine" panose="020B0506040202020204" pitchFamily="34" charset="0"/>
                <a:ea typeface="+mn-ea"/>
              </a:rPr>
              <a:t>2/2</a:t>
            </a:r>
            <a:r>
              <a:rPr lang="zh-CN" altLang="en-US" sz="2000" b="1" dirty="0">
                <a:solidFill>
                  <a:srgbClr val="FFFFFF"/>
                </a:solidFill>
                <a:latin typeface="Oscine" panose="020B0506040202020204" pitchFamily="34" charset="0"/>
                <a:ea typeface="+mn-ea"/>
              </a:rPr>
              <a:t>）</a:t>
            </a:r>
          </a:p>
        </p:txBody>
      </p:sp>
      <p:sp>
        <p:nvSpPr>
          <p:cNvPr id="5" name="Rectangle 4"/>
          <p:cNvSpPr/>
          <p:nvPr/>
        </p:nvSpPr>
        <p:spPr>
          <a:xfrm>
            <a:off x="363360" y="1016000"/>
            <a:ext cx="1644650" cy="40626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spcAft>
                <a:spcPts val="600"/>
              </a:spcAft>
              <a:buSzPct val="100000"/>
              <a:buFont typeface="宋体" panose="02010600030101010101" pitchFamily="2" charset="-122"/>
              <a:buNone/>
              <a:defRPr/>
            </a:pPr>
            <a:r>
              <a:rPr lang="zh-CN" altLang="en-US" sz="1400" b="1" u="sng" dirty="0">
                <a:solidFill>
                  <a:srgbClr val="FFFFFF"/>
                </a:solidFill>
                <a:latin typeface="Oscine" panose="020B0506040202020204" pitchFamily="34" charset="0"/>
                <a:cs typeface="等线" panose="02010600030101010101" pitchFamily="2" charset="-122"/>
              </a:rPr>
              <a:t>资本市场概况</a:t>
            </a:r>
          </a:p>
          <a:p>
            <a:pPr algn="ctr" defTabSz="912495" eaLnBrk="0" hangingPunct="0">
              <a:buSzPct val="100000"/>
              <a:buFont typeface="宋体" panose="02010600030101010101" pitchFamily="2" charset="-122"/>
              <a:buNone/>
              <a:defRPr/>
            </a:pPr>
            <a:r>
              <a:rPr lang="zh-CN" altLang="en-US" sz="1400" dirty="0">
                <a:solidFill>
                  <a:srgbClr val="FFFFFF"/>
                </a:solidFill>
                <a:latin typeface="Oscine" panose="020B0506040202020204" pitchFamily="34" charset="0"/>
                <a:cs typeface="等线" panose="02010600030101010101" pitchFamily="2" charset="-122"/>
              </a:rPr>
              <a:t>传统风投出手</a:t>
            </a:r>
            <a:r>
              <a:rPr lang="en-US" altLang="zh-CN" sz="1400" dirty="0">
                <a:solidFill>
                  <a:srgbClr val="FFFFFF"/>
                </a:solidFill>
                <a:latin typeface="Oscine" panose="020B0506040202020204" pitchFamily="34" charset="0"/>
                <a:cs typeface="等线" panose="02010600030101010101" pitchFamily="2" charset="-122"/>
              </a:rPr>
              <a:t/>
            </a:r>
            <a:br>
              <a:rPr lang="en-US" altLang="zh-CN" sz="1400" dirty="0">
                <a:solidFill>
                  <a:srgbClr val="FFFFFF"/>
                </a:solidFill>
                <a:latin typeface="Oscine" panose="020B0506040202020204" pitchFamily="34" charset="0"/>
                <a:cs typeface="等线" panose="02010600030101010101" pitchFamily="2" charset="-122"/>
              </a:rPr>
            </a:br>
            <a:r>
              <a:rPr lang="zh-CN" altLang="en-US" sz="1400" dirty="0">
                <a:solidFill>
                  <a:srgbClr val="FFFFFF"/>
                </a:solidFill>
                <a:latin typeface="Oscine" panose="020B0506040202020204" pitchFamily="34" charset="0"/>
                <a:cs typeface="等线" panose="02010600030101010101" pitchFamily="2" charset="-122"/>
              </a:rPr>
              <a:t>更为谨慎</a:t>
            </a:r>
            <a:r>
              <a:rPr lang="en-US" altLang="zh-CN" sz="1400" dirty="0">
                <a:solidFill>
                  <a:srgbClr val="FFFFFF"/>
                </a:solidFill>
                <a:latin typeface="Oscine" panose="020B0506040202020204" pitchFamily="34" charset="0"/>
                <a:cs typeface="等线" panose="02010600030101010101" pitchFamily="2" charset="-122"/>
              </a:rPr>
              <a:t>,</a:t>
            </a:r>
            <a:r>
              <a:rPr lang="zh-CN" altLang="en-US" sz="1400" dirty="0">
                <a:solidFill>
                  <a:srgbClr val="FFFFFF"/>
                </a:solidFill>
                <a:latin typeface="Oscine" panose="020B0506040202020204" pitchFamily="34" charset="0"/>
                <a:cs typeface="等线" panose="02010600030101010101" pitchFamily="2" charset="-122"/>
              </a:rPr>
              <a:t>  </a:t>
            </a:r>
            <a:br>
              <a:rPr lang="zh-CN" altLang="en-US" sz="1400" dirty="0">
                <a:solidFill>
                  <a:srgbClr val="FFFFFF"/>
                </a:solidFill>
                <a:latin typeface="Oscine" panose="020B0506040202020204" pitchFamily="34" charset="0"/>
                <a:cs typeface="等线" panose="02010600030101010101" pitchFamily="2" charset="-122"/>
              </a:rPr>
            </a:br>
            <a:r>
              <a:rPr lang="zh-CN" altLang="en-US" sz="1400" dirty="0">
                <a:solidFill>
                  <a:srgbClr val="FFFFFF"/>
                </a:solidFill>
                <a:latin typeface="Oscine" panose="020B0506040202020204" pitchFamily="34" charset="0"/>
                <a:cs typeface="等线" panose="02010600030101010101" pitchFamily="2" charset="-122"/>
              </a:rPr>
              <a:t>新资本仍不断流入</a:t>
            </a:r>
          </a:p>
        </p:txBody>
      </p:sp>
      <p:sp>
        <p:nvSpPr>
          <p:cNvPr id="6" name="Rectangle 5"/>
          <p:cNvSpPr/>
          <p:nvPr/>
        </p:nvSpPr>
        <p:spPr>
          <a:xfrm>
            <a:off x="363360" y="5291549"/>
            <a:ext cx="1644650" cy="116163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spcAft>
                <a:spcPts val="600"/>
              </a:spcAft>
              <a:buSzPct val="100000"/>
              <a:buFont typeface="宋体" panose="02010600030101010101" pitchFamily="2" charset="-122"/>
              <a:buNone/>
              <a:defRPr/>
            </a:pPr>
            <a:r>
              <a:rPr lang="zh-CN" altLang="en-US" sz="1400" b="1" u="sng" dirty="0">
                <a:solidFill>
                  <a:srgbClr val="FFFFFF"/>
                </a:solidFill>
                <a:latin typeface="Oscine" panose="020B0506040202020204" pitchFamily="34" charset="0"/>
                <a:cs typeface="等线" panose="02010600030101010101" pitchFamily="2" charset="-122"/>
              </a:rPr>
              <a:t>项目退出</a:t>
            </a:r>
          </a:p>
          <a:p>
            <a:pPr algn="ctr" defTabSz="912495" eaLnBrk="0" hangingPunct="0">
              <a:buSzPct val="100000"/>
              <a:buFont typeface="宋体" panose="02010600030101010101" pitchFamily="2" charset="-122"/>
              <a:buNone/>
              <a:defRPr/>
            </a:pPr>
            <a:r>
              <a:rPr lang="zh-CN" altLang="en-US" sz="1400" dirty="0">
                <a:solidFill>
                  <a:srgbClr val="FFFFFF"/>
                </a:solidFill>
                <a:latin typeface="Oscine" panose="020B0506040202020204" pitchFamily="34" charset="0"/>
                <a:cs typeface="等线" panose="02010600030101010101" pitchFamily="2" charset="-122"/>
              </a:rPr>
              <a:t>人才</a:t>
            </a:r>
            <a:r>
              <a:rPr lang="en-US" altLang="zh-CN" sz="1400" dirty="0">
                <a:solidFill>
                  <a:srgbClr val="FFFFFF"/>
                </a:solidFill>
                <a:latin typeface="Oscine" panose="020B0506040202020204" pitchFamily="34" charset="0"/>
                <a:cs typeface="等线" panose="02010600030101010101" pitchFamily="2" charset="-122"/>
              </a:rPr>
              <a:t>/</a:t>
            </a:r>
            <a:r>
              <a:rPr lang="zh-CN" altLang="en-US" sz="1400" dirty="0">
                <a:solidFill>
                  <a:srgbClr val="FFFFFF"/>
                </a:solidFill>
                <a:latin typeface="Oscine" panose="020B0506040202020204" pitchFamily="34" charset="0"/>
                <a:cs typeface="等线" panose="02010600030101010101" pitchFamily="2" charset="-122"/>
              </a:rPr>
              <a:t>技术收购在短期内仍为</a:t>
            </a:r>
            <a:r>
              <a:rPr lang="en-US" altLang="zh-CN" sz="1400" dirty="0">
                <a:solidFill>
                  <a:srgbClr val="FFFFFF"/>
                </a:solidFill>
                <a:latin typeface="Oscine" panose="020B0506040202020204" pitchFamily="34" charset="0"/>
                <a:cs typeface="等线" panose="02010600030101010101" pitchFamily="2" charset="-122"/>
              </a:rPr>
              <a:t/>
            </a:r>
            <a:br>
              <a:rPr lang="en-US" altLang="zh-CN" sz="1400" dirty="0">
                <a:solidFill>
                  <a:srgbClr val="FFFFFF"/>
                </a:solidFill>
                <a:latin typeface="Oscine" panose="020B0506040202020204" pitchFamily="34" charset="0"/>
                <a:cs typeface="等线" panose="02010600030101010101" pitchFamily="2" charset="-122"/>
              </a:rPr>
            </a:br>
            <a:r>
              <a:rPr lang="zh-CN" altLang="en-US" sz="1400" dirty="0">
                <a:solidFill>
                  <a:srgbClr val="FFFFFF"/>
                </a:solidFill>
                <a:latin typeface="Oscine" panose="020B0506040202020204" pitchFamily="34" charset="0"/>
                <a:cs typeface="等线" panose="02010600030101010101" pitchFamily="2" charset="-122"/>
              </a:rPr>
              <a:t>主要退出形式</a:t>
            </a:r>
          </a:p>
        </p:txBody>
      </p:sp>
      <p:sp>
        <p:nvSpPr>
          <p:cNvPr id="30724" name="Rectangle 6"/>
          <p:cNvSpPr>
            <a:spLocks noChangeArrowheads="1"/>
          </p:cNvSpPr>
          <p:nvPr/>
        </p:nvSpPr>
        <p:spPr bwMode="auto">
          <a:xfrm>
            <a:off x="2053082" y="1050925"/>
            <a:ext cx="987552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在</a:t>
            </a:r>
            <a:r>
              <a:rPr lang="en-US" altLang="zh-CN" sz="1400" dirty="0">
                <a:solidFill>
                  <a:srgbClr val="FFFFFF"/>
                </a:solidFill>
                <a:latin typeface="Oscine" panose="020B0506040202020204" pitchFamily="34" charset="0"/>
                <a:ea typeface="+mn-ea"/>
              </a:rPr>
              <a:t>2017</a:t>
            </a:r>
            <a:r>
              <a:rPr lang="zh-CN" altLang="en-US" sz="1400" dirty="0">
                <a:solidFill>
                  <a:srgbClr val="FFFFFF"/>
                </a:solidFill>
                <a:latin typeface="Oscine" panose="020B0506040202020204" pitchFamily="34" charset="0"/>
                <a:ea typeface="+mn-ea"/>
              </a:rPr>
              <a:t>年，行业</a:t>
            </a:r>
            <a:r>
              <a:rPr lang="zh-CN" altLang="en-US" sz="1400" b="1" dirty="0">
                <a:solidFill>
                  <a:srgbClr val="00B0F0"/>
                </a:solidFill>
                <a:latin typeface="Oscine" panose="020B0506040202020204" pitchFamily="34" charset="0"/>
                <a:ea typeface="+mn-ea"/>
              </a:rPr>
              <a:t>最活跃的</a:t>
            </a:r>
            <a:r>
              <a:rPr lang="en-US" altLang="zh-CN" sz="1400" b="1" dirty="0">
                <a:solidFill>
                  <a:srgbClr val="00B0F0"/>
                </a:solidFill>
                <a:latin typeface="Oscine" panose="020B0506040202020204" pitchFamily="34" charset="0"/>
                <a:ea typeface="+mn-ea"/>
              </a:rPr>
              <a:t>15</a:t>
            </a:r>
            <a:r>
              <a:rPr lang="zh-CN" altLang="en-US" sz="1400" b="1" dirty="0">
                <a:solidFill>
                  <a:srgbClr val="00B0F0"/>
                </a:solidFill>
                <a:latin typeface="Oscine" panose="020B0506040202020204" pitchFamily="34" charset="0"/>
                <a:ea typeface="+mn-ea"/>
              </a:rPr>
              <a:t>名投资者共投资了约</a:t>
            </a:r>
            <a:r>
              <a:rPr lang="en-US" altLang="zh-CN" sz="1400" b="1" dirty="0">
                <a:solidFill>
                  <a:srgbClr val="00B0F0"/>
                </a:solidFill>
                <a:latin typeface="Oscine" panose="020B0506040202020204" pitchFamily="34" charset="0"/>
                <a:ea typeface="+mn-ea"/>
              </a:rPr>
              <a:t>150</a:t>
            </a:r>
            <a:r>
              <a:rPr lang="zh-CN" altLang="en-US" sz="1400" b="1" dirty="0">
                <a:solidFill>
                  <a:srgbClr val="00B0F0"/>
                </a:solidFill>
                <a:latin typeface="Oscine" panose="020B0506040202020204" pitchFamily="34" charset="0"/>
                <a:ea typeface="+mn-ea"/>
              </a:rPr>
              <a:t>个项目</a:t>
            </a:r>
            <a:r>
              <a:rPr lang="zh-CN" altLang="en-US" sz="1400" dirty="0">
                <a:solidFill>
                  <a:srgbClr val="FFFFFF"/>
                </a:solidFill>
                <a:latin typeface="Oscine" panose="020B0506040202020204" pitchFamily="34" charset="0"/>
                <a:ea typeface="+mn-ea"/>
              </a:rPr>
              <a:t>；全球最活跃的机构包括：</a:t>
            </a:r>
            <a:r>
              <a:rPr lang="en-US" altLang="zh-CN" sz="1400" dirty="0" err="1">
                <a:solidFill>
                  <a:srgbClr val="FFFFFF"/>
                </a:solidFill>
                <a:latin typeface="Oscine" panose="020B0506040202020204" pitchFamily="34" charset="0"/>
                <a:ea typeface="+mn-ea"/>
              </a:rPr>
              <a:t>Vive</a:t>
            </a:r>
            <a:r>
              <a:rPr lang="en-US" altLang="zh-CN" sz="1400" dirty="0">
                <a:solidFill>
                  <a:srgbClr val="FFFFFF"/>
                </a:solidFill>
                <a:latin typeface="Oscine" panose="020B0506040202020204" pitchFamily="34" charset="0"/>
                <a:ea typeface="+mn-ea"/>
              </a:rPr>
              <a:t> X</a:t>
            </a:r>
            <a:r>
              <a:rPr lang="zh-CN" altLang="en-US" sz="1400" dirty="0">
                <a:solidFill>
                  <a:srgbClr val="FFFFFF"/>
                </a:solidFill>
                <a:latin typeface="Oscine" panose="020B0506040202020204" pitchFamily="34" charset="0"/>
                <a:ea typeface="+mn-ea"/>
              </a:rPr>
              <a:t>、</a:t>
            </a:r>
            <a:r>
              <a:rPr lang="en-US" altLang="zh-CN" sz="1400" dirty="0">
                <a:solidFill>
                  <a:srgbClr val="FFFFFF"/>
                </a:solidFill>
                <a:latin typeface="Oscine" panose="020B0506040202020204" pitchFamily="34" charset="0"/>
                <a:ea typeface="+mn-ea"/>
              </a:rPr>
              <a:t>Presence Capital</a:t>
            </a:r>
            <a:r>
              <a:rPr lang="zh-CN" altLang="en-US" sz="1400" dirty="0">
                <a:solidFill>
                  <a:srgbClr val="FFFFFF"/>
                </a:solidFill>
                <a:latin typeface="Oscine" panose="020B0506040202020204" pitchFamily="34" charset="0"/>
                <a:ea typeface="+mn-ea"/>
              </a:rPr>
              <a:t>、</a:t>
            </a:r>
            <a:r>
              <a:rPr lang="en-US" altLang="zh-CN" sz="1400" dirty="0">
                <a:solidFill>
                  <a:srgbClr val="FFFFFF"/>
                </a:solidFill>
                <a:latin typeface="Oscine" panose="020B0506040202020204" pitchFamily="34" charset="0"/>
                <a:ea typeface="+mn-ea"/>
              </a:rPr>
              <a:t>The Venture Reality Fund</a:t>
            </a:r>
            <a:r>
              <a:rPr lang="zh-CN" altLang="en-US" sz="1400" dirty="0">
                <a:solidFill>
                  <a:srgbClr val="FFFFFF"/>
                </a:solidFill>
                <a:latin typeface="Oscine" panose="020B0506040202020204" pitchFamily="34" charset="0"/>
                <a:ea typeface="+mn-ea"/>
              </a:rPr>
              <a:t>、</a:t>
            </a:r>
            <a:r>
              <a:rPr lang="en-US" altLang="zh-CN" sz="1400" dirty="0">
                <a:solidFill>
                  <a:srgbClr val="FFFFFF"/>
                </a:solidFill>
                <a:latin typeface="Oscine" panose="020B0506040202020204" pitchFamily="34" charset="0"/>
                <a:ea typeface="+mn-ea"/>
              </a:rPr>
              <a:t>Tokyo VR startups</a:t>
            </a:r>
            <a:r>
              <a:rPr lang="zh-CN" altLang="en-US" sz="1400" dirty="0">
                <a:solidFill>
                  <a:srgbClr val="FFFFFF"/>
                </a:solidFill>
                <a:latin typeface="Oscine" panose="020B0506040202020204" pitchFamily="34" charset="0"/>
                <a:ea typeface="+mn-ea"/>
              </a:rPr>
              <a:t>、精准资本、</a:t>
            </a:r>
            <a:r>
              <a:rPr lang="en-US" altLang="zh-CN" sz="1400" dirty="0" err="1">
                <a:solidFill>
                  <a:srgbClr val="FFFFFF"/>
                </a:solidFill>
                <a:latin typeface="Oscine" panose="020B0506040202020204" pitchFamily="34" charset="0"/>
                <a:ea typeface="+mn-ea"/>
              </a:rPr>
              <a:t>Colopl</a:t>
            </a:r>
            <a:r>
              <a:rPr lang="en-US" altLang="zh-CN" sz="1400" dirty="0">
                <a:solidFill>
                  <a:srgbClr val="FFFFFF"/>
                </a:solidFill>
                <a:latin typeface="Oscine" panose="020B0506040202020204" pitchFamily="34" charset="0"/>
                <a:ea typeface="+mn-ea"/>
              </a:rPr>
              <a:t> Next</a:t>
            </a:r>
            <a:r>
              <a:rPr lang="zh-CN" altLang="en-US" sz="1400" dirty="0">
                <a:solidFill>
                  <a:srgbClr val="FFFFFF"/>
                </a:solidFill>
                <a:latin typeface="Oscine" panose="020B0506040202020204" pitchFamily="34" charset="0"/>
                <a:ea typeface="+mn-ea"/>
              </a:rPr>
              <a:t>等；中国国内的活跃投资机构则包括贝塔斯曼亚洲投资基金、松禾资本、鼎翔投资、</a:t>
            </a:r>
            <a:r>
              <a:rPr lang="en-US" altLang="zh-CN" sz="1400" dirty="0">
                <a:solidFill>
                  <a:srgbClr val="FFFFFF"/>
                </a:solidFill>
                <a:latin typeface="Oscine" panose="020B0506040202020204" pitchFamily="34" charset="0"/>
                <a:ea typeface="+mn-ea"/>
              </a:rPr>
              <a:t>UCCVR</a:t>
            </a:r>
            <a:r>
              <a:rPr lang="zh-CN" altLang="en-US" sz="1400" dirty="0">
                <a:solidFill>
                  <a:srgbClr val="FFFFFF"/>
                </a:solidFill>
                <a:latin typeface="Oscine" panose="020B0506040202020204" pitchFamily="34" charset="0"/>
                <a:ea typeface="+mn-ea"/>
              </a:rPr>
              <a:t>等</a:t>
            </a:r>
          </a:p>
          <a:p>
            <a:pPr eaLnBrk="0" hangingPunct="0">
              <a:spcAft>
                <a:spcPts val="600"/>
              </a:spcAft>
              <a:buClr>
                <a:srgbClr val="FFFFFF"/>
              </a:buClr>
              <a:buFont typeface="宋体" panose="02010600030101010101" pitchFamily="2" charset="-122"/>
              <a:buChar char="•"/>
            </a:pPr>
            <a:r>
              <a:rPr lang="zh-CN" altLang="en-US" sz="1400" b="1" dirty="0">
                <a:solidFill>
                  <a:srgbClr val="00B0F0"/>
                </a:solidFill>
                <a:latin typeface="Oscine" panose="020B0506040202020204" pitchFamily="34" charset="0"/>
                <a:ea typeface="+mn-ea"/>
              </a:rPr>
              <a:t>主流的传统风投基金</a:t>
            </a:r>
            <a:r>
              <a:rPr lang="zh-CN" altLang="en-US" sz="1400" dirty="0">
                <a:solidFill>
                  <a:srgbClr val="FFFFFF"/>
                </a:solidFill>
                <a:latin typeface="Oscine" panose="020B0506040202020204" pitchFamily="34" charset="0"/>
                <a:ea typeface="等线" panose="02010600030101010101" pitchFamily="2" charset="-122"/>
              </a:rPr>
              <a:t>（如红杉、</a:t>
            </a:r>
            <a:r>
              <a:rPr lang="en-US" altLang="zh-CN" sz="1400" dirty="0">
                <a:solidFill>
                  <a:srgbClr val="FFFFFF"/>
                </a:solidFill>
                <a:latin typeface="Oscine" panose="020B0506040202020204" pitchFamily="34" charset="0"/>
                <a:ea typeface="等线" panose="02010600030101010101" pitchFamily="2" charset="-122"/>
              </a:rPr>
              <a:t>IDG</a:t>
            </a:r>
            <a:r>
              <a:rPr lang="zh-CN" altLang="en-US" sz="1400" dirty="0">
                <a:solidFill>
                  <a:srgbClr val="FFFFFF"/>
                </a:solidFill>
                <a:latin typeface="Oscine" panose="020B0506040202020204" pitchFamily="34" charset="0"/>
                <a:ea typeface="等线" panose="02010600030101010101" pitchFamily="2" charset="-122"/>
              </a:rPr>
              <a:t>、启明、经纬等）在过去曾对行业进行一些早期的布局，而从目前来看这些投资项目并未获得重大的成功，因此</a:t>
            </a:r>
            <a:r>
              <a:rPr lang="zh-CN" altLang="en-US" sz="1400" dirty="0">
                <a:solidFill>
                  <a:srgbClr val="FFFFFF"/>
                </a:solidFill>
                <a:latin typeface="Oscine" panose="020B0506040202020204" pitchFamily="34" charset="0"/>
                <a:ea typeface="+mn-ea"/>
              </a:rPr>
              <a:t>在短期内这些投资人对</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行业将</a:t>
            </a:r>
            <a:r>
              <a:rPr lang="zh-CN" altLang="en-US" sz="1400" b="1" dirty="0">
                <a:solidFill>
                  <a:srgbClr val="00B0F0"/>
                </a:solidFill>
                <a:latin typeface="Oscine" panose="020B0506040202020204" pitchFamily="34" charset="0"/>
                <a:ea typeface="+mn-ea"/>
              </a:rPr>
              <a:t>持续关注但出手会相对谨慎</a:t>
            </a:r>
            <a:r>
              <a:rPr lang="zh-CN" altLang="en-US" sz="1400" dirty="0">
                <a:solidFill>
                  <a:srgbClr val="FFFFFF"/>
                </a:solidFill>
                <a:latin typeface="Oscine" panose="020B0506040202020204" pitchFamily="34" charset="0"/>
                <a:ea typeface="+mn-ea"/>
              </a:rPr>
              <a:t>；而</a:t>
            </a:r>
            <a:r>
              <a:rPr lang="zh-CN" altLang="en-US" sz="1400" b="1" dirty="0">
                <a:solidFill>
                  <a:srgbClr val="FFFFFF"/>
                </a:solidFill>
                <a:latin typeface="Oscine" panose="020B0506040202020204" pitchFamily="34" charset="0"/>
                <a:ea typeface="+mn-ea"/>
              </a:rPr>
              <a:t>专注</a:t>
            </a:r>
            <a:r>
              <a:rPr lang="en-US" altLang="zh-CN" sz="1400" b="1" dirty="0">
                <a:solidFill>
                  <a:srgbClr val="FFFFFF"/>
                </a:solidFill>
                <a:latin typeface="Oscine" panose="020B0506040202020204" pitchFamily="34" charset="0"/>
                <a:ea typeface="+mn-ea"/>
              </a:rPr>
              <a:t>VR/AR</a:t>
            </a:r>
            <a:r>
              <a:rPr lang="zh-CN" altLang="en-US" sz="1400" b="1" dirty="0">
                <a:solidFill>
                  <a:srgbClr val="FFFFFF"/>
                </a:solidFill>
                <a:latin typeface="Oscine" panose="020B0506040202020204" pitchFamily="34" charset="0"/>
                <a:ea typeface="+mn-ea"/>
              </a:rPr>
              <a:t>的风投基金</a:t>
            </a:r>
            <a:r>
              <a:rPr lang="zh-CN" altLang="en-US" sz="1400" dirty="0">
                <a:solidFill>
                  <a:srgbClr val="FFFFFF"/>
                </a:solidFill>
                <a:latin typeface="Oscine" panose="020B0506040202020204" pitchFamily="34" charset="0"/>
                <a:ea typeface="+mn-ea"/>
              </a:rPr>
              <a:t>（如</a:t>
            </a:r>
            <a:r>
              <a:rPr lang="en-US" altLang="zh-CN" sz="1400" dirty="0" err="1">
                <a:solidFill>
                  <a:srgbClr val="FFFFFF"/>
                </a:solidFill>
                <a:latin typeface="Oscine" panose="020B0506040202020204" pitchFamily="34" charset="0"/>
                <a:ea typeface="+mn-ea"/>
              </a:rPr>
              <a:t>Vive</a:t>
            </a:r>
            <a:r>
              <a:rPr lang="en-US" altLang="zh-CN" sz="1400" dirty="0">
                <a:solidFill>
                  <a:srgbClr val="FFFFFF"/>
                </a:solidFill>
                <a:latin typeface="Oscine" panose="020B0506040202020204" pitchFamily="34" charset="0"/>
                <a:ea typeface="+mn-ea"/>
              </a:rPr>
              <a:t> X</a:t>
            </a:r>
            <a:r>
              <a:rPr lang="zh-CN" altLang="en-US" sz="1400" dirty="0">
                <a:solidFill>
                  <a:srgbClr val="FFFFFF"/>
                </a:solidFill>
                <a:latin typeface="Oscine" panose="020B0506040202020204" pitchFamily="34" charset="0"/>
                <a:ea typeface="+mn-ea"/>
              </a:rPr>
              <a:t>、</a:t>
            </a:r>
            <a:r>
              <a:rPr lang="en-US" altLang="zh-CN" sz="1400" dirty="0">
                <a:solidFill>
                  <a:srgbClr val="FFFFFF"/>
                </a:solidFill>
                <a:latin typeface="Oscine" panose="020B0506040202020204" pitchFamily="34" charset="0"/>
                <a:ea typeface="+mn-ea"/>
              </a:rPr>
              <a:t>UCCVR</a:t>
            </a:r>
            <a:r>
              <a:rPr lang="zh-CN" altLang="en-US" sz="1400" dirty="0">
                <a:solidFill>
                  <a:srgbClr val="FFFFFF"/>
                </a:solidFill>
                <a:latin typeface="Oscine" panose="020B0506040202020204" pitchFamily="34" charset="0"/>
                <a:ea typeface="+mn-ea"/>
              </a:rPr>
              <a:t>等）则依然积极投资</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领域的项目，但由于已经在行业关键的节点进行过不少投资，因而在寻找新标的时面临着避免跟现有投资组合业务重叠的挑战</a:t>
            </a:r>
          </a:p>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随着越来越多行业</a:t>
            </a:r>
            <a:r>
              <a:rPr lang="zh-CN" altLang="en-US" sz="1400" dirty="0">
                <a:solidFill>
                  <a:srgbClr val="FFFFFF"/>
                </a:solidFill>
                <a:latin typeface="Oscine" panose="020B0506040202020204" pitchFamily="34" charset="0"/>
                <a:ea typeface="等线" panose="02010600030101010101" pitchFamily="2" charset="-122"/>
              </a:rPr>
              <a:t>意识到</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技术在业务上的应用价值，具</a:t>
            </a:r>
            <a:r>
              <a:rPr lang="zh-CN" altLang="en-US" sz="1400" b="1" dirty="0">
                <a:solidFill>
                  <a:srgbClr val="00B0F0"/>
                </a:solidFill>
                <a:latin typeface="Oscine" panose="020B0506040202020204" pitchFamily="34" charset="0"/>
                <a:ea typeface="+mn-ea"/>
              </a:rPr>
              <a:t>产业背景的投资者在</a:t>
            </a:r>
            <a:r>
              <a:rPr lang="en-US" altLang="zh-CN" sz="1400" b="1" dirty="0">
                <a:solidFill>
                  <a:srgbClr val="00B0F0"/>
                </a:solidFill>
                <a:latin typeface="Oscine" panose="020B0506040202020204" pitchFamily="34" charset="0"/>
                <a:ea typeface="+mn-ea"/>
              </a:rPr>
              <a:t>2017</a:t>
            </a:r>
            <a:r>
              <a:rPr lang="zh-CN" altLang="en-US" sz="1400" b="1" dirty="0">
                <a:solidFill>
                  <a:srgbClr val="00B0F0"/>
                </a:solidFill>
                <a:latin typeface="Oscine" panose="020B0506040202020204" pitchFamily="34" charset="0"/>
                <a:ea typeface="+mn-ea"/>
              </a:rPr>
              <a:t>年</a:t>
            </a:r>
            <a:r>
              <a:rPr lang="zh-CN" altLang="en-US" sz="1400" b="1" dirty="0">
                <a:solidFill>
                  <a:srgbClr val="00B0F0"/>
                </a:solidFill>
                <a:latin typeface="Oscine" panose="020B0506040202020204" pitchFamily="34" charset="0"/>
                <a:ea typeface="等线" panose="02010600030101010101" pitchFamily="2" charset="-122"/>
              </a:rPr>
              <a:t>成为投资的主要力量</a:t>
            </a:r>
            <a:r>
              <a:rPr lang="zh-CN" altLang="en-US" sz="1400" dirty="0">
                <a:solidFill>
                  <a:srgbClr val="FFFFFF"/>
                </a:solidFill>
                <a:latin typeface="Oscine" panose="020B0506040202020204" pitchFamily="34" charset="0"/>
                <a:ea typeface="+mn-ea"/>
              </a:rPr>
              <a:t>；这些投资者比起普通财务投资人往往更了解相关初创的价值，投后也可以提供更多战略和产业资源；而一些平常不涉足风投业务，</a:t>
            </a:r>
            <a:r>
              <a:rPr lang="zh-CN" altLang="en-US" sz="1400" dirty="0">
                <a:solidFill>
                  <a:srgbClr val="FFFFFF"/>
                </a:solidFill>
                <a:latin typeface="Oscine" panose="020B0506040202020204" pitchFamily="34" charset="0"/>
                <a:ea typeface="等线" panose="02010600030101010101" pitchFamily="2" charset="-122"/>
              </a:rPr>
              <a:t>专注于晚期私募股权交易或者二级市场的</a:t>
            </a:r>
            <a:r>
              <a:rPr lang="zh-CN" altLang="en-US" sz="1400" dirty="0">
                <a:solidFill>
                  <a:srgbClr val="FFFFFF"/>
                </a:solidFill>
                <a:latin typeface="Oscine" panose="020B0506040202020204" pitchFamily="34" charset="0"/>
                <a:ea typeface="+mn-ea"/>
              </a:rPr>
              <a:t>巨型基金（例如淡马锡、富达、中投等）因为看到</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行业孕育出高估值独角兽的可能性（如</a:t>
            </a:r>
            <a:r>
              <a:rPr lang="en-US" altLang="zh-CN" sz="1400" dirty="0">
                <a:solidFill>
                  <a:srgbClr val="FFFFFF"/>
                </a:solidFill>
                <a:latin typeface="Oscine" panose="020B0506040202020204" pitchFamily="34" charset="0"/>
                <a:ea typeface="+mn-ea"/>
              </a:rPr>
              <a:t>Magic Leap</a:t>
            </a:r>
            <a:r>
              <a:rPr lang="zh-CN" altLang="en-US" sz="1400" dirty="0">
                <a:solidFill>
                  <a:srgbClr val="FFFFFF"/>
                </a:solidFill>
                <a:latin typeface="Oscine" panose="020B0506040202020204" pitchFamily="34" charset="0"/>
                <a:ea typeface="+mn-ea"/>
              </a:rPr>
              <a:t>、</a:t>
            </a:r>
            <a:r>
              <a:rPr lang="en-US" altLang="zh-CN" sz="1400" dirty="0">
                <a:solidFill>
                  <a:srgbClr val="FFFFFF"/>
                </a:solidFill>
                <a:latin typeface="Oscine" panose="020B0506040202020204" pitchFamily="34" charset="0"/>
                <a:ea typeface="+mn-ea"/>
              </a:rPr>
              <a:t>Improbable</a:t>
            </a:r>
            <a:r>
              <a:rPr lang="zh-CN" altLang="en-US" sz="1400" dirty="0">
                <a:solidFill>
                  <a:srgbClr val="FFFFFF"/>
                </a:solidFill>
                <a:latin typeface="Oscine" panose="020B0506040202020204" pitchFamily="34" charset="0"/>
                <a:ea typeface="+mn-ea"/>
              </a:rPr>
              <a:t>等）也开始在这领域进行投资布局</a:t>
            </a:r>
          </a:p>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与传统母基金之类的</a:t>
            </a:r>
            <a:r>
              <a:rPr lang="en-US" altLang="zh-CN" sz="1400" dirty="0">
                <a:solidFill>
                  <a:srgbClr val="FFFFFF"/>
                </a:solidFill>
                <a:latin typeface="Oscine" panose="020B0506040202020204" pitchFamily="34" charset="0"/>
                <a:ea typeface="+mn-ea"/>
              </a:rPr>
              <a:t>LP</a:t>
            </a:r>
            <a:r>
              <a:rPr lang="zh-CN" altLang="en-US" sz="1400" dirty="0">
                <a:solidFill>
                  <a:srgbClr val="FFFFFF"/>
                </a:solidFill>
                <a:latin typeface="Oscine" panose="020B0506040202020204" pitchFamily="34" charset="0"/>
                <a:ea typeface="+mn-ea"/>
              </a:rPr>
              <a:t>不同，</a:t>
            </a:r>
            <a:r>
              <a:rPr lang="zh-CN" altLang="en-US" sz="1400" b="1" dirty="0">
                <a:solidFill>
                  <a:srgbClr val="00B0F0"/>
                </a:solidFill>
                <a:latin typeface="Oscine" panose="020B0506040202020204" pitchFamily="34" charset="0"/>
                <a:ea typeface="+mn-ea"/>
              </a:rPr>
              <a:t>许多</a:t>
            </a:r>
            <a:r>
              <a:rPr lang="en-US" altLang="zh-CN" sz="1400" b="1" dirty="0">
                <a:solidFill>
                  <a:srgbClr val="00B0F0"/>
                </a:solidFill>
                <a:latin typeface="Oscine" panose="020B0506040202020204" pitchFamily="34" charset="0"/>
                <a:ea typeface="+mn-ea"/>
              </a:rPr>
              <a:t>VR/AR</a:t>
            </a:r>
            <a:r>
              <a:rPr lang="zh-CN" altLang="en-US" sz="1400" b="1" dirty="0">
                <a:solidFill>
                  <a:srgbClr val="00B0F0"/>
                </a:solidFill>
                <a:latin typeface="Oscine" panose="020B0506040202020204" pitchFamily="34" charset="0"/>
                <a:ea typeface="+mn-ea"/>
              </a:rPr>
              <a:t>专项基金背后的投资者来自</a:t>
            </a:r>
            <a:r>
              <a:rPr lang="zh-CN" altLang="en-US" sz="1400" b="1" dirty="0">
                <a:solidFill>
                  <a:srgbClr val="00B0F0"/>
                </a:solidFill>
                <a:latin typeface="Oscine" panose="020B0506040202020204" pitchFamily="34" charset="0"/>
                <a:ea typeface="等线" panose="02010600030101010101" pitchFamily="2" charset="-122"/>
              </a:rPr>
              <a:t>产业</a:t>
            </a:r>
            <a:r>
              <a:rPr lang="zh-CN" altLang="en-US" sz="1400" dirty="0">
                <a:solidFill>
                  <a:srgbClr val="FFFFFF"/>
                </a:solidFill>
                <a:latin typeface="Oscine" panose="020B0506040202020204" pitchFamily="34" charset="0"/>
                <a:ea typeface="等线" panose="02010600030101010101" pitchFamily="2" charset="-122"/>
              </a:rPr>
              <a:t>（如科技、游戏、文娱媒体等）</a:t>
            </a:r>
            <a:r>
              <a:rPr lang="zh-CN" altLang="en-US" sz="1400" b="1" dirty="0">
                <a:solidFill>
                  <a:srgbClr val="00B0F0"/>
                </a:solidFill>
                <a:latin typeface="Oscine" panose="020B0506040202020204" pitchFamily="34" charset="0"/>
                <a:ea typeface="等线" panose="02010600030101010101" pitchFamily="2" charset="-122"/>
              </a:rPr>
              <a:t>或者政府背景</a:t>
            </a:r>
            <a:r>
              <a:rPr lang="zh-CN" altLang="en-US" sz="1400" dirty="0">
                <a:solidFill>
                  <a:srgbClr val="FFFFFF"/>
                </a:solidFill>
                <a:latin typeface="Oscine" panose="020B0506040202020204" pitchFamily="34" charset="0"/>
                <a:ea typeface="等线" panose="02010600030101010101" pitchFamily="2" charset="-122"/>
              </a:rPr>
              <a:t>；来自这些背景的资金</a:t>
            </a:r>
            <a:r>
              <a:rPr lang="zh-CN" altLang="en-US" sz="1400" b="1" dirty="0">
                <a:solidFill>
                  <a:srgbClr val="00B0F0"/>
                </a:solidFill>
                <a:latin typeface="Oscine" panose="020B0506040202020204" pitchFamily="34" charset="0"/>
                <a:ea typeface="等线" panose="02010600030101010101" pitchFamily="2" charset="-122"/>
              </a:rPr>
              <a:t>持续流入成立新基金</a:t>
            </a:r>
            <a:r>
              <a:rPr lang="zh-CN" altLang="en-US" sz="1400" dirty="0">
                <a:solidFill>
                  <a:srgbClr val="FFFFFF"/>
                </a:solidFill>
                <a:latin typeface="Oscine" panose="020B0506040202020204" pitchFamily="34" charset="0"/>
                <a:ea typeface="等线" panose="02010600030101010101" pitchFamily="2" charset="-122"/>
              </a:rPr>
              <a:t>，并</a:t>
            </a:r>
            <a:r>
              <a:rPr lang="zh-CN" altLang="en-US" sz="1400" dirty="0">
                <a:solidFill>
                  <a:srgbClr val="FFFFFF"/>
                </a:solidFill>
                <a:latin typeface="Oscine" panose="020B0506040202020204" pitchFamily="34" charset="0"/>
                <a:ea typeface="+mn-ea"/>
              </a:rPr>
              <a:t>有着较长投资周期、对</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有更专门深入了解、以及对部分投资标的有着明显倾向偏好等特点</a:t>
            </a:r>
          </a:p>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在全球范围内，</a:t>
            </a:r>
            <a:r>
              <a:rPr lang="zh-CN" altLang="en-US" sz="1400" b="1" dirty="0">
                <a:solidFill>
                  <a:srgbClr val="00B0F0"/>
                </a:solidFill>
                <a:latin typeface="Oscine" panose="020B0506040202020204" pitchFamily="34" charset="0"/>
                <a:ea typeface="+mn-ea"/>
              </a:rPr>
              <a:t>亚洲资本地位越来越重要</a:t>
            </a:r>
            <a:r>
              <a:rPr lang="zh-CN" altLang="en-US" sz="1400" dirty="0">
                <a:solidFill>
                  <a:srgbClr val="FFFFFF"/>
                </a:solidFill>
                <a:latin typeface="Oscine" panose="020B0506040202020204" pitchFamily="34" charset="0"/>
                <a:ea typeface="+mn-ea"/>
              </a:rPr>
              <a:t>，而且投资的方式也变得更主动和活跃；从早期以</a:t>
            </a:r>
            <a:r>
              <a:rPr lang="en-US" altLang="zh-CN" sz="1400" dirty="0">
                <a:solidFill>
                  <a:srgbClr val="FFFFFF"/>
                </a:solidFill>
                <a:latin typeface="Oscine" panose="020B0506040202020204" pitchFamily="34" charset="0"/>
                <a:ea typeface="+mn-ea"/>
              </a:rPr>
              <a:t>LP</a:t>
            </a:r>
            <a:r>
              <a:rPr lang="zh-CN" altLang="en-US" sz="1400" dirty="0">
                <a:solidFill>
                  <a:srgbClr val="FFFFFF"/>
                </a:solidFill>
                <a:latin typeface="Oscine" panose="020B0506040202020204" pitchFamily="34" charset="0"/>
                <a:ea typeface="+mn-ea"/>
              </a:rPr>
              <a:t>形式参与欧美基金积累行业知识资源和项目渠道，到</a:t>
            </a:r>
            <a:r>
              <a:rPr lang="zh-CN" altLang="en-US" sz="1400" dirty="0">
                <a:solidFill>
                  <a:srgbClr val="FFFFFF"/>
                </a:solidFill>
                <a:latin typeface="Oscine" panose="020B0506040202020204" pitchFamily="34" charset="0"/>
              </a:rPr>
              <a:t>直接</a:t>
            </a:r>
            <a:r>
              <a:rPr lang="zh-CN" altLang="en-US" sz="1400" dirty="0">
                <a:solidFill>
                  <a:srgbClr val="FFFFFF"/>
                </a:solidFill>
                <a:latin typeface="Oscine" panose="020B0506040202020204" pitchFamily="34" charset="0"/>
                <a:ea typeface="+mn-ea"/>
              </a:rPr>
              <a:t>进行跨境项目投资，甚至有专门从事海外投资的基金成立（如</a:t>
            </a:r>
            <a:r>
              <a:rPr lang="en-US" altLang="zh-CN" sz="1400" dirty="0" err="1">
                <a:solidFill>
                  <a:srgbClr val="FFFFFF"/>
                </a:solidFill>
                <a:latin typeface="Oscine" panose="020B0506040202020204" pitchFamily="34" charset="0"/>
                <a:ea typeface="+mn-ea"/>
              </a:rPr>
              <a:t>Colopl</a:t>
            </a:r>
            <a:r>
              <a:rPr lang="en-US" altLang="zh-CN" sz="1400" dirty="0">
                <a:solidFill>
                  <a:srgbClr val="FFFFFF"/>
                </a:solidFill>
                <a:latin typeface="Oscine" panose="020B0506040202020204" pitchFamily="34" charset="0"/>
                <a:ea typeface="+mn-ea"/>
              </a:rPr>
              <a:t> Next</a:t>
            </a:r>
            <a:r>
              <a:rPr lang="zh-CN" altLang="en-US" sz="1400" dirty="0">
                <a:solidFill>
                  <a:srgbClr val="FFFFFF"/>
                </a:solidFill>
                <a:latin typeface="Oscine" panose="020B0506040202020204" pitchFamily="34" charset="0"/>
                <a:ea typeface="+mn-ea"/>
              </a:rPr>
              <a:t>、精准资本、丹华资本等）</a:t>
            </a:r>
            <a:endParaRPr lang="zh-CN" altLang="en-US" sz="1400" dirty="0">
              <a:solidFill>
                <a:srgbClr val="FFFFFF"/>
              </a:solidFill>
              <a:latin typeface="Oscine" panose="020B0506040202020204" pitchFamily="34" charset="0"/>
              <a:ea typeface="+mn-ea"/>
              <a:cs typeface="Times New Roman" panose="02020603050405020304" pitchFamily="18" charset="0"/>
            </a:endParaRPr>
          </a:p>
        </p:txBody>
      </p:sp>
      <p:sp>
        <p:nvSpPr>
          <p:cNvPr id="30725" name="Rectangle 8"/>
          <p:cNvSpPr>
            <a:spLocks noChangeArrowheads="1"/>
          </p:cNvSpPr>
          <p:nvPr/>
        </p:nvSpPr>
        <p:spPr bwMode="auto">
          <a:xfrm>
            <a:off x="2053082" y="5356842"/>
            <a:ext cx="987552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行业仍处于初期阶段，退出渠道和</a:t>
            </a:r>
            <a:r>
              <a:rPr lang="zh-CN" altLang="en-US" sz="1400" dirty="0">
                <a:solidFill>
                  <a:srgbClr val="FFFFFF"/>
                </a:solidFill>
                <a:latin typeface="Oscine" panose="020B0506040202020204" pitchFamily="34" charset="0"/>
                <a:ea typeface="等线" panose="02010600030101010101" pitchFamily="2" charset="-122"/>
              </a:rPr>
              <a:t>案例</a:t>
            </a:r>
            <a:r>
              <a:rPr lang="zh-CN" altLang="en-US" sz="1400" dirty="0">
                <a:solidFill>
                  <a:srgbClr val="FFFFFF"/>
                </a:solidFill>
                <a:latin typeface="Oscine" panose="020B0506040202020204" pitchFamily="34" charset="0"/>
                <a:ea typeface="+mn-ea"/>
              </a:rPr>
              <a:t>非常有限；大多数退出的金额低于</a:t>
            </a:r>
            <a:r>
              <a:rPr lang="en-US" altLang="zh-CN" sz="1400" dirty="0">
                <a:solidFill>
                  <a:srgbClr val="FFFFFF"/>
                </a:solidFill>
                <a:latin typeface="Oscine" panose="020B0506040202020204" pitchFamily="34" charset="0"/>
                <a:ea typeface="+mn-ea"/>
              </a:rPr>
              <a:t>1</a:t>
            </a:r>
            <a:r>
              <a:rPr lang="zh-CN" altLang="en-US" sz="1400" dirty="0">
                <a:solidFill>
                  <a:srgbClr val="FFFFFF"/>
                </a:solidFill>
                <a:latin typeface="Oscine" panose="020B0506040202020204" pitchFamily="34" charset="0"/>
                <a:ea typeface="+mn-ea"/>
              </a:rPr>
              <a:t>亿美元，早期投资者回报在</a:t>
            </a:r>
            <a:r>
              <a:rPr lang="en-US" altLang="zh-CN" sz="1400" dirty="0">
                <a:solidFill>
                  <a:srgbClr val="FFFFFF"/>
                </a:solidFill>
                <a:latin typeface="Oscine" panose="020B0506040202020204" pitchFamily="34" charset="0"/>
                <a:ea typeface="+mn-ea"/>
              </a:rPr>
              <a:t>20</a:t>
            </a:r>
            <a:r>
              <a:rPr lang="zh-CN" altLang="en-US" sz="1400" dirty="0">
                <a:solidFill>
                  <a:srgbClr val="FFFFFF"/>
                </a:solidFill>
                <a:latin typeface="Oscine" panose="020B0506040202020204" pitchFamily="34" charset="0"/>
                <a:ea typeface="+mn-ea"/>
              </a:rPr>
              <a:t>倍以下</a:t>
            </a:r>
          </a:p>
          <a:p>
            <a:pPr eaLnBrk="0" hangingPunct="0">
              <a:spcAft>
                <a:spcPts val="600"/>
              </a:spcAft>
              <a:buClr>
                <a:srgbClr val="FFFFFF"/>
              </a:buClr>
              <a:buFont typeface="宋体" panose="02010600030101010101" pitchFamily="2" charset="-122"/>
              <a:buChar char="•"/>
            </a:pPr>
            <a:r>
              <a:rPr lang="zh-CN" altLang="en-US" sz="1400" dirty="0">
                <a:solidFill>
                  <a:srgbClr val="FFFFFF"/>
                </a:solidFill>
                <a:latin typeface="Oscine" panose="020B0506040202020204" pitchFamily="34" charset="0"/>
                <a:ea typeface="+mn-ea"/>
              </a:rPr>
              <a:t>由于许多科技巨头正在积极布局</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并需为其关键产品的技术</a:t>
            </a:r>
            <a:r>
              <a:rPr lang="en-US" altLang="zh-CN" sz="1400" dirty="0">
                <a:solidFill>
                  <a:srgbClr val="FFFFFF"/>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人才进行储备，因此我们预计</a:t>
            </a:r>
            <a:r>
              <a:rPr lang="zh-CN" altLang="en-US" sz="1400" b="1" dirty="0">
                <a:solidFill>
                  <a:srgbClr val="00B0F0"/>
                </a:solidFill>
                <a:latin typeface="Oscine" panose="020B0506040202020204" pitchFamily="34" charset="0"/>
                <a:ea typeface="+mn-ea"/>
              </a:rPr>
              <a:t>人才</a:t>
            </a:r>
            <a:r>
              <a:rPr lang="en-US" altLang="zh-CN" sz="1400" b="1" dirty="0">
                <a:solidFill>
                  <a:srgbClr val="00B0F0"/>
                </a:solidFill>
                <a:latin typeface="Oscine" panose="020B0506040202020204" pitchFamily="34" charset="0"/>
                <a:ea typeface="+mn-ea"/>
              </a:rPr>
              <a:t>/</a:t>
            </a:r>
            <a:r>
              <a:rPr lang="zh-CN" altLang="en-US" sz="1400" b="1" dirty="0">
                <a:solidFill>
                  <a:srgbClr val="00B0F0"/>
                </a:solidFill>
                <a:latin typeface="Oscine" panose="020B0506040202020204" pitchFamily="34" charset="0"/>
                <a:ea typeface="+mn-ea"/>
              </a:rPr>
              <a:t>技术收购</a:t>
            </a:r>
            <a:r>
              <a:rPr lang="zh-CN" altLang="en-US" sz="1400" dirty="0">
                <a:solidFill>
                  <a:srgbClr val="FFFFFF"/>
                </a:solidFill>
                <a:latin typeface="Oscine" panose="020B0506040202020204" pitchFamily="34" charset="0"/>
                <a:ea typeface="+mn-ea"/>
              </a:rPr>
              <a:t>（如苹果收购眼球追踪公司</a:t>
            </a:r>
            <a:r>
              <a:rPr lang="en-US" altLang="zh-CN" sz="1400" dirty="0">
                <a:solidFill>
                  <a:srgbClr val="FFFFFF"/>
                </a:solidFill>
                <a:latin typeface="Oscine" panose="020B0506040202020204" pitchFamily="34" charset="0"/>
                <a:ea typeface="+mn-ea"/>
              </a:rPr>
              <a:t>SMI</a:t>
            </a:r>
            <a:r>
              <a:rPr lang="zh-CN" altLang="en-US" sz="1400" dirty="0">
                <a:solidFill>
                  <a:srgbClr val="FFFFFF"/>
                </a:solidFill>
                <a:latin typeface="Oscine" panose="020B0506040202020204" pitchFamily="34" charset="0"/>
                <a:ea typeface="+mn-ea"/>
              </a:rPr>
              <a:t>、谷歌收购游戏公司</a:t>
            </a:r>
            <a:r>
              <a:rPr lang="en-US" altLang="zh-CN" sz="1400" dirty="0" err="1">
                <a:solidFill>
                  <a:srgbClr val="FFFFFF"/>
                </a:solidFill>
                <a:latin typeface="Oscine" panose="020B0506040202020204" pitchFamily="34" charset="0"/>
                <a:ea typeface="+mn-ea"/>
              </a:rPr>
              <a:t>Owlchemy</a:t>
            </a:r>
            <a:r>
              <a:rPr lang="en-US" altLang="zh-CN" sz="1400" dirty="0">
                <a:solidFill>
                  <a:srgbClr val="FFFFFF"/>
                </a:solidFill>
                <a:latin typeface="Oscine" panose="020B0506040202020204" pitchFamily="34" charset="0"/>
                <a:ea typeface="+mn-ea"/>
              </a:rPr>
              <a:t> Labs</a:t>
            </a:r>
            <a:r>
              <a:rPr lang="zh-CN" altLang="en-US" sz="1400" dirty="0">
                <a:solidFill>
                  <a:srgbClr val="FFFFFF"/>
                </a:solidFill>
                <a:latin typeface="Oscine" panose="020B0506040202020204" pitchFamily="34" charset="0"/>
                <a:ea typeface="+mn-ea"/>
              </a:rPr>
              <a:t>）在短期几年内</a:t>
            </a:r>
            <a:r>
              <a:rPr lang="zh-CN" altLang="en-US" sz="1400" b="1" dirty="0">
                <a:solidFill>
                  <a:srgbClr val="00B0F0"/>
                </a:solidFill>
                <a:latin typeface="Oscine" panose="020B0506040202020204" pitchFamily="34" charset="0"/>
                <a:ea typeface="+mn-ea"/>
              </a:rPr>
              <a:t>仍会是初创项目主要的退出形式</a:t>
            </a:r>
            <a:r>
              <a:rPr lang="zh-CN" altLang="en-US" sz="1400" dirty="0">
                <a:solidFill>
                  <a:srgbClr val="FFFFFF"/>
                </a:solidFill>
                <a:latin typeface="Oscine" panose="020B0506040202020204" pitchFamily="34" charset="0"/>
                <a:ea typeface="+mn-ea"/>
              </a:rPr>
              <a:t>；此外一些中型的战略并购也会持续发生（如</a:t>
            </a:r>
            <a:r>
              <a:rPr lang="zh-TW" altLang="en-US" sz="1400" dirty="0">
                <a:solidFill>
                  <a:srgbClr val="FFFFFF"/>
                </a:solidFill>
                <a:latin typeface="Oscine" panose="020B0506040202020204" pitchFamily="34" charset="0"/>
                <a:ea typeface="等线" panose="02010600030101010101" pitchFamily="2" charset="-122"/>
              </a:rPr>
              <a:t>宏碁</a:t>
            </a:r>
            <a:r>
              <a:rPr lang="zh-CN" altLang="en-US" sz="1400" dirty="0">
                <a:solidFill>
                  <a:srgbClr val="FFFFFF"/>
                </a:solidFill>
                <a:latin typeface="Oscine" panose="020B0506040202020204" pitchFamily="34" charset="0"/>
                <a:ea typeface="等线" panose="02010600030101010101" pitchFamily="2" charset="-122"/>
              </a:rPr>
              <a:t>战略</a:t>
            </a:r>
            <a:r>
              <a:rPr lang="zh-CN" altLang="en-US" sz="1400" dirty="0">
                <a:solidFill>
                  <a:srgbClr val="FFFFFF"/>
                </a:solidFill>
                <a:latin typeface="Oscine" panose="020B0506040202020204" pitchFamily="34" charset="0"/>
                <a:ea typeface="+mn-ea"/>
              </a:rPr>
              <a:t>收购大视场头显厂商</a:t>
            </a:r>
            <a:r>
              <a:rPr lang="en-US" altLang="zh-CN" sz="1400" dirty="0" err="1">
                <a:solidFill>
                  <a:srgbClr val="FFFFFF"/>
                </a:solidFill>
                <a:latin typeface="Oscine" panose="020B0506040202020204" pitchFamily="34" charset="0"/>
                <a:ea typeface="+mn-ea"/>
              </a:rPr>
              <a:t>StarVR</a:t>
            </a:r>
            <a:r>
              <a:rPr lang="zh-CN" altLang="en-US" sz="1400" dirty="0">
                <a:solidFill>
                  <a:srgbClr val="FFFFFF"/>
                </a:solidFill>
                <a:latin typeface="Oscine" panose="020B0506040202020204" pitchFamily="34" charset="0"/>
                <a:ea typeface="+mn-ea"/>
              </a:rPr>
              <a:t>控股权、微软收购</a:t>
            </a:r>
            <a:r>
              <a:rPr lang="en-US" altLang="zh-CN" sz="1400" dirty="0">
                <a:solidFill>
                  <a:srgbClr val="FFFFFF"/>
                </a:solidFill>
                <a:latin typeface="Oscine" panose="020B0506040202020204" pitchFamily="34" charset="0"/>
                <a:ea typeface="+mn-ea"/>
              </a:rPr>
              <a:t>VR</a:t>
            </a:r>
            <a:r>
              <a:rPr lang="zh-CN" altLang="en-US" sz="1400" dirty="0">
                <a:solidFill>
                  <a:srgbClr val="FFFFFF"/>
                </a:solidFill>
                <a:latin typeface="Oscine" panose="020B0506040202020204" pitchFamily="34" charset="0"/>
                <a:ea typeface="+mn-ea"/>
              </a:rPr>
              <a:t>社交应用</a:t>
            </a:r>
            <a:r>
              <a:rPr lang="en-US" altLang="zh-CN" sz="1400" dirty="0" err="1">
                <a:solidFill>
                  <a:srgbClr val="FFFFFF"/>
                </a:solidFill>
                <a:latin typeface="Oscine" panose="020B0506040202020204" pitchFamily="34" charset="0"/>
                <a:ea typeface="+mn-ea"/>
              </a:rPr>
              <a:t>Altspace</a:t>
            </a:r>
            <a:r>
              <a:rPr lang="zh-CN" altLang="en-US" sz="1400" dirty="0">
                <a:solidFill>
                  <a:srgbClr val="FFFFFF"/>
                </a:solidFill>
                <a:latin typeface="Oscine" panose="020B0506040202020204" pitchFamily="34" charset="0"/>
                <a:ea typeface="+mn-ea"/>
              </a:rPr>
              <a:t>等）</a:t>
            </a:r>
            <a:endParaRPr lang="zh-CN" altLang="en-US" sz="1400" dirty="0">
              <a:solidFill>
                <a:srgbClr val="FFFFFF"/>
              </a:solidFill>
              <a:latin typeface="Oscine" panose="020B0506040202020204" pitchFamily="34" charset="0"/>
              <a:ea typeface="+mn-ea"/>
              <a:cs typeface="Times New Roman" panose="02020603050405020304" pitchFamily="18" charset="0"/>
            </a:endParaRPr>
          </a:p>
        </p:txBody>
      </p:sp>
      <p:sp>
        <p:nvSpPr>
          <p:cNvPr id="7" name="TextBox 6"/>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文本框 3"/>
          <p:cNvSpPr txBox="1">
            <a:spLocks noChangeArrowheads="1"/>
          </p:cNvSpPr>
          <p:nvPr/>
        </p:nvSpPr>
        <p:spPr bwMode="auto">
          <a:xfrm>
            <a:off x="4392613" y="3404335"/>
            <a:ext cx="3633787" cy="314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Clr>
                <a:srgbClr val="FFFFFF"/>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更多下游制造商出现并推动设备出货量以及上游零部件的需求增长</a:t>
            </a:r>
          </a:p>
          <a:p>
            <a:pPr eaLnBrk="0" hangingPunct="0">
              <a:spcAft>
                <a:spcPts val="600"/>
              </a:spcAft>
              <a:buClr>
                <a:srgbClr val="FFFFFF"/>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比起下游</a:t>
            </a:r>
            <a:r>
              <a:rPr lang="zh-CN" altLang="en-US" sz="1600" b="1" dirty="0">
                <a:solidFill>
                  <a:srgbClr val="00B0F0"/>
                </a:solidFill>
                <a:latin typeface="Oscine" panose="020B0506040202020204" pitchFamily="34" charset="0"/>
                <a:ea typeface="+mn-ea"/>
                <a:sym typeface="+mn-ea"/>
              </a:rPr>
              <a:t>相对没那么拥挤</a:t>
            </a:r>
            <a:r>
              <a:rPr lang="zh-CN" altLang="en-US" sz="1600" dirty="0">
                <a:solidFill>
                  <a:srgbClr val="FFFFFF"/>
                </a:solidFill>
                <a:latin typeface="Oscine" panose="020B0506040202020204" pitchFamily="34" charset="0"/>
                <a:ea typeface="+mn-ea"/>
                <a:sym typeface="+mn-ea"/>
              </a:rPr>
              <a:t>；由于厂商一般倾向进行多方采购来分散供应风险，因而</a:t>
            </a:r>
            <a:r>
              <a:rPr lang="zh-CN" altLang="en-US" sz="1600" b="1" dirty="0">
                <a:solidFill>
                  <a:srgbClr val="00B0F0"/>
                </a:solidFill>
                <a:latin typeface="Oscine" panose="020B0506040202020204" pitchFamily="34" charset="0"/>
                <a:ea typeface="+mn-ea"/>
                <a:sym typeface="+mn-ea"/>
              </a:rPr>
              <a:t>每个细分都能允许</a:t>
            </a:r>
            <a:r>
              <a:rPr lang="en-US" altLang="zh-CN" sz="1600" b="1" dirty="0">
                <a:solidFill>
                  <a:srgbClr val="00B0F0"/>
                </a:solidFill>
                <a:latin typeface="Oscine" panose="020B0506040202020204" pitchFamily="34" charset="0"/>
                <a:ea typeface="+mn-ea"/>
                <a:sym typeface="+mn-ea"/>
              </a:rPr>
              <a:t>2-3</a:t>
            </a:r>
            <a:r>
              <a:rPr lang="zh-CN" altLang="en-US" sz="1600" b="1" dirty="0">
                <a:solidFill>
                  <a:srgbClr val="00B0F0"/>
                </a:solidFill>
                <a:latin typeface="Oscine" panose="020B0506040202020204" pitchFamily="34" charset="0"/>
                <a:ea typeface="+mn-ea"/>
                <a:sym typeface="+mn-ea"/>
              </a:rPr>
              <a:t>个规模赢家</a:t>
            </a:r>
            <a:r>
              <a:rPr lang="zh-CN" altLang="en-US" sz="1600" dirty="0">
                <a:solidFill>
                  <a:srgbClr val="FFFFFF"/>
                </a:solidFill>
                <a:latin typeface="Oscine" panose="020B0506040202020204" pitchFamily="34" charset="0"/>
                <a:ea typeface="+mn-ea"/>
                <a:sym typeface="+mn-ea"/>
              </a:rPr>
              <a:t>存在</a:t>
            </a:r>
            <a:endParaRPr lang="en-US" altLang="zh-CN" sz="1600" dirty="0">
              <a:solidFill>
                <a:srgbClr val="FFFFFF"/>
              </a:solidFill>
              <a:latin typeface="Oscine" panose="020B0506040202020204" pitchFamily="34" charset="0"/>
              <a:ea typeface="+mn-ea"/>
              <a:sym typeface="+mn-ea"/>
            </a:endParaRPr>
          </a:p>
          <a:p>
            <a:pPr eaLnBrk="0" hangingPunct="0">
              <a:spcAft>
                <a:spcPts val="600"/>
              </a:spcAft>
              <a:buClr>
                <a:srgbClr val="FFFFFF"/>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相关领域机会包括：</a:t>
            </a:r>
          </a:p>
          <a:p>
            <a:pPr lvl="1" eaLnBrk="0" hangingPunct="0">
              <a:spcAft>
                <a:spcPts val="3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光学模组</a:t>
            </a:r>
          </a:p>
          <a:p>
            <a:pPr lvl="1" eaLnBrk="0" hangingPunct="0">
              <a:spcAft>
                <a:spcPts val="3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感应元件 （摄像头</a:t>
            </a:r>
            <a:r>
              <a:rPr lang="en-US" altLang="zh-CN" sz="1600" dirty="0">
                <a:solidFill>
                  <a:srgbClr val="FFFFFF"/>
                </a:solidFill>
                <a:latin typeface="Oscine" panose="020B0506040202020204" pitchFamily="34" charset="0"/>
                <a:ea typeface="+mn-ea"/>
                <a:sym typeface="+mn-ea"/>
              </a:rPr>
              <a:t>/ VCSEL</a:t>
            </a:r>
            <a:r>
              <a:rPr lang="zh-CN" altLang="en-US" sz="1600" dirty="0">
                <a:solidFill>
                  <a:srgbClr val="FFFFFF"/>
                </a:solidFill>
                <a:latin typeface="Oscine" panose="020B0506040202020204" pitchFamily="34" charset="0"/>
                <a:ea typeface="+mn-ea"/>
                <a:sym typeface="+mn-ea"/>
              </a:rPr>
              <a:t>）</a:t>
            </a:r>
            <a:endParaRPr lang="en-US" altLang="zh-CN" sz="1600" dirty="0">
              <a:solidFill>
                <a:srgbClr val="FFFFFF"/>
              </a:solidFill>
              <a:latin typeface="Oscine" panose="020B0506040202020204" pitchFamily="34" charset="0"/>
              <a:ea typeface="+mn-ea"/>
              <a:sym typeface="+mn-ea"/>
            </a:endParaRPr>
          </a:p>
          <a:p>
            <a:pPr lvl="1" eaLnBrk="0" hangingPunct="0">
              <a:spcAft>
                <a:spcPts val="3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技术（如追踪定位）</a:t>
            </a:r>
          </a:p>
          <a:p>
            <a:pPr lvl="1" eaLnBrk="0" hangingPunct="0">
              <a:spcAft>
                <a:spcPts val="300"/>
              </a:spcAft>
              <a:buFont typeface="Wingdings" panose="05000000000000000000" pitchFamily="2" charset="2"/>
              <a:buChar char="Ø"/>
            </a:pPr>
            <a:r>
              <a:rPr lang="en-US" altLang="zh-CN" sz="1600" dirty="0">
                <a:solidFill>
                  <a:srgbClr val="FFFFFF"/>
                </a:solidFill>
                <a:latin typeface="Oscine" panose="020B0506040202020204" pitchFamily="34" charset="0"/>
                <a:ea typeface="+mn-ea"/>
                <a:sym typeface="+mn-ea"/>
              </a:rPr>
              <a:t>ODM</a:t>
            </a:r>
            <a:r>
              <a:rPr lang="zh-CN" altLang="en-US" sz="1600" dirty="0">
                <a:solidFill>
                  <a:srgbClr val="FFFFFF"/>
                </a:solidFill>
                <a:latin typeface="Oscine" panose="020B0506040202020204" pitchFamily="34" charset="0"/>
                <a:ea typeface="+mn-ea"/>
                <a:sym typeface="+mn-ea"/>
              </a:rPr>
              <a:t>设计代工厂商</a:t>
            </a:r>
            <a:endParaRPr lang="en-US" altLang="zh-CN" sz="1600" dirty="0">
              <a:solidFill>
                <a:srgbClr val="FFFFFF"/>
              </a:solidFill>
              <a:latin typeface="Oscine" panose="020B0506040202020204" pitchFamily="34" charset="0"/>
              <a:ea typeface="+mn-ea"/>
              <a:sym typeface="+mn-ea"/>
            </a:endParaRPr>
          </a:p>
        </p:txBody>
      </p:sp>
      <p:sp>
        <p:nvSpPr>
          <p:cNvPr id="78855" name="文本框 3"/>
          <p:cNvSpPr txBox="1">
            <a:spLocks noChangeArrowheads="1"/>
          </p:cNvSpPr>
          <p:nvPr/>
        </p:nvSpPr>
        <p:spPr bwMode="auto">
          <a:xfrm>
            <a:off x="8346158" y="3404335"/>
            <a:ext cx="3478212" cy="265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Clr>
                <a:srgbClr val="FFFFFF"/>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由于设备价格高昂，预计在未来</a:t>
            </a:r>
            <a:r>
              <a:rPr lang="en-US" altLang="zh-CN" sz="1600" dirty="0">
                <a:solidFill>
                  <a:srgbClr val="FFFFFF"/>
                </a:solidFill>
                <a:latin typeface="Oscine" panose="020B0506040202020204" pitchFamily="34" charset="0"/>
                <a:ea typeface="+mn-ea"/>
                <a:sym typeface="+mn-ea"/>
              </a:rPr>
              <a:t>2-3</a:t>
            </a:r>
            <a:r>
              <a:rPr lang="zh-CN" altLang="en-US" sz="1600" dirty="0">
                <a:solidFill>
                  <a:srgbClr val="FFFFFF"/>
                </a:solidFill>
                <a:latin typeface="Oscine" panose="020B0506040202020204" pitchFamily="34" charset="0"/>
                <a:ea typeface="+mn-ea"/>
                <a:sym typeface="+mn-ea"/>
              </a:rPr>
              <a:t>年</a:t>
            </a:r>
            <a:r>
              <a:rPr lang="en-US" altLang="zh-CN" sz="1600" dirty="0">
                <a:solidFill>
                  <a:srgbClr val="FFFFFF"/>
                </a:solidFill>
                <a:latin typeface="Oscine" panose="020B0506040202020204" pitchFamily="34" charset="0"/>
                <a:ea typeface="+mn-ea"/>
                <a:sym typeface="+mn-ea"/>
              </a:rPr>
              <a:t>B</a:t>
            </a:r>
            <a:r>
              <a:rPr lang="zh-CN" altLang="en-US" sz="1600" dirty="0">
                <a:solidFill>
                  <a:srgbClr val="FFFFFF"/>
                </a:solidFill>
                <a:latin typeface="Oscine" panose="020B0506040202020204" pitchFamily="34" charset="0"/>
                <a:ea typeface="+mn-ea"/>
                <a:sym typeface="+mn-ea"/>
              </a:rPr>
              <a:t>端依然为</a:t>
            </a:r>
            <a:r>
              <a:rPr lang="en-US" altLang="zh-CN" sz="1600" dirty="0">
                <a:solidFill>
                  <a:srgbClr val="FFFFFF"/>
                </a:solidFill>
                <a:latin typeface="Oscine" panose="020B0506040202020204" pitchFamily="34" charset="0"/>
                <a:ea typeface="+mn-ea"/>
                <a:sym typeface="+mn-ea"/>
              </a:rPr>
              <a:t>AR</a:t>
            </a:r>
            <a:r>
              <a:rPr lang="zh-CN" altLang="en-US" sz="1600" dirty="0">
                <a:solidFill>
                  <a:srgbClr val="FFFFFF"/>
                </a:solidFill>
                <a:latin typeface="Oscine" panose="020B0506040202020204" pitchFamily="34" charset="0"/>
                <a:ea typeface="+mn-ea"/>
                <a:sym typeface="+mn-ea"/>
              </a:rPr>
              <a:t>眼镜的主要市场</a:t>
            </a:r>
          </a:p>
          <a:p>
            <a:pPr eaLnBrk="0" hangingPunct="0">
              <a:spcAft>
                <a:spcPts val="600"/>
              </a:spcAft>
              <a:buClr>
                <a:srgbClr val="FFFFFF"/>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由于</a:t>
            </a:r>
            <a:r>
              <a:rPr lang="en-US" altLang="zh-CN" sz="1600" dirty="0">
                <a:solidFill>
                  <a:srgbClr val="FFFFFF"/>
                </a:solidFill>
                <a:latin typeface="Oscine" panose="020B0506040202020204" pitchFamily="34" charset="0"/>
                <a:ea typeface="+mn-ea"/>
                <a:sym typeface="+mn-ea"/>
              </a:rPr>
              <a:t>B</a:t>
            </a:r>
            <a:r>
              <a:rPr lang="zh-CN" altLang="en-US" sz="1600" dirty="0">
                <a:solidFill>
                  <a:srgbClr val="FFFFFF"/>
                </a:solidFill>
                <a:latin typeface="Oscine" panose="020B0506040202020204" pitchFamily="34" charset="0"/>
                <a:ea typeface="+mn-ea"/>
                <a:sym typeface="+mn-ea"/>
              </a:rPr>
              <a:t>端市场极度分散，获得上规模的成功</a:t>
            </a:r>
            <a:r>
              <a:rPr lang="zh-CN" altLang="en-US" sz="1600" b="1" dirty="0">
                <a:solidFill>
                  <a:srgbClr val="00B0F0"/>
                </a:solidFill>
                <a:latin typeface="Oscine" panose="020B0506040202020204" pitchFamily="34" charset="0"/>
                <a:ea typeface="+mn-ea"/>
                <a:sym typeface="+mn-ea"/>
              </a:rPr>
              <a:t>需要依赖强大的渠道能力</a:t>
            </a:r>
            <a:endParaRPr lang="en-US" altLang="zh-CN" sz="1600" b="1" dirty="0">
              <a:solidFill>
                <a:srgbClr val="00B0F0"/>
              </a:solidFill>
              <a:latin typeface="Oscine" panose="020B0506040202020204" pitchFamily="34" charset="0"/>
              <a:ea typeface="+mn-ea"/>
              <a:sym typeface="+mn-ea"/>
            </a:endParaRPr>
          </a:p>
          <a:p>
            <a:pPr eaLnBrk="0" hangingPunct="0">
              <a:spcAft>
                <a:spcPts val="600"/>
              </a:spcAft>
              <a:buClr>
                <a:srgbClr val="FFFFFF"/>
              </a:buClr>
              <a:buFont typeface="宋体" panose="02010600030101010101" pitchFamily="2" charset="-122"/>
              <a:buChar char="•"/>
            </a:pPr>
            <a:r>
              <a:rPr lang="zh-CN" altLang="en-US" sz="1600" dirty="0">
                <a:solidFill>
                  <a:srgbClr val="FFFFFF"/>
                </a:solidFill>
                <a:latin typeface="Oscine" panose="020B0506040202020204" pitchFamily="34" charset="0"/>
                <a:ea typeface="等线" panose="02010600030101010101" pitchFamily="2" charset="-122"/>
                <a:sym typeface="+mn-ea"/>
              </a:rPr>
              <a:t>相关领域机会包括：</a:t>
            </a:r>
          </a:p>
          <a:p>
            <a:pPr lvl="1" eaLnBrk="0" hangingPunct="0">
              <a:spcAft>
                <a:spcPts val="3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工业</a:t>
            </a:r>
          </a:p>
          <a:p>
            <a:pPr lvl="1" eaLnBrk="0" hangingPunct="0">
              <a:spcAft>
                <a:spcPts val="3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维修监控</a:t>
            </a:r>
          </a:p>
          <a:p>
            <a:pPr lvl="1" eaLnBrk="0" hangingPunct="0">
              <a:spcAft>
                <a:spcPts val="3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协作工具</a:t>
            </a:r>
          </a:p>
          <a:p>
            <a:pPr lvl="1" eaLnBrk="0" hangingPunct="0">
              <a:spcAft>
                <a:spcPts val="3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培训</a:t>
            </a:r>
          </a:p>
        </p:txBody>
      </p:sp>
      <p:sp>
        <p:nvSpPr>
          <p:cNvPr id="78849" name="TextBox 3"/>
          <p:cNvSpPr txBox="1">
            <a:spLocks noChangeArrowheads="1"/>
          </p:cNvSpPr>
          <p:nvPr/>
        </p:nvSpPr>
        <p:spPr bwMode="auto">
          <a:xfrm>
            <a:off x="141288" y="-1588"/>
            <a:ext cx="971232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2000" b="1" dirty="0">
                <a:solidFill>
                  <a:srgbClr val="FFFFFF"/>
                </a:solidFill>
                <a:latin typeface="Oscine" panose="020B0506040202020204" pitchFamily="34" charset="0"/>
                <a:ea typeface="+mn-ea"/>
              </a:rPr>
              <a:t>AR</a:t>
            </a:r>
            <a:r>
              <a:rPr lang="zh-CN" altLang="en-US" sz="2000" b="1" dirty="0">
                <a:solidFill>
                  <a:srgbClr val="FFFFFF"/>
                </a:solidFill>
                <a:latin typeface="Oscine" panose="020B0506040202020204" pitchFamily="34" charset="0"/>
                <a:ea typeface="+mn-ea"/>
              </a:rPr>
              <a:t>眼镜</a:t>
            </a:r>
            <a:r>
              <a:rPr lang="en-US" altLang="zh-CN" sz="2000" b="1" dirty="0">
                <a:solidFill>
                  <a:srgbClr val="FFFFFF"/>
                </a:solidFill>
                <a:latin typeface="Oscine" panose="020B0506040202020204" pitchFamily="34" charset="0"/>
                <a:ea typeface="+mn-ea"/>
              </a:rPr>
              <a:t>: </a:t>
            </a:r>
            <a:r>
              <a:rPr lang="zh-CN" altLang="en-US" sz="2000" b="1" dirty="0">
                <a:solidFill>
                  <a:srgbClr val="FFFFFF"/>
                </a:solidFill>
                <a:latin typeface="Oscine" panose="020B0506040202020204" pitchFamily="34" charset="0"/>
                <a:ea typeface="+mn-ea"/>
              </a:rPr>
              <a:t>在硬件端，整机厂商之间的竞争渐趋激烈，上游则相对存在更多机会；</a:t>
            </a:r>
            <a:r>
              <a:rPr lang="en-US" altLang="zh-CN" sz="2000" b="1" dirty="0">
                <a:solidFill>
                  <a:srgbClr val="FFFFFF"/>
                </a:solidFill>
                <a:latin typeface="Oscine" panose="020B0506040202020204" pitchFamily="34" charset="0"/>
                <a:ea typeface="+mn-ea"/>
              </a:rPr>
              <a:t/>
            </a:r>
            <a:br>
              <a:rPr lang="en-US" altLang="zh-CN" sz="2000" b="1" dirty="0">
                <a:solidFill>
                  <a:srgbClr val="FFFFFF"/>
                </a:solidFill>
                <a:latin typeface="Oscine" panose="020B0506040202020204" pitchFamily="34" charset="0"/>
                <a:ea typeface="+mn-ea"/>
              </a:rPr>
            </a:br>
            <a:r>
              <a:rPr lang="zh-CN" altLang="en-US" sz="2000" b="1" dirty="0">
                <a:solidFill>
                  <a:srgbClr val="FFFFFF"/>
                </a:solidFill>
                <a:latin typeface="Oscine" panose="020B0506040202020204" pitchFamily="34" charset="0"/>
                <a:ea typeface="+mn-ea"/>
              </a:rPr>
              <a:t>在应用端，企业和垂直行业在短期内仍是主要的需求方 </a:t>
            </a:r>
          </a:p>
        </p:txBody>
      </p:sp>
      <p:sp>
        <p:nvSpPr>
          <p:cNvPr id="78850" name="文本框 3"/>
          <p:cNvSpPr txBox="1">
            <a:spLocks noChangeArrowheads="1"/>
          </p:cNvSpPr>
          <p:nvPr/>
        </p:nvSpPr>
        <p:spPr bwMode="auto">
          <a:xfrm>
            <a:off x="364170" y="1006475"/>
            <a:ext cx="38849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眼镜厂商间竞争越发激烈</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8851" name="文本框 3"/>
          <p:cNvSpPr txBox="1">
            <a:spLocks noChangeArrowheads="1"/>
          </p:cNvSpPr>
          <p:nvPr/>
        </p:nvSpPr>
        <p:spPr bwMode="auto">
          <a:xfrm>
            <a:off x="4749417" y="1006475"/>
            <a:ext cx="29201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上游供应商较为利好</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8852" name="文本框 3"/>
          <p:cNvSpPr txBox="1">
            <a:spLocks noChangeArrowheads="1"/>
          </p:cNvSpPr>
          <p:nvPr/>
        </p:nvSpPr>
        <p:spPr bwMode="auto">
          <a:xfrm>
            <a:off x="8731000" y="1006475"/>
            <a:ext cx="279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企业端仍为主要应用</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8853" name="文本框 3"/>
          <p:cNvSpPr txBox="1">
            <a:spLocks noChangeArrowheads="1"/>
          </p:cNvSpPr>
          <p:nvPr/>
        </p:nvSpPr>
        <p:spPr bwMode="auto">
          <a:xfrm>
            <a:off x="446088" y="3404335"/>
            <a:ext cx="35671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Clr>
                <a:srgbClr val="FFFFFF"/>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大量</a:t>
            </a:r>
            <a:r>
              <a:rPr lang="en-US" altLang="zh-CN" sz="1600" dirty="0">
                <a:solidFill>
                  <a:srgbClr val="FFFFFF"/>
                </a:solidFill>
                <a:latin typeface="Oscine" panose="020B0506040202020204" pitchFamily="34" charset="0"/>
                <a:ea typeface="+mn-ea"/>
                <a:sym typeface="+mn-ea"/>
              </a:rPr>
              <a:t>AR</a:t>
            </a:r>
            <a:r>
              <a:rPr lang="zh-CN" altLang="en-US" sz="1600" dirty="0">
                <a:solidFill>
                  <a:srgbClr val="FFFFFF"/>
                </a:solidFill>
                <a:latin typeface="Oscine" panose="020B0506040202020204" pitchFamily="34" charset="0"/>
                <a:ea typeface="+mn-ea"/>
                <a:sym typeface="+mn-ea"/>
              </a:rPr>
              <a:t>眼镜整机厂商在</a:t>
            </a:r>
            <a:r>
              <a:rPr lang="en-US" altLang="zh-CN" sz="1600" dirty="0">
                <a:solidFill>
                  <a:srgbClr val="FFFFFF"/>
                </a:solidFill>
                <a:latin typeface="Oscine" panose="020B0506040202020204" pitchFamily="34" charset="0"/>
                <a:ea typeface="+mn-ea"/>
                <a:sym typeface="+mn-ea"/>
              </a:rPr>
              <a:t>2017</a:t>
            </a:r>
            <a:r>
              <a:rPr lang="zh-CN" altLang="en-US" sz="1600" dirty="0">
                <a:solidFill>
                  <a:srgbClr val="FFFFFF"/>
                </a:solidFill>
                <a:latin typeface="Oscine" panose="020B0506040202020204" pitchFamily="34" charset="0"/>
                <a:ea typeface="+mn-ea"/>
                <a:sym typeface="+mn-ea"/>
              </a:rPr>
              <a:t>和</a:t>
            </a:r>
            <a:r>
              <a:rPr lang="en-US" altLang="zh-CN" sz="1600" dirty="0">
                <a:solidFill>
                  <a:srgbClr val="FFFFFF"/>
                </a:solidFill>
                <a:latin typeface="Oscine" panose="020B0506040202020204" pitchFamily="34" charset="0"/>
                <a:ea typeface="+mn-ea"/>
                <a:sym typeface="+mn-ea"/>
              </a:rPr>
              <a:t>2018</a:t>
            </a:r>
            <a:r>
              <a:rPr lang="zh-CN" altLang="en-US" sz="1600" dirty="0">
                <a:solidFill>
                  <a:srgbClr val="FFFFFF"/>
                </a:solidFill>
                <a:latin typeface="Oscine" panose="020B0506040202020204" pitchFamily="34" charset="0"/>
                <a:ea typeface="+mn-ea"/>
                <a:sym typeface="+mn-ea"/>
              </a:rPr>
              <a:t>年获得资金并推出</a:t>
            </a:r>
            <a:r>
              <a:rPr lang="en-US" altLang="zh-CN" sz="1600" dirty="0">
                <a:solidFill>
                  <a:srgbClr val="FFFFFF"/>
                </a:solidFill>
                <a:latin typeface="Oscine" panose="020B0506040202020204" pitchFamily="34" charset="0"/>
                <a:ea typeface="+mn-ea"/>
                <a:sym typeface="+mn-ea"/>
              </a:rPr>
              <a:t>HMD/HUD</a:t>
            </a:r>
            <a:r>
              <a:rPr lang="zh-CN" altLang="en-US" sz="1600" dirty="0">
                <a:solidFill>
                  <a:srgbClr val="FFFFFF"/>
                </a:solidFill>
                <a:latin typeface="Oscine" panose="020B0506040202020204" pitchFamily="34" charset="0"/>
                <a:ea typeface="+mn-ea"/>
                <a:sym typeface="+mn-ea"/>
              </a:rPr>
              <a:t>产品</a:t>
            </a:r>
          </a:p>
          <a:p>
            <a:pPr eaLnBrk="0" hangingPunct="0">
              <a:spcAft>
                <a:spcPts val="600"/>
              </a:spcAft>
              <a:buClr>
                <a:srgbClr val="FFFFFF"/>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市场上产品的快速迭代，可能出现的价格竞争，以及销售难以规模化等问题均给这些厂商带来了挑战</a:t>
            </a:r>
          </a:p>
          <a:p>
            <a:pPr eaLnBrk="0" hangingPunct="0">
              <a:spcAft>
                <a:spcPts val="600"/>
              </a:spcAft>
              <a:buClr>
                <a:srgbClr val="FFFFFF"/>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与</a:t>
            </a:r>
            <a:r>
              <a:rPr lang="en-US" altLang="zh-CN" sz="1600" dirty="0">
                <a:solidFill>
                  <a:srgbClr val="FFFFFF"/>
                </a:solidFill>
                <a:latin typeface="Oscine" panose="020B0506040202020204" pitchFamily="34" charset="0"/>
                <a:ea typeface="+mn-ea"/>
                <a:sym typeface="+mn-ea"/>
              </a:rPr>
              <a:t>VR</a:t>
            </a:r>
            <a:r>
              <a:rPr lang="zh-CN" altLang="en-US" sz="1600" dirty="0">
                <a:solidFill>
                  <a:srgbClr val="FFFFFF"/>
                </a:solidFill>
                <a:latin typeface="Oscine" panose="020B0506040202020204" pitchFamily="34" charset="0"/>
                <a:ea typeface="+mn-ea"/>
                <a:sym typeface="+mn-ea"/>
              </a:rPr>
              <a:t>市场的情况相似，</a:t>
            </a:r>
            <a:r>
              <a:rPr lang="zh-CN" altLang="en-US" sz="1600" b="1" dirty="0">
                <a:solidFill>
                  <a:srgbClr val="00B0F0"/>
                </a:solidFill>
                <a:latin typeface="Oscine" panose="020B0506040202020204" pitchFamily="34" charset="0"/>
                <a:ea typeface="+mn-ea"/>
                <a:sym typeface="+mn-ea"/>
              </a:rPr>
              <a:t>规模有限和缺乏生态运营能力</a:t>
            </a:r>
            <a:r>
              <a:rPr lang="zh-CN" altLang="en-US" sz="1600" dirty="0">
                <a:solidFill>
                  <a:srgbClr val="FFFFFF"/>
                </a:solidFill>
                <a:latin typeface="Oscine" panose="020B0506040202020204" pitchFamily="34" charset="0"/>
                <a:ea typeface="+mn-ea"/>
                <a:sym typeface="+mn-ea"/>
              </a:rPr>
              <a:t>的企业较难在长期生存下去</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pic>
        <p:nvPicPr>
          <p:cNvPr id="7885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300" y="1597760"/>
            <a:ext cx="10175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163" y="1597760"/>
            <a:ext cx="10382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图片 3"/>
          <p:cNvPicPr>
            <a:picLocks noChangeAspect="1" noChangeArrowheads="1"/>
          </p:cNvPicPr>
          <p:nvPr/>
        </p:nvPicPr>
        <p:blipFill>
          <a:blip r:embed="rId4">
            <a:extLst>
              <a:ext uri="{28A0092B-C50C-407E-A947-70E740481C1C}">
                <a14:useLocalDpi xmlns:a14="http://schemas.microsoft.com/office/drawing/2010/main" val="0"/>
              </a:ext>
            </a:extLst>
          </a:blip>
          <a:srcRect r="55869"/>
          <a:stretch>
            <a:fillRect/>
          </a:stretch>
        </p:blipFill>
        <p:spPr bwMode="auto">
          <a:xfrm>
            <a:off x="1762125" y="1597760"/>
            <a:ext cx="10890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图片 8"/>
          <p:cNvPicPr>
            <a:picLocks noChangeAspect="1" noChangeArrowheads="1"/>
          </p:cNvPicPr>
          <p:nvPr/>
        </p:nvPicPr>
        <p:blipFill>
          <a:blip r:embed="rId5">
            <a:extLst>
              <a:ext uri="{28A0092B-C50C-407E-A947-70E740481C1C}">
                <a14:useLocalDpi xmlns:a14="http://schemas.microsoft.com/office/drawing/2010/main" val="0"/>
              </a:ext>
            </a:extLst>
          </a:blip>
          <a:srcRect l="-1335" t="-2626" r="51871" b="-14948"/>
          <a:stretch>
            <a:fillRect/>
          </a:stretch>
        </p:blipFill>
        <p:spPr bwMode="auto">
          <a:xfrm>
            <a:off x="665163" y="2977297"/>
            <a:ext cx="9366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图片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4988" y="2997935"/>
            <a:ext cx="9636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图片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4850" y="2088297"/>
            <a:ext cx="693738"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2" name="图片 18"/>
          <p:cNvPicPr>
            <a:picLocks noChangeAspect="1" noChangeArrowheads="1"/>
          </p:cNvPicPr>
          <p:nvPr/>
        </p:nvPicPr>
        <p:blipFill>
          <a:blip r:embed="rId8">
            <a:extLst>
              <a:ext uri="{28A0092B-C50C-407E-A947-70E740481C1C}">
                <a14:useLocalDpi xmlns:a14="http://schemas.microsoft.com/office/drawing/2010/main" val="0"/>
              </a:ext>
            </a:extLst>
          </a:blip>
          <a:srcRect t="25784" b="28362"/>
          <a:stretch>
            <a:fillRect/>
          </a:stretch>
        </p:blipFill>
        <p:spPr bwMode="auto">
          <a:xfrm>
            <a:off x="685800" y="2104172"/>
            <a:ext cx="1119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3" name="Picture 2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2523272"/>
            <a:ext cx="11191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4" name="Picture 2" descr="Image result for meta ar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06700" y="2253397"/>
            <a:ext cx="11176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5" name="Picture 4" descr="Image result for epson ar logo"/>
          <p:cNvPicPr>
            <a:picLocks noChangeAspect="1" noChangeArrowheads="1"/>
          </p:cNvPicPr>
          <p:nvPr/>
        </p:nvPicPr>
        <p:blipFill>
          <a:blip r:embed="rId11">
            <a:extLst>
              <a:ext uri="{28A0092B-C50C-407E-A947-70E740481C1C}">
                <a14:useLocalDpi xmlns:a14="http://schemas.microsoft.com/office/drawing/2010/main" val="0"/>
              </a:ext>
            </a:extLst>
          </a:blip>
          <a:srcRect t="30380" b="31660"/>
          <a:stretch>
            <a:fillRect/>
          </a:stretch>
        </p:blipFill>
        <p:spPr bwMode="auto">
          <a:xfrm>
            <a:off x="2900363" y="2918560"/>
            <a:ext cx="10239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6" name="Picture 6" descr="Image result for magic leap glass design"/>
          <p:cNvPicPr>
            <a:picLocks noChangeAspect="1" noChangeArrowheads="1"/>
          </p:cNvPicPr>
          <p:nvPr/>
        </p:nvPicPr>
        <p:blipFill>
          <a:blip r:embed="rId12">
            <a:extLst>
              <a:ext uri="{28A0092B-C50C-407E-A947-70E740481C1C}">
                <a14:useLocalDpi xmlns:a14="http://schemas.microsoft.com/office/drawing/2010/main" val="0"/>
              </a:ext>
            </a:extLst>
          </a:blip>
          <a:srcRect t="2879" r="8754" b="9077"/>
          <a:stretch>
            <a:fillRect/>
          </a:stretch>
        </p:blipFill>
        <p:spPr bwMode="auto">
          <a:xfrm>
            <a:off x="4464050" y="1597760"/>
            <a:ext cx="347345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7" name="Picture 8" descr="Image result for ar for maintenance"/>
          <p:cNvPicPr>
            <a:picLocks noChangeAspect="1" noChangeArrowheads="1"/>
          </p:cNvPicPr>
          <p:nvPr/>
        </p:nvPicPr>
        <p:blipFill>
          <a:blip r:embed="rId13">
            <a:extLst>
              <a:ext uri="{28A0092B-C50C-407E-A947-70E740481C1C}">
                <a14:useLocalDpi xmlns:a14="http://schemas.microsoft.com/office/drawing/2010/main" val="0"/>
              </a:ext>
            </a:extLst>
          </a:blip>
          <a:srcRect b="4161"/>
          <a:stretch>
            <a:fillRect/>
          </a:stretch>
        </p:blipFill>
        <p:spPr bwMode="auto">
          <a:xfrm>
            <a:off x="8731000" y="1605334"/>
            <a:ext cx="2664641" cy="162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rPr>
              <a:t>www.vrvca.com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3"/>
          <p:cNvSpPr txBox="1">
            <a:spLocks noChangeArrowheads="1"/>
          </p:cNvSpPr>
          <p:nvPr/>
        </p:nvSpPr>
        <p:spPr bwMode="auto">
          <a:xfrm>
            <a:off x="141288" y="117475"/>
            <a:ext cx="9867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2000" b="1" dirty="0">
                <a:solidFill>
                  <a:srgbClr val="FFFFFF"/>
                </a:solidFill>
                <a:latin typeface="Oscine" panose="020B0506040202020204" pitchFamily="34" charset="0"/>
                <a:ea typeface="+mn-ea"/>
              </a:rPr>
              <a:t>VR</a:t>
            </a:r>
            <a:r>
              <a:rPr lang="zh-CN" altLang="en-US" sz="2000" b="1" dirty="0">
                <a:solidFill>
                  <a:srgbClr val="FFFFFF"/>
                </a:solidFill>
                <a:latin typeface="Oscine" panose="020B0506040202020204" pitchFamily="34" charset="0"/>
                <a:ea typeface="+mn-ea"/>
              </a:rPr>
              <a:t>一体机</a:t>
            </a:r>
            <a:r>
              <a:rPr lang="en-US" altLang="zh-CN" sz="2000" b="1" dirty="0">
                <a:solidFill>
                  <a:srgbClr val="FFFFFF"/>
                </a:solidFill>
                <a:latin typeface="Oscine" panose="020B0506040202020204" pitchFamily="34" charset="0"/>
                <a:ea typeface="+mn-ea"/>
              </a:rPr>
              <a:t>: </a:t>
            </a:r>
            <a:r>
              <a:rPr lang="zh-CN" altLang="en-US" sz="2000" b="1" dirty="0">
                <a:solidFill>
                  <a:srgbClr val="FFFFFF"/>
                </a:solidFill>
                <a:latin typeface="Oscine" panose="020B0506040202020204" pitchFamily="34" charset="0"/>
                <a:ea typeface="+mn-ea"/>
              </a:rPr>
              <a:t>现阶段最适合消费者的硬件设备</a:t>
            </a:r>
          </a:p>
        </p:txBody>
      </p:sp>
      <p:sp>
        <p:nvSpPr>
          <p:cNvPr id="79874" name="文本框 3"/>
          <p:cNvSpPr txBox="1">
            <a:spLocks noChangeArrowheads="1"/>
          </p:cNvSpPr>
          <p:nvPr/>
        </p:nvSpPr>
        <p:spPr bwMode="auto">
          <a:xfrm>
            <a:off x="531813" y="1006475"/>
            <a:ext cx="3411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新的用户、使用场景和内容需求</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9875" name="文本框 3"/>
          <p:cNvSpPr txBox="1">
            <a:spLocks noChangeArrowheads="1"/>
          </p:cNvSpPr>
          <p:nvPr/>
        </p:nvSpPr>
        <p:spPr bwMode="auto">
          <a:xfrm>
            <a:off x="4356100" y="1006475"/>
            <a:ext cx="3768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某些技术将变得更为关键</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9876" name="文本框 3"/>
          <p:cNvSpPr txBox="1">
            <a:spLocks noChangeArrowheads="1"/>
          </p:cNvSpPr>
          <p:nvPr/>
        </p:nvSpPr>
        <p:spPr bwMode="auto">
          <a:xfrm>
            <a:off x="8537575" y="1006475"/>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硬件设备碎片化将为行业痛点 </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9877" name="文本框 3"/>
          <p:cNvSpPr txBox="1">
            <a:spLocks noChangeArrowheads="1"/>
          </p:cNvSpPr>
          <p:nvPr/>
        </p:nvSpPr>
        <p:spPr bwMode="auto">
          <a:xfrm>
            <a:off x="446088" y="3635501"/>
            <a:ext cx="3567112"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Clr>
                <a:schemeClr val="bg1"/>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比起</a:t>
            </a:r>
            <a:r>
              <a:rPr lang="en-US" altLang="zh-CN" sz="1600" dirty="0">
                <a:solidFill>
                  <a:srgbClr val="FFFFFF"/>
                </a:solidFill>
                <a:latin typeface="Oscine" panose="020B0506040202020204" pitchFamily="34" charset="0"/>
                <a:ea typeface="+mn-ea"/>
                <a:sym typeface="+mn-ea"/>
              </a:rPr>
              <a:t>PCVR</a:t>
            </a:r>
            <a:r>
              <a:rPr lang="zh-CN" altLang="en-US" sz="1600" dirty="0">
                <a:solidFill>
                  <a:srgbClr val="FFFFFF"/>
                </a:solidFill>
                <a:latin typeface="Oscine" panose="020B0506040202020204" pitchFamily="34" charset="0"/>
                <a:ea typeface="+mn-ea"/>
                <a:sym typeface="+mn-ea"/>
              </a:rPr>
              <a:t>主要针对的硬核玩家和</a:t>
            </a:r>
            <a:r>
              <a:rPr lang="en-US" altLang="zh-CN" sz="1600" dirty="0">
                <a:solidFill>
                  <a:srgbClr val="FFFFFF"/>
                </a:solidFill>
                <a:latin typeface="Oscine" panose="020B0506040202020204" pitchFamily="34" charset="0"/>
                <a:ea typeface="+mn-ea"/>
                <a:sym typeface="+mn-ea"/>
              </a:rPr>
              <a:t>B</a:t>
            </a:r>
            <a:r>
              <a:rPr lang="zh-CN" altLang="en-US" sz="1600" dirty="0">
                <a:solidFill>
                  <a:srgbClr val="FFFFFF"/>
                </a:solidFill>
                <a:latin typeface="Oscine" panose="020B0506040202020204" pitchFamily="34" charset="0"/>
                <a:ea typeface="+mn-ea"/>
                <a:sym typeface="+mn-ea"/>
              </a:rPr>
              <a:t>端用户，一体机能接触到更广泛的新用户群体（如</a:t>
            </a:r>
            <a:r>
              <a:rPr lang="zh-CN" altLang="en-US" sz="1600" b="1" dirty="0">
                <a:solidFill>
                  <a:srgbClr val="00B0F0"/>
                </a:solidFill>
                <a:latin typeface="Oscine" panose="020B0506040202020204" pitchFamily="34" charset="0"/>
                <a:ea typeface="+mn-ea"/>
                <a:sym typeface="+mn-ea"/>
              </a:rPr>
              <a:t>儿童、女性等</a:t>
            </a:r>
            <a:r>
              <a:rPr lang="zh-CN" altLang="en-US" sz="1600" dirty="0">
                <a:solidFill>
                  <a:srgbClr val="FFFFFF"/>
                </a:solidFill>
                <a:latin typeface="Oscine" panose="020B0506040202020204" pitchFamily="34" charset="0"/>
                <a:ea typeface="+mn-ea"/>
                <a:sym typeface="+mn-ea"/>
              </a:rPr>
              <a:t>）</a:t>
            </a:r>
          </a:p>
          <a:p>
            <a:pPr eaLnBrk="0" hangingPunct="0">
              <a:spcAft>
                <a:spcPts val="600"/>
              </a:spcAft>
              <a:buClr>
                <a:schemeClr val="bg1"/>
              </a:buClr>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设备的便携性会导致更多元的使用场景的出现，同时使用时间会更趋向碎片化</a:t>
            </a:r>
          </a:p>
          <a:p>
            <a:pPr eaLnBrk="0" hangingPunct="0">
              <a:spcAft>
                <a:spcPts val="600"/>
              </a:spcAft>
              <a:buClr>
                <a:schemeClr val="bg1"/>
              </a:buClr>
              <a:buFont typeface="宋体" panose="02010600030101010101" pitchFamily="2" charset="-122"/>
              <a:buChar char="•"/>
            </a:pPr>
            <a:r>
              <a:rPr lang="zh-CN" altLang="en-US" sz="1600" b="1" dirty="0">
                <a:solidFill>
                  <a:srgbClr val="00B0F0"/>
                </a:solidFill>
                <a:latin typeface="Oscine" panose="020B0506040202020204" pitchFamily="34" charset="0"/>
                <a:ea typeface="+mn-ea"/>
                <a:sym typeface="+mn-ea"/>
              </a:rPr>
              <a:t>视频</a:t>
            </a:r>
            <a:r>
              <a:rPr lang="zh-CN" altLang="en-US" sz="1600" dirty="0">
                <a:solidFill>
                  <a:srgbClr val="FFFFFF"/>
                </a:solidFill>
                <a:latin typeface="Oscine" panose="020B0506040202020204" pitchFamily="34" charset="0"/>
                <a:ea typeface="+mn-ea"/>
                <a:sym typeface="+mn-ea"/>
              </a:rPr>
              <a:t>、</a:t>
            </a:r>
            <a:r>
              <a:rPr lang="zh-CN" altLang="en-US" sz="1600" b="1" dirty="0">
                <a:solidFill>
                  <a:srgbClr val="00B0F0"/>
                </a:solidFill>
                <a:latin typeface="Oscine" panose="020B0506040202020204" pitchFamily="34" charset="0"/>
                <a:ea typeface="+mn-ea"/>
                <a:sym typeface="+mn-ea"/>
              </a:rPr>
              <a:t>轻交互</a:t>
            </a:r>
            <a:r>
              <a:rPr lang="zh-CN" altLang="en-US" sz="1600" dirty="0">
                <a:solidFill>
                  <a:srgbClr val="FFFFFF"/>
                </a:solidFill>
                <a:latin typeface="Oscine" panose="020B0506040202020204" pitchFamily="34" charset="0"/>
                <a:ea typeface="+mn-ea"/>
                <a:sym typeface="+mn-ea"/>
              </a:rPr>
              <a:t>类游戏体验、休闲类、以及具有</a:t>
            </a:r>
            <a:r>
              <a:rPr lang="zh-CN" altLang="en-US" sz="1600" b="1" dirty="0">
                <a:solidFill>
                  <a:srgbClr val="00B0F0"/>
                </a:solidFill>
                <a:latin typeface="Oscine" panose="020B0506040202020204" pitchFamily="34" charset="0"/>
                <a:ea typeface="+mn-ea"/>
                <a:sym typeface="+mn-ea"/>
              </a:rPr>
              <a:t>较短的时长</a:t>
            </a:r>
            <a:r>
              <a:rPr lang="zh-CN" altLang="en-US" sz="1600" dirty="0">
                <a:solidFill>
                  <a:srgbClr val="FFFFFF"/>
                </a:solidFill>
                <a:latin typeface="Oscine" panose="020B0506040202020204" pitchFamily="34" charset="0"/>
                <a:ea typeface="+mn-ea"/>
                <a:sym typeface="+mn-ea"/>
              </a:rPr>
              <a:t>和</a:t>
            </a:r>
            <a:r>
              <a:rPr lang="zh-CN" altLang="en-US" sz="1600" b="1" dirty="0">
                <a:solidFill>
                  <a:srgbClr val="00B0F0"/>
                </a:solidFill>
                <a:latin typeface="Oscine" panose="020B0506040202020204" pitchFamily="34" charset="0"/>
                <a:ea typeface="+mn-ea"/>
                <a:sym typeface="+mn-ea"/>
              </a:rPr>
              <a:t>较高的重复可玩性</a:t>
            </a:r>
            <a:r>
              <a:rPr lang="zh-CN" altLang="en-US" sz="1600" dirty="0">
                <a:solidFill>
                  <a:srgbClr val="FFFFFF"/>
                </a:solidFill>
                <a:latin typeface="Oscine" panose="020B0506040202020204" pitchFamily="34" charset="0"/>
                <a:ea typeface="+mn-ea"/>
                <a:sym typeface="+mn-ea"/>
              </a:rPr>
              <a:t>的内容将更符合新的消费需求</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79878" name="文本框 3"/>
          <p:cNvSpPr txBox="1">
            <a:spLocks noChangeArrowheads="1"/>
          </p:cNvSpPr>
          <p:nvPr/>
        </p:nvSpPr>
        <p:spPr bwMode="auto">
          <a:xfrm>
            <a:off x="4507705" y="3635501"/>
            <a:ext cx="3465513" cy="23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与</a:t>
            </a:r>
            <a:r>
              <a:rPr lang="en-US" altLang="zh-CN" sz="1600" dirty="0">
                <a:solidFill>
                  <a:srgbClr val="FFFFFF"/>
                </a:solidFill>
                <a:latin typeface="Oscine" panose="020B0506040202020204" pitchFamily="34" charset="0"/>
                <a:ea typeface="+mn-ea"/>
                <a:sym typeface="+mn-ea"/>
              </a:rPr>
              <a:t>PCVR</a:t>
            </a:r>
            <a:r>
              <a:rPr lang="zh-CN" altLang="en-US" sz="1600" dirty="0">
                <a:solidFill>
                  <a:srgbClr val="FFFFFF"/>
                </a:solidFill>
                <a:latin typeface="Oscine" panose="020B0506040202020204" pitchFamily="34" charset="0"/>
                <a:ea typeface="+mn-ea"/>
                <a:sym typeface="+mn-ea"/>
              </a:rPr>
              <a:t>相比不同技术堆栈（如</a:t>
            </a:r>
            <a:r>
              <a:rPr lang="en-US" altLang="zh-CN" sz="1600" dirty="0">
                <a:solidFill>
                  <a:srgbClr val="FFFFFF"/>
                </a:solidFill>
                <a:latin typeface="Oscine" panose="020B0506040202020204" pitchFamily="34" charset="0"/>
                <a:ea typeface="+mn-ea"/>
                <a:sym typeface="+mn-ea"/>
              </a:rPr>
              <a:t>Inside-out </a:t>
            </a:r>
            <a:r>
              <a:rPr lang="zh-CN" altLang="en-US" sz="1600" dirty="0">
                <a:solidFill>
                  <a:srgbClr val="FFFFFF"/>
                </a:solidFill>
                <a:latin typeface="Oscine" panose="020B0506040202020204" pitchFamily="34" charset="0"/>
                <a:ea typeface="+mn-ea"/>
                <a:sym typeface="+mn-ea"/>
              </a:rPr>
              <a:t>定位），更受限的图形计算能力</a:t>
            </a:r>
            <a:endParaRPr lang="en-US" altLang="zh-CN" sz="1600" dirty="0">
              <a:solidFill>
                <a:srgbClr val="FFFFFF"/>
              </a:solidFill>
              <a:latin typeface="Oscine" panose="020B0506040202020204" pitchFamily="34" charset="0"/>
              <a:ea typeface="+mn-ea"/>
              <a:sym typeface="+mn-ea"/>
            </a:endParaRPr>
          </a:p>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等线" panose="02010600030101010101" pitchFamily="2" charset="-122"/>
                <a:sym typeface="+mn-ea"/>
              </a:rPr>
              <a:t>相关领域机会包括：</a:t>
            </a:r>
          </a:p>
          <a:p>
            <a:pPr lvl="1" eaLnBrk="0" hangingPunct="0">
              <a:spcAft>
                <a:spcPts val="300"/>
              </a:spcAft>
              <a:buClr>
                <a:srgbClr val="FFFFFF"/>
              </a:buClr>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追踪技术（定位和</a:t>
            </a:r>
            <a:r>
              <a:rPr lang="zh-CN" altLang="en-US" sz="1600" b="1" dirty="0">
                <a:solidFill>
                  <a:srgbClr val="00B0F0"/>
                </a:solidFill>
                <a:latin typeface="Oscine" panose="020B0506040202020204" pitchFamily="34" charset="0"/>
                <a:ea typeface="+mn-ea"/>
                <a:sym typeface="+mn-ea"/>
              </a:rPr>
              <a:t>手势</a:t>
            </a:r>
            <a:r>
              <a:rPr lang="zh-CN" altLang="en-US" sz="1600" dirty="0">
                <a:solidFill>
                  <a:srgbClr val="FFFFFF"/>
                </a:solidFill>
                <a:latin typeface="Oscine" panose="020B0506040202020204" pitchFamily="34" charset="0"/>
                <a:ea typeface="+mn-ea"/>
                <a:sym typeface="+mn-ea"/>
              </a:rPr>
              <a:t>）</a:t>
            </a:r>
          </a:p>
          <a:p>
            <a:pPr lvl="1" eaLnBrk="0" hangingPunct="0">
              <a:spcAft>
                <a:spcPts val="300"/>
              </a:spcAft>
              <a:buClr>
                <a:srgbClr val="FFFFFF"/>
              </a:buClr>
              <a:buFont typeface="Wingdings" panose="05000000000000000000" pitchFamily="2" charset="2"/>
              <a:buChar char="Ø"/>
            </a:pPr>
            <a:r>
              <a:rPr lang="zh-CN" altLang="en-US" sz="1600" b="1" dirty="0">
                <a:solidFill>
                  <a:srgbClr val="00B0F0"/>
                </a:solidFill>
                <a:latin typeface="Oscine" panose="020B0506040202020204" pitchFamily="34" charset="0"/>
                <a:ea typeface="+mn-ea"/>
                <a:sym typeface="+mn-ea"/>
              </a:rPr>
              <a:t>注视点渲染</a:t>
            </a:r>
          </a:p>
          <a:p>
            <a:pPr lvl="1" eaLnBrk="0" hangingPunct="0">
              <a:spcAft>
                <a:spcPts val="300"/>
              </a:spcAft>
              <a:buClr>
                <a:srgbClr val="FFFFFF"/>
              </a:buClr>
              <a:buFont typeface="Wingdings" panose="05000000000000000000" pitchFamily="2" charset="2"/>
              <a:buChar char="Ø"/>
            </a:pPr>
            <a:r>
              <a:rPr lang="zh-CN" altLang="en-US" sz="1600" b="1" dirty="0">
                <a:solidFill>
                  <a:srgbClr val="00B0F0"/>
                </a:solidFill>
                <a:latin typeface="Oscine" panose="020B0506040202020204" pitchFamily="34" charset="0"/>
                <a:ea typeface="+mn-ea"/>
                <a:sym typeface="+mn-ea"/>
              </a:rPr>
              <a:t>流媒体</a:t>
            </a:r>
            <a:r>
              <a:rPr lang="en-US" altLang="zh-CN" sz="1600" dirty="0">
                <a:solidFill>
                  <a:srgbClr val="FFFFFF"/>
                </a:solidFill>
                <a:latin typeface="Oscine" panose="020B0506040202020204" pitchFamily="34" charset="0"/>
                <a:ea typeface="+mn-ea"/>
                <a:sym typeface="+mn-ea"/>
              </a:rPr>
              <a:t>/</a:t>
            </a:r>
            <a:r>
              <a:rPr lang="zh-CN" altLang="en-US" sz="1600" dirty="0">
                <a:solidFill>
                  <a:srgbClr val="FFFFFF"/>
                </a:solidFill>
                <a:latin typeface="Oscine" panose="020B0506040202020204" pitchFamily="34" charset="0"/>
                <a:ea typeface="+mn-ea"/>
                <a:sym typeface="+mn-ea"/>
              </a:rPr>
              <a:t>压缩</a:t>
            </a:r>
          </a:p>
          <a:p>
            <a:pPr lvl="1" eaLnBrk="0" hangingPunct="0">
              <a:spcAft>
                <a:spcPts val="300"/>
              </a:spcAft>
              <a:buClr>
                <a:srgbClr val="FFFFFF"/>
              </a:buClr>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计算机视觉</a:t>
            </a:r>
          </a:p>
        </p:txBody>
      </p:sp>
      <p:sp>
        <p:nvSpPr>
          <p:cNvPr id="79879" name="文本框 3"/>
          <p:cNvSpPr txBox="1">
            <a:spLocks noChangeArrowheads="1"/>
          </p:cNvSpPr>
          <p:nvPr/>
        </p:nvSpPr>
        <p:spPr bwMode="auto">
          <a:xfrm>
            <a:off x="8267700" y="3635501"/>
            <a:ext cx="3678877"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比起</a:t>
            </a:r>
            <a:r>
              <a:rPr lang="en-US" altLang="zh-CN" sz="1600" dirty="0">
                <a:solidFill>
                  <a:srgbClr val="FFFFFF"/>
                </a:solidFill>
                <a:latin typeface="Oscine" panose="020B0506040202020204" pitchFamily="34" charset="0"/>
                <a:ea typeface="+mn-ea"/>
                <a:sym typeface="+mn-ea"/>
              </a:rPr>
              <a:t>PCVR</a:t>
            </a:r>
            <a:r>
              <a:rPr lang="zh-CN" altLang="en-US" sz="1600" dirty="0">
                <a:solidFill>
                  <a:srgbClr val="FFFFFF"/>
                </a:solidFill>
                <a:latin typeface="Oscine" panose="020B0506040202020204" pitchFamily="34" charset="0"/>
                <a:ea typeface="+mn-ea"/>
                <a:sym typeface="+mn-ea"/>
              </a:rPr>
              <a:t>有着较低的硬件生产门槛；在分发方面也没有像</a:t>
            </a:r>
            <a:r>
              <a:rPr lang="en-US" altLang="zh-CN" sz="1600" dirty="0">
                <a:solidFill>
                  <a:srgbClr val="FFFFFF"/>
                </a:solidFill>
                <a:latin typeface="Oscine" panose="020B0506040202020204" pitchFamily="34" charset="0"/>
                <a:ea typeface="+mn-ea"/>
                <a:sym typeface="+mn-ea"/>
              </a:rPr>
              <a:t>Steam</a:t>
            </a:r>
            <a:r>
              <a:rPr lang="zh-CN" altLang="en-US" sz="1600" dirty="0">
                <a:solidFill>
                  <a:srgbClr val="FFFFFF"/>
                </a:solidFill>
                <a:latin typeface="Oscine" panose="020B0506040202020204" pitchFamily="34" charset="0"/>
                <a:ea typeface="+mn-ea"/>
                <a:sym typeface="+mn-ea"/>
              </a:rPr>
              <a:t>那样的现存主导平台</a:t>
            </a:r>
          </a:p>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设备碎片化将可能是持续困扰消费者和开发者的一个问题</a:t>
            </a:r>
          </a:p>
          <a:p>
            <a:pPr eaLnBrk="0" hangingPunct="0">
              <a:spcAft>
                <a:spcPts val="3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相关领域机会包括：</a:t>
            </a:r>
          </a:p>
          <a:p>
            <a:pPr lvl="1" eaLnBrk="0" hangingPunct="0">
              <a:spcAft>
                <a:spcPts val="300"/>
              </a:spcAft>
              <a:buClr>
                <a:srgbClr val="FFFFFF"/>
              </a:buClr>
              <a:buFont typeface="Wingdings" panose="05000000000000000000" pitchFamily="2" charset="2"/>
              <a:buChar char="Ø"/>
            </a:pPr>
            <a:r>
              <a:rPr lang="zh-CN" altLang="en-US" sz="1600" b="1" dirty="0">
                <a:solidFill>
                  <a:srgbClr val="00B0F0"/>
                </a:solidFill>
                <a:latin typeface="Oscine" panose="020B0506040202020204" pitchFamily="34" charset="0"/>
                <a:ea typeface="+mn-ea"/>
                <a:sym typeface="+mn-ea"/>
              </a:rPr>
              <a:t>降低跨平台开发成本和复杂性</a:t>
            </a:r>
            <a:r>
              <a:rPr lang="zh-CN" altLang="en-US" sz="1600" dirty="0">
                <a:solidFill>
                  <a:schemeClr val="bg1"/>
                </a:solidFill>
                <a:latin typeface="Oscine" panose="020B0506040202020204" pitchFamily="34" charset="0"/>
                <a:ea typeface="+mn-ea"/>
                <a:sym typeface="+mn-ea"/>
              </a:rPr>
              <a:t>的中间件</a:t>
            </a:r>
          </a:p>
          <a:p>
            <a:pPr lvl="1" eaLnBrk="0" hangingPunct="0">
              <a:spcAft>
                <a:spcPts val="300"/>
              </a:spcAft>
              <a:buClr>
                <a:srgbClr val="FFFFFF"/>
              </a:buClr>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能跨设备使用，</a:t>
            </a:r>
            <a:r>
              <a:rPr lang="zh-CN" altLang="en-US" sz="1600" b="1" dirty="0">
                <a:solidFill>
                  <a:srgbClr val="00B0F0"/>
                </a:solidFill>
                <a:latin typeface="Oscine" panose="020B0506040202020204" pitchFamily="34" charset="0"/>
                <a:ea typeface="+mn-ea"/>
                <a:sym typeface="+mn-ea"/>
              </a:rPr>
              <a:t>连接不同用户</a:t>
            </a:r>
            <a:r>
              <a:rPr lang="zh-CN" altLang="en-US" sz="1600" dirty="0">
                <a:solidFill>
                  <a:srgbClr val="FFFFFF"/>
                </a:solidFill>
                <a:latin typeface="Oscine" panose="020B0506040202020204" pitchFamily="34" charset="0"/>
                <a:ea typeface="+mn-ea"/>
                <a:sym typeface="+mn-ea"/>
              </a:rPr>
              <a:t>的平台应用</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pic>
        <p:nvPicPr>
          <p:cNvPr id="79881" name="Picture 2"/>
          <p:cNvPicPr>
            <a:picLocks noChangeAspect="1" noChangeArrowheads="1"/>
          </p:cNvPicPr>
          <p:nvPr/>
        </p:nvPicPr>
        <p:blipFill>
          <a:blip r:embed="rId3">
            <a:extLst>
              <a:ext uri="{28A0092B-C50C-407E-A947-70E740481C1C}">
                <a14:useLocalDpi xmlns:a14="http://schemas.microsoft.com/office/drawing/2010/main" val="0"/>
              </a:ext>
            </a:extLst>
          </a:blip>
          <a:srcRect r="2357"/>
          <a:stretch>
            <a:fillRect/>
          </a:stretch>
        </p:blipFill>
        <p:spPr bwMode="auto">
          <a:xfrm>
            <a:off x="4710907" y="1620388"/>
            <a:ext cx="31623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图片 4" descr="htc"/>
          <p:cNvPicPr>
            <a:picLocks noChangeAspect="1" noChangeArrowheads="1"/>
          </p:cNvPicPr>
          <p:nvPr/>
        </p:nvPicPr>
        <p:blipFill>
          <a:blip r:embed="rId4">
            <a:extLst>
              <a:ext uri="{28A0092B-C50C-407E-A947-70E740481C1C}">
                <a14:useLocalDpi xmlns:a14="http://schemas.microsoft.com/office/drawing/2010/main" val="0"/>
              </a:ext>
            </a:extLst>
          </a:blip>
          <a:srcRect l="23891" t="22247" r="25121" b="27126"/>
          <a:stretch>
            <a:fillRect/>
          </a:stretch>
        </p:blipFill>
        <p:spPr bwMode="auto">
          <a:xfrm>
            <a:off x="8634413" y="1660075"/>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图片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5500" y="1668013"/>
            <a:ext cx="56673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图片 17"/>
          <p:cNvPicPr>
            <a:picLocks noChangeAspect="1" noChangeArrowheads="1"/>
          </p:cNvPicPr>
          <p:nvPr/>
        </p:nvPicPr>
        <p:blipFill>
          <a:blip r:embed="rId6" cstate="print">
            <a:extLst>
              <a:ext uri="{28A0092B-C50C-407E-A947-70E740481C1C}">
                <a14:useLocalDpi xmlns:a14="http://schemas.microsoft.com/office/drawing/2010/main" val="0"/>
              </a:ext>
            </a:extLst>
          </a:blip>
          <a:srcRect l="17870" t="7915" r="17020" b="5006"/>
          <a:stretch>
            <a:fillRect/>
          </a:stretch>
        </p:blipFill>
        <p:spPr bwMode="auto">
          <a:xfrm>
            <a:off x="10855325" y="2331588"/>
            <a:ext cx="4492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图片 20"/>
          <p:cNvPicPr>
            <a:picLocks noChangeAspect="1" noChangeArrowheads="1"/>
          </p:cNvPicPr>
          <p:nvPr/>
        </p:nvPicPr>
        <p:blipFill>
          <a:blip r:embed="rId7">
            <a:extLst>
              <a:ext uri="{28A0092B-C50C-407E-A947-70E740481C1C}">
                <a14:useLocalDpi xmlns:a14="http://schemas.microsoft.com/office/drawing/2010/main" val="0"/>
              </a:ext>
            </a:extLst>
          </a:blip>
          <a:srcRect l="19579" t="7709" r="18538" b="6868"/>
          <a:stretch>
            <a:fillRect/>
          </a:stretch>
        </p:blipFill>
        <p:spPr bwMode="auto">
          <a:xfrm>
            <a:off x="9332913" y="1668013"/>
            <a:ext cx="6667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6" name="图片 21"/>
          <p:cNvPicPr>
            <a:picLocks noChangeAspect="1" noChangeArrowheads="1"/>
          </p:cNvPicPr>
          <p:nvPr/>
        </p:nvPicPr>
        <p:blipFill>
          <a:blip r:embed="rId8">
            <a:extLst>
              <a:ext uri="{28A0092B-C50C-407E-A947-70E740481C1C}">
                <a14:useLocalDpi xmlns:a14="http://schemas.microsoft.com/office/drawing/2010/main" val="0"/>
              </a:ext>
            </a:extLst>
          </a:blip>
          <a:srcRect t="16583" b="16531"/>
          <a:stretch>
            <a:fillRect/>
          </a:stretch>
        </p:blipFill>
        <p:spPr bwMode="auto">
          <a:xfrm>
            <a:off x="9882188" y="2877688"/>
            <a:ext cx="13668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7" name="图片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77325" y="2864988"/>
            <a:ext cx="6238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8"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9200" y="1674363"/>
            <a:ext cx="7461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9" name="Picture 14" descr="Image result for pico vr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91588" y="2336350"/>
            <a:ext cx="174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rPr>
              <a:t>www.vrvca.com</a:t>
            </a:r>
          </a:p>
        </p:txBody>
      </p:sp>
      <p:pic>
        <p:nvPicPr>
          <p:cNvPr id="1028" name="Picture 4" descr="richard lai vive focus的圖片搜尋結果"/>
          <p:cNvPicPr>
            <a:picLocks noChangeAspect="1" noChangeArrowheads="1"/>
          </p:cNvPicPr>
          <p:nvPr/>
        </p:nvPicPr>
        <p:blipFill rotWithShape="1">
          <a:blip r:embed="rId12">
            <a:extLst>
              <a:ext uri="{28A0092B-C50C-407E-A947-70E740481C1C}">
                <a14:useLocalDpi xmlns:a14="http://schemas.microsoft.com/office/drawing/2010/main" val="0"/>
              </a:ext>
            </a:extLst>
          </a:blip>
          <a:srcRect l="4292" r="6680"/>
          <a:stretch>
            <a:fillRect/>
          </a:stretch>
        </p:blipFill>
        <p:spPr bwMode="auto">
          <a:xfrm>
            <a:off x="706436" y="1620388"/>
            <a:ext cx="3062289" cy="1808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3"/>
          <p:cNvSpPr txBox="1">
            <a:spLocks noChangeArrowheads="1"/>
          </p:cNvSpPr>
          <p:nvPr/>
        </p:nvSpPr>
        <p:spPr bwMode="auto">
          <a:xfrm>
            <a:off x="141288" y="-1588"/>
            <a:ext cx="9231312"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2000" b="1" dirty="0">
                <a:solidFill>
                  <a:srgbClr val="FFFFFF"/>
                </a:solidFill>
                <a:latin typeface="Oscine" panose="020B0506040202020204" pitchFamily="34" charset="0"/>
                <a:ea typeface="+mn-ea"/>
              </a:rPr>
              <a:t>PCVR</a:t>
            </a:r>
            <a:r>
              <a:rPr lang="zh-CN" altLang="en-US" sz="2000" b="1" dirty="0">
                <a:solidFill>
                  <a:srgbClr val="FFFFFF"/>
                </a:solidFill>
                <a:latin typeface="Oscine" panose="020B0506040202020204" pitchFamily="34" charset="0"/>
                <a:ea typeface="+mn-ea"/>
              </a:rPr>
              <a:t>设备升级</a:t>
            </a:r>
            <a:r>
              <a:rPr lang="en-US" altLang="zh-CN" sz="2000" b="1" dirty="0">
                <a:solidFill>
                  <a:srgbClr val="FFFFFF"/>
                </a:solidFill>
                <a:latin typeface="Oscine" panose="020B0506040202020204" pitchFamily="34" charset="0"/>
                <a:ea typeface="+mn-ea"/>
              </a:rPr>
              <a:t>: </a:t>
            </a:r>
            <a:r>
              <a:rPr lang="zh-CN" altLang="en-US" sz="2000" b="1" dirty="0">
                <a:solidFill>
                  <a:srgbClr val="FFFFFF"/>
                </a:solidFill>
                <a:latin typeface="Oscine" panose="020B0506040202020204" pitchFamily="34" charset="0"/>
                <a:ea typeface="+mn-ea"/>
              </a:rPr>
              <a:t>协助线下店提供更佳的体验及降低成本以实现快速扩张；</a:t>
            </a:r>
            <a:r>
              <a:rPr lang="en-US" altLang="zh-CN" sz="2000" b="1" dirty="0">
                <a:solidFill>
                  <a:srgbClr val="FFFFFF"/>
                </a:solidFill>
                <a:latin typeface="Oscine" panose="020B0506040202020204" pitchFamily="34" charset="0"/>
                <a:ea typeface="+mn-ea"/>
              </a:rPr>
              <a:t/>
            </a:r>
            <a:br>
              <a:rPr lang="en-US" altLang="zh-CN" sz="2000" b="1" dirty="0">
                <a:solidFill>
                  <a:srgbClr val="FFFFFF"/>
                </a:solidFill>
                <a:latin typeface="Oscine" panose="020B0506040202020204" pitchFamily="34" charset="0"/>
                <a:ea typeface="+mn-ea"/>
              </a:rPr>
            </a:br>
            <a:r>
              <a:rPr lang="zh-CN" altLang="en-US" sz="2000" b="1" dirty="0">
                <a:solidFill>
                  <a:srgbClr val="FFFFFF"/>
                </a:solidFill>
                <a:latin typeface="Oscine" panose="020B0506040202020204" pitchFamily="34" charset="0"/>
                <a:ea typeface="+mn-ea"/>
              </a:rPr>
              <a:t>加速在企业</a:t>
            </a:r>
            <a:r>
              <a:rPr lang="en-US" altLang="zh-CN" sz="2000" b="1" dirty="0">
                <a:solidFill>
                  <a:srgbClr val="FFFFFF"/>
                </a:solidFill>
                <a:latin typeface="Oscine" panose="020B0506040202020204" pitchFamily="34" charset="0"/>
                <a:ea typeface="+mn-ea"/>
              </a:rPr>
              <a:t>/</a:t>
            </a:r>
            <a:r>
              <a:rPr lang="zh-CN" altLang="en-US" sz="2000" b="1" dirty="0">
                <a:solidFill>
                  <a:srgbClr val="FFFFFF"/>
                </a:solidFill>
                <a:latin typeface="Oscine" panose="020B0506040202020204" pitchFamily="34" charset="0"/>
                <a:ea typeface="+mn-ea"/>
              </a:rPr>
              <a:t>垂直行业的渗透</a:t>
            </a:r>
          </a:p>
        </p:txBody>
      </p:sp>
      <p:sp>
        <p:nvSpPr>
          <p:cNvPr id="81922" name="文本框 3"/>
          <p:cNvSpPr txBox="1">
            <a:spLocks noChangeArrowheads="1"/>
          </p:cNvSpPr>
          <p:nvPr/>
        </p:nvSpPr>
        <p:spPr bwMode="auto">
          <a:xfrm>
            <a:off x="362568" y="965200"/>
            <a:ext cx="3591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分辨率和定位方案升级</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81923" name="文本框 3"/>
          <p:cNvSpPr txBox="1">
            <a:spLocks noChangeArrowheads="1"/>
          </p:cNvSpPr>
          <p:nvPr/>
        </p:nvSpPr>
        <p:spPr bwMode="auto">
          <a:xfrm>
            <a:off x="4360862" y="965200"/>
            <a:ext cx="3500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优质线下店在全球快速发展</a:t>
            </a:r>
            <a:endParaRPr lang="zh-CN" altLang="en-US"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81924" name="文本框 3"/>
          <p:cNvSpPr txBox="1">
            <a:spLocks noChangeArrowheads="1"/>
          </p:cNvSpPr>
          <p:nvPr/>
        </p:nvSpPr>
        <p:spPr bwMode="auto">
          <a:xfrm>
            <a:off x="8299696" y="965200"/>
            <a:ext cx="3284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dirty="0">
                <a:solidFill>
                  <a:srgbClr val="FFFFFF"/>
                </a:solidFill>
                <a:latin typeface="Oscine" panose="020B0506040202020204" pitchFamily="34" charset="0"/>
                <a:ea typeface="+mn-ea"/>
                <a:sym typeface="+mn-ea"/>
              </a:rPr>
              <a:t>满足某些垂直行业的门槛要求</a:t>
            </a:r>
            <a:endParaRPr lang="en-US" altLang="zh-CN" sz="18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81925" name="文本框 3"/>
          <p:cNvSpPr txBox="1">
            <a:spLocks noChangeArrowheads="1"/>
          </p:cNvSpPr>
          <p:nvPr/>
        </p:nvSpPr>
        <p:spPr bwMode="auto">
          <a:xfrm>
            <a:off x="541337" y="3536889"/>
            <a:ext cx="3530601"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配备</a:t>
            </a:r>
            <a:r>
              <a:rPr lang="en-US" altLang="zh-CN" sz="1600" b="1" dirty="0">
                <a:solidFill>
                  <a:srgbClr val="00B0F0"/>
                </a:solidFill>
                <a:latin typeface="Oscine" panose="020B0506040202020204" pitchFamily="34" charset="0"/>
                <a:ea typeface="+mn-ea"/>
                <a:sym typeface="+mn-ea"/>
              </a:rPr>
              <a:t>3K/4K</a:t>
            </a:r>
            <a:r>
              <a:rPr lang="zh-CN" altLang="en-US" sz="1600" b="1" dirty="0">
                <a:solidFill>
                  <a:srgbClr val="00B0F0"/>
                </a:solidFill>
                <a:latin typeface="Oscine" panose="020B0506040202020204" pitchFamily="34" charset="0"/>
                <a:ea typeface="+mn-ea"/>
                <a:sym typeface="+mn-ea"/>
              </a:rPr>
              <a:t>分辨率</a:t>
            </a:r>
            <a:r>
              <a:rPr lang="zh-CN" altLang="en-US" sz="1600" dirty="0">
                <a:solidFill>
                  <a:srgbClr val="FFFFFF"/>
                </a:solidFill>
                <a:latin typeface="Oscine" panose="020B0506040202020204" pitchFamily="34" charset="0"/>
                <a:ea typeface="+mn-ea"/>
                <a:sym typeface="+mn-ea"/>
              </a:rPr>
              <a:t>的头显正逐渐成为主流；厂商正大力投资新的显示技术（例如微型</a:t>
            </a:r>
            <a:r>
              <a:rPr lang="en-US" altLang="zh-CN" sz="1600" dirty="0">
                <a:solidFill>
                  <a:srgbClr val="FFFFFF"/>
                </a:solidFill>
                <a:latin typeface="Oscine" panose="020B0506040202020204" pitchFamily="34" charset="0"/>
                <a:ea typeface="+mn-ea"/>
                <a:sym typeface="+mn-ea"/>
              </a:rPr>
              <a:t>LED</a:t>
            </a:r>
            <a:r>
              <a:rPr lang="zh-CN" altLang="en-US" sz="1600" dirty="0">
                <a:solidFill>
                  <a:srgbClr val="FFFFFF"/>
                </a:solidFill>
                <a:latin typeface="Oscine" panose="020B0506040202020204" pitchFamily="34" charset="0"/>
                <a:ea typeface="+mn-ea"/>
                <a:sym typeface="+mn-ea"/>
              </a:rPr>
              <a:t>、</a:t>
            </a:r>
            <a:r>
              <a:rPr lang="en-US" altLang="zh-CN" sz="1600" dirty="0">
                <a:solidFill>
                  <a:srgbClr val="FFFFFF"/>
                </a:solidFill>
                <a:latin typeface="Oscine" panose="020B0506040202020204" pitchFamily="34" charset="0"/>
                <a:ea typeface="+mn-ea"/>
                <a:sym typeface="+mn-ea"/>
              </a:rPr>
              <a:t>LTPS LCD</a:t>
            </a:r>
            <a:r>
              <a:rPr lang="zh-CN" altLang="en-US" sz="1600" dirty="0">
                <a:solidFill>
                  <a:srgbClr val="FFFFFF"/>
                </a:solidFill>
                <a:latin typeface="Oscine" panose="020B0506040202020204" pitchFamily="34" charset="0"/>
                <a:ea typeface="+mn-ea"/>
                <a:sym typeface="+mn-ea"/>
              </a:rPr>
              <a:t>），有望为分辨率带来数量级的</a:t>
            </a:r>
            <a:r>
              <a:rPr lang="zh-CN" altLang="en-US" sz="1600" dirty="0">
                <a:solidFill>
                  <a:srgbClr val="FFFFFF"/>
                </a:solidFill>
                <a:latin typeface="Oscine" panose="020B0506040202020204" pitchFamily="34" charset="0"/>
                <a:ea typeface="等线" panose="02010600030101010101" pitchFamily="2" charset="-122"/>
                <a:sym typeface="+mn-ea"/>
              </a:rPr>
              <a:t>提升</a:t>
            </a:r>
            <a:r>
              <a:rPr lang="zh-CN" altLang="en-US" sz="1600" dirty="0">
                <a:solidFill>
                  <a:srgbClr val="FFFFFF"/>
                </a:solidFill>
                <a:latin typeface="Oscine" panose="020B0506040202020204" pitchFamily="34" charset="0"/>
                <a:ea typeface="+mn-ea"/>
                <a:sym typeface="+mn-ea"/>
              </a:rPr>
              <a:t>并降低成本</a:t>
            </a:r>
          </a:p>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无线技术变得更加普及</a:t>
            </a:r>
          </a:p>
          <a:p>
            <a:pPr eaLnBrk="0" hangingPunct="0">
              <a:spcAft>
                <a:spcPts val="600"/>
              </a:spcAft>
              <a:buFont typeface="宋体" panose="02010600030101010101" pitchFamily="2" charset="-122"/>
              <a:buChar char="•"/>
            </a:pPr>
            <a:r>
              <a:rPr lang="en-US" altLang="zh-CN" sz="1600" dirty="0" err="1">
                <a:solidFill>
                  <a:srgbClr val="FFFFFF"/>
                </a:solidFill>
                <a:latin typeface="Oscine" panose="020B0506040202020204" pitchFamily="34" charset="0"/>
                <a:ea typeface="+mn-ea"/>
                <a:sym typeface="+mn-ea"/>
              </a:rPr>
              <a:t>SteamVR</a:t>
            </a:r>
            <a:r>
              <a:rPr lang="en-US" altLang="zh-CN" sz="1600" dirty="0">
                <a:solidFill>
                  <a:srgbClr val="FFFFFF"/>
                </a:solidFill>
                <a:latin typeface="Oscine" panose="020B0506040202020204" pitchFamily="34" charset="0"/>
                <a:ea typeface="+mn-ea"/>
                <a:sym typeface="+mn-ea"/>
              </a:rPr>
              <a:t> 2.0</a:t>
            </a:r>
            <a:r>
              <a:rPr lang="zh-CN" altLang="en-US" sz="1600" dirty="0">
                <a:solidFill>
                  <a:srgbClr val="FFFFFF"/>
                </a:solidFill>
                <a:latin typeface="Oscine" panose="020B0506040202020204" pitchFamily="34" charset="0"/>
                <a:ea typeface="+mn-ea"/>
                <a:sym typeface="+mn-ea"/>
              </a:rPr>
              <a:t>光塔以低于传统光学定位方案的</a:t>
            </a:r>
            <a:r>
              <a:rPr lang="en-US" altLang="zh-CN" sz="1600" b="1" dirty="0">
                <a:solidFill>
                  <a:srgbClr val="00B0F0"/>
                </a:solidFill>
                <a:latin typeface="Oscine" panose="020B0506040202020204" pitchFamily="34" charset="0"/>
                <a:ea typeface="+mn-ea"/>
                <a:sym typeface="+mn-ea"/>
              </a:rPr>
              <a:t>5</a:t>
            </a:r>
            <a:r>
              <a:rPr lang="zh-CN" altLang="en-US" sz="1600" b="1" dirty="0">
                <a:solidFill>
                  <a:srgbClr val="00B0F0"/>
                </a:solidFill>
                <a:latin typeface="Oscine" panose="020B0506040202020204" pitchFamily="34" charset="0"/>
                <a:ea typeface="+mn-ea"/>
                <a:sym typeface="+mn-ea"/>
              </a:rPr>
              <a:t>％成本</a:t>
            </a:r>
            <a:r>
              <a:rPr lang="zh-CN" altLang="en-US" sz="1600" dirty="0">
                <a:solidFill>
                  <a:srgbClr val="FFFFFF"/>
                </a:solidFill>
                <a:latin typeface="Oscine" panose="020B0506040202020204" pitchFamily="34" charset="0"/>
                <a:ea typeface="+mn-ea"/>
                <a:sym typeface="+mn-ea"/>
              </a:rPr>
              <a:t>，实现</a:t>
            </a:r>
            <a:r>
              <a:rPr lang="en-US" altLang="zh-CN" sz="1600" dirty="0">
                <a:solidFill>
                  <a:srgbClr val="FFFFFF"/>
                </a:solidFill>
                <a:latin typeface="Oscine" panose="020B0506040202020204" pitchFamily="34" charset="0"/>
                <a:ea typeface="+mn-ea"/>
                <a:sym typeface="+mn-ea"/>
              </a:rPr>
              <a:t>10m x 10m</a:t>
            </a:r>
            <a:r>
              <a:rPr lang="zh-CN" altLang="en-US" sz="1600" dirty="0">
                <a:solidFill>
                  <a:srgbClr val="FFFFFF"/>
                </a:solidFill>
                <a:latin typeface="Oscine" panose="020B0506040202020204" pitchFamily="34" charset="0"/>
                <a:ea typeface="+mn-ea"/>
                <a:sym typeface="+mn-ea"/>
              </a:rPr>
              <a:t>的</a:t>
            </a:r>
            <a:r>
              <a:rPr lang="zh-CN" altLang="en-US" sz="1600" b="1" dirty="0">
                <a:solidFill>
                  <a:srgbClr val="00B0F0"/>
                </a:solidFill>
                <a:latin typeface="Oscine" panose="020B0506040202020204" pitchFamily="34" charset="0"/>
                <a:ea typeface="+mn-ea"/>
                <a:sym typeface="+mn-ea"/>
              </a:rPr>
              <a:t>大面积追踪</a:t>
            </a:r>
            <a:r>
              <a:rPr lang="zh-CN" altLang="en-US" sz="1600" dirty="0">
                <a:solidFill>
                  <a:schemeClr val="bg1"/>
                </a:solidFill>
                <a:latin typeface="Oscine" panose="020B0506040202020204" pitchFamily="34" charset="0"/>
                <a:ea typeface="+mn-ea"/>
                <a:sym typeface="+mn-ea"/>
              </a:rPr>
              <a:t>；</a:t>
            </a:r>
            <a:r>
              <a:rPr lang="en-US" altLang="zh-CN" sz="1600" dirty="0">
                <a:solidFill>
                  <a:schemeClr val="bg1"/>
                </a:solidFill>
                <a:latin typeface="Oscine" panose="020B0506040202020204" pitchFamily="34" charset="0"/>
                <a:ea typeface="+mn-ea"/>
                <a:sym typeface="+mn-ea"/>
              </a:rPr>
              <a:t>Inside-out</a:t>
            </a:r>
            <a:r>
              <a:rPr lang="zh-CN" altLang="en-US" sz="1600" dirty="0">
                <a:solidFill>
                  <a:schemeClr val="bg1"/>
                </a:solidFill>
                <a:latin typeface="Oscine" panose="020B0506040202020204" pitchFamily="34" charset="0"/>
                <a:ea typeface="+mn-ea"/>
                <a:sym typeface="+mn-ea"/>
              </a:rPr>
              <a:t>定位的可靠性亦在提高</a:t>
            </a:r>
            <a:endParaRPr lang="zh-CN" altLang="en-US" sz="1600" dirty="0">
              <a:solidFill>
                <a:schemeClr val="bg1"/>
              </a:solidFill>
              <a:latin typeface="Oscine" panose="020B0506040202020204" pitchFamily="34" charset="0"/>
              <a:ea typeface="+mn-ea"/>
              <a:cs typeface="Times New Roman" panose="02020603050405020304" pitchFamily="18" charset="0"/>
              <a:sym typeface="+mn-ea"/>
            </a:endParaRPr>
          </a:p>
        </p:txBody>
      </p:sp>
      <p:sp>
        <p:nvSpPr>
          <p:cNvPr id="81926" name="文本框 3"/>
          <p:cNvSpPr txBox="1">
            <a:spLocks noChangeArrowheads="1"/>
          </p:cNvSpPr>
          <p:nvPr/>
        </p:nvSpPr>
        <p:spPr bwMode="auto">
          <a:xfrm>
            <a:off x="4216399" y="3536889"/>
            <a:ext cx="378936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拥有高质量自研内容（例如</a:t>
            </a:r>
            <a:r>
              <a:rPr lang="en-US" altLang="zh-CN" sz="1600" dirty="0">
                <a:solidFill>
                  <a:srgbClr val="FFFFFF"/>
                </a:solidFill>
                <a:latin typeface="Oscine" panose="020B0506040202020204" pitchFamily="34" charset="0"/>
                <a:ea typeface="+mn-ea"/>
                <a:sym typeface="+mn-ea"/>
              </a:rPr>
              <a:t>The Void</a:t>
            </a:r>
            <a:r>
              <a:rPr lang="zh-CN" altLang="en-US" sz="1600" dirty="0">
                <a:solidFill>
                  <a:srgbClr val="FFFFFF"/>
                </a:solidFill>
                <a:latin typeface="Oscine" panose="020B0506040202020204" pitchFamily="34" charset="0"/>
                <a:ea typeface="+mn-ea"/>
                <a:sym typeface="+mn-ea"/>
              </a:rPr>
              <a:t>、</a:t>
            </a:r>
            <a:r>
              <a:rPr lang="en-US" altLang="zh-CN" sz="1600" dirty="0">
                <a:solidFill>
                  <a:srgbClr val="FFFFFF"/>
                </a:solidFill>
                <a:latin typeface="Oscine" panose="020B0506040202020204" pitchFamily="34" charset="0"/>
                <a:ea typeface="+mn-ea"/>
                <a:sym typeface="+mn-ea"/>
              </a:rPr>
              <a:t>Dream Immersive</a:t>
            </a:r>
            <a:r>
              <a:rPr lang="zh-CN" altLang="en-US" sz="1600" dirty="0">
                <a:solidFill>
                  <a:srgbClr val="FFFFFF"/>
                </a:solidFill>
                <a:latin typeface="Oscine" panose="020B0506040202020204" pitchFamily="34" charset="0"/>
                <a:ea typeface="+mn-ea"/>
                <a:sym typeface="+mn-ea"/>
              </a:rPr>
              <a:t>、</a:t>
            </a:r>
            <a:r>
              <a:rPr lang="en-US" altLang="zh-CN" sz="1600" dirty="0" err="1">
                <a:solidFill>
                  <a:srgbClr val="FFFFFF"/>
                </a:solidFill>
                <a:latin typeface="Oscine" panose="020B0506040202020204" pitchFamily="34" charset="0"/>
                <a:ea typeface="+mn-ea"/>
                <a:sym typeface="+mn-ea"/>
              </a:rPr>
              <a:t>VRZone</a:t>
            </a:r>
            <a:r>
              <a:rPr lang="zh-CN" altLang="en-US" sz="1600" dirty="0">
                <a:solidFill>
                  <a:srgbClr val="FFFFFF"/>
                </a:solidFill>
                <a:latin typeface="Oscine" panose="020B0506040202020204" pitchFamily="34" charset="0"/>
                <a:ea typeface="+mn-ea"/>
                <a:sym typeface="+mn-ea"/>
              </a:rPr>
              <a:t>）的优质</a:t>
            </a:r>
            <a:r>
              <a:rPr lang="en-US" altLang="zh-CN" sz="1600" b="1" dirty="0">
                <a:solidFill>
                  <a:srgbClr val="00B0F0"/>
                </a:solidFill>
                <a:latin typeface="Oscine" panose="020B0506040202020204" pitchFamily="34" charset="0"/>
                <a:ea typeface="+mn-ea"/>
                <a:sym typeface="+mn-ea"/>
              </a:rPr>
              <a:t>VR</a:t>
            </a:r>
            <a:r>
              <a:rPr lang="zh-CN" altLang="en-US" sz="1600" b="1" dirty="0">
                <a:solidFill>
                  <a:srgbClr val="00B0F0"/>
                </a:solidFill>
                <a:latin typeface="Oscine" panose="020B0506040202020204" pitchFamily="34" charset="0"/>
                <a:ea typeface="+mn-ea"/>
                <a:sym typeface="+mn-ea"/>
              </a:rPr>
              <a:t>线下体验店</a:t>
            </a:r>
            <a:r>
              <a:rPr lang="zh-CN" altLang="en-US" sz="1600" dirty="0">
                <a:solidFill>
                  <a:srgbClr val="FFFFFF"/>
                </a:solidFill>
                <a:latin typeface="Oscine" panose="020B0506040202020204" pitchFamily="34" charset="0"/>
                <a:ea typeface="+mn-ea"/>
                <a:sym typeface="+mn-ea"/>
              </a:rPr>
              <a:t>在全球大获成功</a:t>
            </a:r>
          </a:p>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传统的</a:t>
            </a:r>
            <a:r>
              <a:rPr lang="zh-CN" altLang="en-US" sz="1600" b="1" dirty="0">
                <a:solidFill>
                  <a:srgbClr val="00B0F0"/>
                </a:solidFill>
                <a:latin typeface="Oscine" panose="020B0506040202020204" pitchFamily="34" charset="0"/>
                <a:ea typeface="+mn-ea"/>
                <a:sym typeface="+mn-ea"/>
              </a:rPr>
              <a:t>线下影院</a:t>
            </a:r>
            <a:r>
              <a:rPr lang="zh-CN" altLang="en-US" sz="1600" dirty="0">
                <a:solidFill>
                  <a:srgbClr val="FFFFFF"/>
                </a:solidFill>
                <a:latin typeface="Oscine" panose="020B0506040202020204" pitchFamily="34" charset="0"/>
                <a:ea typeface="+mn-ea"/>
                <a:sym typeface="+mn-ea"/>
              </a:rPr>
              <a:t>（如</a:t>
            </a:r>
            <a:r>
              <a:rPr lang="en-US" altLang="zh-CN" sz="1600" dirty="0">
                <a:solidFill>
                  <a:srgbClr val="FFFFFF"/>
                </a:solidFill>
                <a:latin typeface="Oscine" panose="020B0506040202020204" pitchFamily="34" charset="0"/>
                <a:ea typeface="+mn-ea"/>
                <a:sym typeface="+mn-ea"/>
              </a:rPr>
              <a:t>AMC</a:t>
            </a:r>
            <a:r>
              <a:rPr lang="zh-CN" altLang="en-US" sz="1600" dirty="0">
                <a:solidFill>
                  <a:srgbClr val="FFFFFF"/>
                </a:solidFill>
                <a:latin typeface="Oscine" panose="020B0506040202020204" pitchFamily="34" charset="0"/>
                <a:ea typeface="+mn-ea"/>
                <a:sym typeface="+mn-ea"/>
              </a:rPr>
              <a:t>、</a:t>
            </a:r>
            <a:r>
              <a:rPr lang="en-US" altLang="zh-CN" sz="1600" dirty="0">
                <a:solidFill>
                  <a:srgbClr val="FFFFFF"/>
                </a:solidFill>
                <a:latin typeface="Oscine" panose="020B0506040202020204" pitchFamily="34" charset="0"/>
                <a:ea typeface="+mn-ea"/>
                <a:sym typeface="+mn-ea"/>
              </a:rPr>
              <a:t>IMAX</a:t>
            </a:r>
            <a:r>
              <a:rPr lang="zh-CN" altLang="en-US" sz="1600" dirty="0">
                <a:solidFill>
                  <a:srgbClr val="FFFFFF"/>
                </a:solidFill>
                <a:latin typeface="Oscine" panose="020B0506040202020204" pitchFamily="34" charset="0"/>
                <a:ea typeface="+mn-ea"/>
                <a:sym typeface="+mn-ea"/>
              </a:rPr>
              <a:t>）和主题公园同样开始设置</a:t>
            </a:r>
            <a:r>
              <a:rPr lang="en-US" altLang="zh-CN" sz="1600" dirty="0">
                <a:solidFill>
                  <a:srgbClr val="FFFFFF"/>
                </a:solidFill>
                <a:latin typeface="Oscine" panose="020B0506040202020204" pitchFamily="34" charset="0"/>
                <a:ea typeface="+mn-ea"/>
                <a:sym typeface="+mn-ea"/>
              </a:rPr>
              <a:t>VR</a:t>
            </a:r>
            <a:r>
              <a:rPr lang="zh-CN" altLang="en-US" sz="1600" dirty="0">
                <a:solidFill>
                  <a:srgbClr val="FFFFFF"/>
                </a:solidFill>
                <a:latin typeface="Oscine" panose="020B0506040202020204" pitchFamily="34" charset="0"/>
                <a:ea typeface="+mn-ea"/>
                <a:sym typeface="+mn-ea"/>
              </a:rPr>
              <a:t>体验场馆</a:t>
            </a:r>
            <a:endParaRPr lang="en-US" altLang="zh-CN" sz="1600" dirty="0">
              <a:solidFill>
                <a:srgbClr val="FFFFFF"/>
              </a:solidFill>
              <a:latin typeface="Oscine" panose="020B0506040202020204" pitchFamily="34" charset="0"/>
              <a:ea typeface="+mn-ea"/>
              <a:sym typeface="+mn-ea"/>
            </a:endParaRPr>
          </a:p>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显示分辨率、无线以及定位技术的升级可带来更好的体验，并降低资本支出和运营成本，</a:t>
            </a:r>
            <a:r>
              <a:rPr lang="zh-CN" altLang="en-US" sz="1600">
                <a:solidFill>
                  <a:srgbClr val="FFFFFF"/>
                </a:solidFill>
                <a:latin typeface="Oscine" panose="020B0506040202020204" pitchFamily="34" charset="0"/>
                <a:ea typeface="+mn-ea"/>
                <a:sym typeface="+mn-ea"/>
              </a:rPr>
              <a:t>从而</a:t>
            </a:r>
            <a:r>
              <a:rPr lang="en-US" altLang="zh-CN" sz="1600">
                <a:solidFill>
                  <a:srgbClr val="FFFFFF"/>
                </a:solidFill>
                <a:latin typeface="Oscine" panose="020B0506040202020204" pitchFamily="34" charset="0"/>
                <a:ea typeface="+mn-ea"/>
                <a:sym typeface="+mn-ea"/>
              </a:rPr>
              <a:t>LBE</a:t>
            </a:r>
            <a:endParaRPr lang="en-US" altLang="zh-CN" sz="16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81927" name="文本框 3"/>
          <p:cNvSpPr txBox="1">
            <a:spLocks noChangeArrowheads="1"/>
          </p:cNvSpPr>
          <p:nvPr/>
        </p:nvSpPr>
        <p:spPr bwMode="auto">
          <a:xfrm>
            <a:off x="8120063" y="3536889"/>
            <a:ext cx="3787775"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许多垂直行业认可</a:t>
            </a:r>
            <a:r>
              <a:rPr lang="en-US" altLang="zh-CN" sz="1600" dirty="0">
                <a:solidFill>
                  <a:srgbClr val="FFFFFF"/>
                </a:solidFill>
                <a:latin typeface="Oscine" panose="020B0506040202020204" pitchFamily="34" charset="0"/>
                <a:ea typeface="+mn-ea"/>
                <a:sym typeface="+mn-ea"/>
              </a:rPr>
              <a:t>VR</a:t>
            </a:r>
            <a:r>
              <a:rPr lang="zh-CN" altLang="en-US" sz="1600" dirty="0">
                <a:solidFill>
                  <a:srgbClr val="FFFFFF"/>
                </a:solidFill>
                <a:latin typeface="Oscine" panose="020B0506040202020204" pitchFamily="34" charset="0"/>
                <a:ea typeface="+mn-ea"/>
                <a:sym typeface="+mn-ea"/>
              </a:rPr>
              <a:t>对行业的价值并有兴趣采用，但因为初代设备的限制（例如纱窗效应、延迟、线缆等）使其暂时无法开展项目；这种情况在对</a:t>
            </a:r>
            <a:r>
              <a:rPr lang="zh-CN" altLang="en-US" sz="1600" b="1" dirty="0">
                <a:solidFill>
                  <a:srgbClr val="00B0F0"/>
                </a:solidFill>
                <a:latin typeface="Oscine" panose="020B0506040202020204" pitchFamily="34" charset="0"/>
                <a:ea typeface="+mn-ea"/>
                <a:sym typeface="+mn-ea"/>
              </a:rPr>
              <a:t>用户体验高度敏感的垂直行业</a:t>
            </a:r>
            <a:r>
              <a:rPr lang="zh-CN" altLang="en-US" sz="1600" dirty="0">
                <a:solidFill>
                  <a:srgbClr val="FFFFFF"/>
                </a:solidFill>
                <a:latin typeface="Oscine" panose="020B0506040202020204" pitchFamily="34" charset="0"/>
                <a:ea typeface="+mn-ea"/>
                <a:sym typeface="+mn-ea"/>
              </a:rPr>
              <a:t>（如广告、销售工具、医疗等）尤为明显</a:t>
            </a:r>
          </a:p>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设备的升级将有助于帮助许多项目达到垂直行业的用户体验门槛，从而加速</a:t>
            </a:r>
            <a:r>
              <a:rPr lang="en-US" altLang="zh-CN" sz="1600" dirty="0">
                <a:solidFill>
                  <a:srgbClr val="FFFFFF"/>
                </a:solidFill>
                <a:latin typeface="Oscine" panose="020B0506040202020204" pitchFamily="34" charset="0"/>
                <a:ea typeface="+mn-ea"/>
                <a:sym typeface="+mn-ea"/>
              </a:rPr>
              <a:t>VR</a:t>
            </a:r>
            <a:r>
              <a:rPr lang="zh-CN" altLang="en-US" sz="1600" dirty="0">
                <a:solidFill>
                  <a:srgbClr val="FFFFFF"/>
                </a:solidFill>
                <a:latin typeface="Oscine" panose="020B0506040202020204" pitchFamily="34" charset="0"/>
                <a:ea typeface="+mn-ea"/>
                <a:sym typeface="+mn-ea"/>
              </a:rPr>
              <a:t>的采用落地</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pic>
        <p:nvPicPr>
          <p:cNvPr id="819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25" y="1652587"/>
            <a:ext cx="25193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75" y="1695450"/>
            <a:ext cx="27066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4"/>
          <p:cNvPicPr>
            <a:picLocks noChangeAspect="1" noChangeArrowheads="1"/>
          </p:cNvPicPr>
          <p:nvPr/>
        </p:nvPicPr>
        <p:blipFill>
          <a:blip r:embed="rId4">
            <a:extLst>
              <a:ext uri="{28A0092B-C50C-407E-A947-70E740481C1C}">
                <a14:useLocalDpi xmlns:a14="http://schemas.microsoft.com/office/drawing/2010/main" val="0"/>
              </a:ext>
            </a:extLst>
          </a:blip>
          <a:srcRect l="839" r="8664"/>
          <a:stretch>
            <a:fillRect/>
          </a:stretch>
        </p:blipFill>
        <p:spPr bwMode="auto">
          <a:xfrm>
            <a:off x="4612481" y="1652586"/>
            <a:ext cx="296703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rPr>
              <a:t>www.vrvca.com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3"/>
          <p:cNvSpPr txBox="1">
            <a:spLocks noChangeArrowheads="1"/>
          </p:cNvSpPr>
          <p:nvPr/>
        </p:nvSpPr>
        <p:spPr bwMode="auto">
          <a:xfrm>
            <a:off x="141288" y="114300"/>
            <a:ext cx="996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2000" b="1" dirty="0">
                <a:solidFill>
                  <a:srgbClr val="FFFFFF"/>
                </a:solidFill>
                <a:latin typeface="Oscine" panose="020B0506040202020204" pitchFamily="34" charset="0"/>
                <a:ea typeface="+mn-ea"/>
              </a:rPr>
              <a:t>5G:</a:t>
            </a:r>
            <a:r>
              <a:rPr lang="zh-CN" altLang="en-US" sz="2000" b="1" dirty="0">
                <a:solidFill>
                  <a:srgbClr val="FFFFFF"/>
                </a:solidFill>
                <a:latin typeface="Oscine" panose="020B0506040202020204" pitchFamily="34" charset="0"/>
                <a:ea typeface="+mn-ea"/>
              </a:rPr>
              <a:t> 消除本地设备计算能力的制约，从而让</a:t>
            </a:r>
            <a:r>
              <a:rPr lang="en-US" altLang="zh-CN" sz="2000" b="1" dirty="0">
                <a:solidFill>
                  <a:srgbClr val="FFFFFF"/>
                </a:solidFill>
                <a:latin typeface="Oscine" panose="020B0506040202020204" pitchFamily="34" charset="0"/>
                <a:ea typeface="+mn-ea"/>
              </a:rPr>
              <a:t>VR/AR</a:t>
            </a:r>
            <a:r>
              <a:rPr lang="zh-CN" altLang="en-US" sz="2000" b="1" dirty="0">
                <a:solidFill>
                  <a:srgbClr val="FFFFFF"/>
                </a:solidFill>
                <a:latin typeface="Oscine" panose="020B0506040202020204" pitchFamily="34" charset="0"/>
                <a:ea typeface="+mn-ea"/>
              </a:rPr>
              <a:t>无处不在</a:t>
            </a:r>
          </a:p>
        </p:txBody>
      </p:sp>
      <p:sp>
        <p:nvSpPr>
          <p:cNvPr id="82946" name="文本框 3"/>
          <p:cNvSpPr txBox="1">
            <a:spLocks noChangeArrowheads="1"/>
          </p:cNvSpPr>
          <p:nvPr/>
        </p:nvSpPr>
        <p:spPr bwMode="auto">
          <a:xfrm>
            <a:off x="549275" y="908050"/>
            <a:ext cx="3309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a:solidFill>
                  <a:srgbClr val="FFFFFF"/>
                </a:solidFill>
                <a:latin typeface="Oscine" panose="020B0506040202020204" pitchFamily="34" charset="0"/>
                <a:ea typeface="+mn-ea"/>
                <a:sym typeface="+mn-ea"/>
              </a:rPr>
              <a:t>云计算</a:t>
            </a:r>
            <a:endParaRPr lang="zh-CN" altLang="en-US" sz="1800" b="1" u="sng">
              <a:solidFill>
                <a:srgbClr val="FFFFFF"/>
              </a:solidFill>
              <a:latin typeface="Oscine" panose="020B0506040202020204" pitchFamily="34" charset="0"/>
              <a:ea typeface="+mn-ea"/>
              <a:cs typeface="Times New Roman" panose="02020603050405020304" pitchFamily="18" charset="0"/>
              <a:sym typeface="+mn-ea"/>
            </a:endParaRPr>
          </a:p>
        </p:txBody>
      </p:sp>
      <p:sp>
        <p:nvSpPr>
          <p:cNvPr id="82947" name="文本框 3"/>
          <p:cNvSpPr txBox="1">
            <a:spLocks noChangeArrowheads="1"/>
          </p:cNvSpPr>
          <p:nvPr/>
        </p:nvSpPr>
        <p:spPr bwMode="auto">
          <a:xfrm>
            <a:off x="8085138" y="973138"/>
            <a:ext cx="377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en-US" altLang="zh-CN" sz="1800" b="1" u="sng">
                <a:solidFill>
                  <a:srgbClr val="FFFFFF"/>
                </a:solidFill>
                <a:latin typeface="Oscine" panose="020B0506040202020204" pitchFamily="34" charset="0"/>
                <a:ea typeface="+mn-ea"/>
                <a:sym typeface="+mn-ea"/>
              </a:rPr>
              <a:t>LBS/</a:t>
            </a:r>
            <a:r>
              <a:rPr lang="zh-CN" altLang="en-US" sz="1800" b="1" u="sng">
                <a:solidFill>
                  <a:srgbClr val="FFFFFF"/>
                </a:solidFill>
                <a:latin typeface="Oscine" panose="020B0506040202020204" pitchFamily="34" charset="0"/>
                <a:ea typeface="+mn-ea"/>
                <a:sym typeface="+mn-ea"/>
              </a:rPr>
              <a:t>移动性</a:t>
            </a:r>
            <a:r>
              <a:rPr lang="en-US" altLang="zh-CN" sz="1800" b="1" u="sng">
                <a:solidFill>
                  <a:srgbClr val="FFFFFF"/>
                </a:solidFill>
                <a:latin typeface="Oscine" panose="020B0506040202020204" pitchFamily="34" charset="0"/>
                <a:ea typeface="+mn-ea"/>
                <a:sym typeface="+mn-ea"/>
              </a:rPr>
              <a:t>APP</a:t>
            </a:r>
            <a:endParaRPr lang="en-US" altLang="zh-CN" sz="1800" b="1" u="sng">
              <a:solidFill>
                <a:srgbClr val="FFFFFF"/>
              </a:solidFill>
              <a:latin typeface="Oscine" panose="020B0506040202020204" pitchFamily="34" charset="0"/>
              <a:ea typeface="+mn-ea"/>
              <a:cs typeface="Times New Roman" panose="02020603050405020304" pitchFamily="18" charset="0"/>
              <a:sym typeface="+mn-ea"/>
            </a:endParaRPr>
          </a:p>
        </p:txBody>
      </p:sp>
      <p:sp>
        <p:nvSpPr>
          <p:cNvPr id="82948" name="文本框 3"/>
          <p:cNvSpPr txBox="1">
            <a:spLocks noChangeArrowheads="1"/>
          </p:cNvSpPr>
          <p:nvPr/>
        </p:nvSpPr>
        <p:spPr bwMode="auto">
          <a:xfrm>
            <a:off x="4338638" y="930275"/>
            <a:ext cx="346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zh-CN" altLang="en-US" sz="1800" b="1" u="sng">
                <a:solidFill>
                  <a:srgbClr val="FFFFFF"/>
                </a:solidFill>
                <a:latin typeface="Oscine" panose="020B0506040202020204" pitchFamily="34" charset="0"/>
                <a:ea typeface="+mn-ea"/>
                <a:sym typeface="+mn-ea"/>
              </a:rPr>
              <a:t>流媒体内容和技术</a:t>
            </a:r>
            <a:endParaRPr lang="zh-CN" altLang="en-US" sz="1800" b="1" u="sng">
              <a:solidFill>
                <a:srgbClr val="FFFFFF"/>
              </a:solidFill>
              <a:latin typeface="Oscine" panose="020B0506040202020204" pitchFamily="34" charset="0"/>
              <a:ea typeface="+mn-ea"/>
              <a:cs typeface="Times New Roman" panose="02020603050405020304" pitchFamily="18" charset="0"/>
              <a:sym typeface="+mn-ea"/>
            </a:endParaRPr>
          </a:p>
        </p:txBody>
      </p:sp>
      <p:sp>
        <p:nvSpPr>
          <p:cNvPr id="82949" name="文本框 3"/>
          <p:cNvSpPr txBox="1">
            <a:spLocks noChangeArrowheads="1"/>
          </p:cNvSpPr>
          <p:nvPr/>
        </p:nvSpPr>
        <p:spPr bwMode="auto">
          <a:xfrm>
            <a:off x="446088" y="3132400"/>
            <a:ext cx="333375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高性能显卡的价格和体机、以及移动芯片目前有限的计算能力都是</a:t>
            </a:r>
            <a:r>
              <a:rPr lang="en-US" altLang="zh-CN" sz="1600" dirty="0">
                <a:solidFill>
                  <a:srgbClr val="FFFFFF"/>
                </a:solidFill>
                <a:latin typeface="Oscine" panose="020B0506040202020204" pitchFamily="34" charset="0"/>
                <a:ea typeface="+mn-ea"/>
                <a:sym typeface="+mn-ea"/>
              </a:rPr>
              <a:t>VR/AR</a:t>
            </a:r>
            <a:r>
              <a:rPr lang="zh-CN" altLang="en-US" sz="1600" dirty="0">
                <a:solidFill>
                  <a:srgbClr val="FFFFFF"/>
                </a:solidFill>
                <a:latin typeface="Oscine" panose="020B0506040202020204" pitchFamily="34" charset="0"/>
                <a:ea typeface="+mn-ea"/>
                <a:sym typeface="+mn-ea"/>
              </a:rPr>
              <a:t>普及和产生良好用户体验的障碍 </a:t>
            </a:r>
          </a:p>
          <a:p>
            <a:pPr eaLnBrk="0" hangingPunct="0">
              <a:spcAft>
                <a:spcPts val="600"/>
              </a:spcAft>
              <a:buFont typeface="宋体" panose="02010600030101010101" pitchFamily="2" charset="-122"/>
              <a:buChar char="•"/>
            </a:pPr>
            <a:r>
              <a:rPr lang="en-US" altLang="zh-CN" sz="1600" dirty="0">
                <a:solidFill>
                  <a:srgbClr val="FFFFFF"/>
                </a:solidFill>
                <a:latin typeface="Oscine" panose="020B0506040202020204" pitchFamily="34" charset="0"/>
                <a:ea typeface="+mn-ea"/>
                <a:sym typeface="+mn-ea"/>
              </a:rPr>
              <a:t>5G</a:t>
            </a:r>
            <a:r>
              <a:rPr lang="zh-CN" altLang="en-US" sz="1600" dirty="0">
                <a:solidFill>
                  <a:srgbClr val="FFFFFF"/>
                </a:solidFill>
                <a:latin typeface="Oscine" panose="020B0506040202020204" pitchFamily="34" charset="0"/>
                <a:ea typeface="+mn-ea"/>
                <a:sym typeface="+mn-ea"/>
              </a:rPr>
              <a:t>的传输带宽</a:t>
            </a:r>
            <a:r>
              <a:rPr lang="zh-CN" altLang="en-US" sz="1600" dirty="0">
                <a:solidFill>
                  <a:srgbClr val="FFFFFF"/>
                </a:solidFill>
                <a:latin typeface="Oscine" panose="020B0506040202020204" pitchFamily="34" charset="0"/>
                <a:ea typeface="等线" panose="02010600030101010101" pitchFamily="2" charset="-122"/>
                <a:sym typeface="+mn-ea"/>
              </a:rPr>
              <a:t>将</a:t>
            </a:r>
            <a:r>
              <a:rPr lang="zh-CN" altLang="en-US" sz="1600" dirty="0">
                <a:solidFill>
                  <a:srgbClr val="FFFFFF"/>
                </a:solidFill>
                <a:latin typeface="Oscine" panose="020B0506040202020204" pitchFamily="34" charset="0"/>
                <a:ea typeface="+mn-ea"/>
                <a:sym typeface="+mn-ea"/>
              </a:rPr>
              <a:t>使大量计算需求从</a:t>
            </a:r>
            <a:r>
              <a:rPr lang="zh-CN" altLang="en-US" sz="1600" b="1" dirty="0">
                <a:solidFill>
                  <a:srgbClr val="00B0F0"/>
                </a:solidFill>
                <a:latin typeface="Oscine" panose="020B0506040202020204" pitchFamily="34" charset="0"/>
                <a:ea typeface="+mn-ea"/>
                <a:sym typeface="+mn-ea"/>
              </a:rPr>
              <a:t>本地设备转移到云端</a:t>
            </a:r>
            <a:r>
              <a:rPr lang="zh-CN" altLang="en-US" sz="1600" dirty="0">
                <a:solidFill>
                  <a:srgbClr val="FFFFFF"/>
                </a:solidFill>
                <a:latin typeface="Oscine" panose="020B0506040202020204" pitchFamily="34" charset="0"/>
                <a:ea typeface="+mn-ea"/>
                <a:sym typeface="+mn-ea"/>
              </a:rPr>
              <a:t>进行计算</a:t>
            </a:r>
          </a:p>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集中式、云计算相关领域将受益，例如：</a:t>
            </a:r>
          </a:p>
          <a:p>
            <a:pPr lvl="1" eaLnBrk="0" hangingPunct="0">
              <a:spcAft>
                <a:spcPts val="6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数据中心</a:t>
            </a:r>
            <a:r>
              <a:rPr lang="en-US" altLang="zh-CN" sz="1600" dirty="0">
                <a:solidFill>
                  <a:srgbClr val="FFFFFF"/>
                </a:solidFill>
                <a:latin typeface="Oscine" panose="020B0506040202020204" pitchFamily="34" charset="0"/>
                <a:ea typeface="+mn-ea"/>
                <a:sym typeface="+mn-ea"/>
              </a:rPr>
              <a:t>GPU</a:t>
            </a:r>
            <a:r>
              <a:rPr lang="zh-CN" altLang="en-US" sz="1600" dirty="0">
                <a:solidFill>
                  <a:srgbClr val="FFFFFF"/>
                </a:solidFill>
                <a:latin typeface="Oscine" panose="020B0506040202020204" pitchFamily="34" charset="0"/>
                <a:ea typeface="+mn-ea"/>
                <a:sym typeface="+mn-ea"/>
              </a:rPr>
              <a:t>阵列</a:t>
            </a:r>
          </a:p>
          <a:p>
            <a:pPr lvl="1" eaLnBrk="0" hangingPunct="0">
              <a:spcAft>
                <a:spcPts val="6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公有云图形计算服务</a:t>
            </a:r>
            <a:endParaRPr lang="en-US" altLang="zh-CN" sz="1600" dirty="0">
              <a:solidFill>
                <a:srgbClr val="FFFFFF"/>
              </a:solidFill>
              <a:latin typeface="Oscine" panose="020B0506040202020204" pitchFamily="34" charset="0"/>
              <a:ea typeface="+mn-ea"/>
              <a:sym typeface="+mn-ea"/>
            </a:endParaRPr>
          </a:p>
          <a:p>
            <a:pPr lvl="1" eaLnBrk="0" hangingPunct="0">
              <a:spcAft>
                <a:spcPts val="6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架构优化和管理软件</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82950" name="文本框 3"/>
          <p:cNvSpPr txBox="1">
            <a:spLocks noChangeArrowheads="1"/>
          </p:cNvSpPr>
          <p:nvPr/>
        </p:nvSpPr>
        <p:spPr bwMode="auto">
          <a:xfrm>
            <a:off x="8229600" y="3132400"/>
            <a:ext cx="3567113"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marL="684530" indent="-22733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随着高带宽移动网络的普及，</a:t>
            </a:r>
            <a:r>
              <a:rPr lang="en-US" altLang="zh-CN" sz="1600" dirty="0">
                <a:solidFill>
                  <a:srgbClr val="FFFFFF"/>
                </a:solidFill>
                <a:latin typeface="Oscine" panose="020B0506040202020204" pitchFamily="34" charset="0"/>
                <a:ea typeface="+mn-ea"/>
                <a:sym typeface="+mn-ea"/>
              </a:rPr>
              <a:t>VR/AR</a:t>
            </a:r>
            <a:r>
              <a:rPr lang="zh-CN" altLang="en-US" sz="1600" dirty="0">
                <a:solidFill>
                  <a:srgbClr val="FFFFFF"/>
                </a:solidFill>
                <a:latin typeface="Oscine" panose="020B0506040202020204" pitchFamily="34" charset="0"/>
                <a:ea typeface="+mn-ea"/>
                <a:sym typeface="+mn-ea"/>
              </a:rPr>
              <a:t>将在何时何地都可以使用</a:t>
            </a:r>
          </a:p>
          <a:p>
            <a:pPr eaLnBrk="0" hangingPunct="0">
              <a:spcAft>
                <a:spcPts val="600"/>
              </a:spcAft>
              <a:buFont typeface="宋体" panose="02010600030101010101" pitchFamily="2" charset="-122"/>
              <a:buChar char="•"/>
            </a:pPr>
            <a:r>
              <a:rPr lang="zh-CN" altLang="en-US" sz="1600" b="1" dirty="0">
                <a:solidFill>
                  <a:srgbClr val="00B0F0"/>
                </a:solidFill>
                <a:latin typeface="Oscine" panose="020B0506040202020204" pitchFamily="34" charset="0"/>
                <a:ea typeface="+mn-ea"/>
                <a:sym typeface="+mn-ea"/>
              </a:rPr>
              <a:t>基于特定位置和用户场景的内容和应用</a:t>
            </a:r>
            <a:r>
              <a:rPr lang="zh-CN" altLang="en-US" sz="1600" dirty="0">
                <a:solidFill>
                  <a:srgbClr val="FFFFFF"/>
                </a:solidFill>
                <a:latin typeface="Oscine" panose="020B0506040202020204" pitchFamily="34" charset="0"/>
                <a:ea typeface="+mn-ea"/>
                <a:sym typeface="+mn-ea"/>
              </a:rPr>
              <a:t>将会出现，如：</a:t>
            </a:r>
          </a:p>
          <a:p>
            <a:pPr lvl="1"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多人</a:t>
            </a:r>
            <a:r>
              <a:rPr lang="en-US" altLang="zh-CN" sz="1600" dirty="0">
                <a:solidFill>
                  <a:srgbClr val="FFFFFF"/>
                </a:solidFill>
                <a:latin typeface="Oscine" panose="020B0506040202020204" pitchFamily="34" charset="0"/>
                <a:ea typeface="+mn-ea"/>
                <a:sym typeface="+mn-ea"/>
              </a:rPr>
              <a:t>LBS AR</a:t>
            </a:r>
            <a:r>
              <a:rPr lang="zh-CN" altLang="en-US" sz="1600" dirty="0">
                <a:solidFill>
                  <a:srgbClr val="FFFFFF"/>
                </a:solidFill>
                <a:latin typeface="Oscine" panose="020B0506040202020204" pitchFamily="34" charset="0"/>
                <a:ea typeface="+mn-ea"/>
                <a:sym typeface="+mn-ea"/>
              </a:rPr>
              <a:t>游戏</a:t>
            </a:r>
          </a:p>
          <a:p>
            <a:pPr lvl="1"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旅行应用程序</a:t>
            </a:r>
          </a:p>
          <a:p>
            <a:pPr lvl="1"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基于地理位置的</a:t>
            </a:r>
            <a:r>
              <a:rPr lang="en-US" altLang="zh-CN" sz="1600" dirty="0">
                <a:solidFill>
                  <a:srgbClr val="FFFFFF"/>
                </a:solidFill>
                <a:latin typeface="Oscine" panose="020B0506040202020204" pitchFamily="34" charset="0"/>
                <a:ea typeface="+mn-ea"/>
                <a:sym typeface="+mn-ea"/>
              </a:rPr>
              <a:t>3D</a:t>
            </a:r>
            <a:r>
              <a:rPr lang="zh-CN" altLang="en-US" sz="1600" dirty="0">
                <a:solidFill>
                  <a:srgbClr val="FFFFFF"/>
                </a:solidFill>
                <a:latin typeface="Oscine" panose="020B0506040202020204" pitchFamily="34" charset="0"/>
                <a:ea typeface="+mn-ea"/>
                <a:sym typeface="+mn-ea"/>
              </a:rPr>
              <a:t>广告</a:t>
            </a:r>
          </a:p>
          <a:p>
            <a:pPr lvl="1"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车载</a:t>
            </a:r>
            <a:r>
              <a:rPr lang="en-US" altLang="zh-CN" sz="1600" dirty="0">
                <a:solidFill>
                  <a:srgbClr val="FFFFFF"/>
                </a:solidFill>
                <a:latin typeface="Oscine" panose="020B0506040202020204" pitchFamily="34" charset="0"/>
                <a:ea typeface="+mn-ea"/>
                <a:sym typeface="+mn-ea"/>
              </a:rPr>
              <a:t>HUD </a:t>
            </a:r>
            <a:r>
              <a:rPr lang="zh-CN" altLang="en-US" sz="1600" dirty="0">
                <a:solidFill>
                  <a:srgbClr val="FFFFFF"/>
                </a:solidFill>
                <a:latin typeface="Oscine" panose="020B0506040202020204" pitchFamily="34" charset="0"/>
                <a:ea typeface="+mn-ea"/>
                <a:sym typeface="+mn-ea"/>
              </a:rPr>
              <a:t>三维导航</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82951" name="文本框 3"/>
          <p:cNvSpPr txBox="1">
            <a:spLocks noChangeArrowheads="1"/>
          </p:cNvSpPr>
          <p:nvPr/>
        </p:nvSpPr>
        <p:spPr bwMode="auto">
          <a:xfrm>
            <a:off x="3942795" y="2989263"/>
            <a:ext cx="37465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330" indent="-227330">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更多</a:t>
            </a:r>
            <a:r>
              <a:rPr lang="zh-CN" altLang="en-US" sz="1600" b="1" dirty="0">
                <a:solidFill>
                  <a:srgbClr val="00B0F0"/>
                </a:solidFill>
                <a:latin typeface="Oscine" panose="020B0506040202020204" pitchFamily="34" charset="0"/>
                <a:ea typeface="+mn-ea"/>
                <a:sym typeface="+mn-ea"/>
              </a:rPr>
              <a:t>高视像质量的视频内容</a:t>
            </a:r>
            <a:r>
              <a:rPr lang="zh-CN" altLang="en-US" sz="1600" dirty="0">
                <a:solidFill>
                  <a:srgbClr val="FFFFFF"/>
                </a:solidFill>
                <a:latin typeface="Oscine" panose="020B0506040202020204" pitchFamily="34" charset="0"/>
                <a:ea typeface="+mn-ea"/>
                <a:sym typeface="+mn-ea"/>
              </a:rPr>
              <a:t>将通过直播或流媒体方式播放，如：</a:t>
            </a:r>
          </a:p>
          <a:p>
            <a:pPr lvl="1" eaLnBrk="0" hangingPunct="0">
              <a:spcAft>
                <a:spcPts val="6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直播</a:t>
            </a:r>
            <a:r>
              <a:rPr lang="en-US" altLang="zh-CN" sz="1600" dirty="0">
                <a:solidFill>
                  <a:srgbClr val="FFFFFF"/>
                </a:solidFill>
                <a:latin typeface="Oscine" panose="020B0506040202020204" pitchFamily="34" charset="0"/>
                <a:ea typeface="+mn-ea"/>
                <a:sym typeface="+mn-ea"/>
              </a:rPr>
              <a:t>360</a:t>
            </a:r>
            <a:r>
              <a:rPr lang="zh-CN" altLang="en-US" sz="1600" dirty="0">
                <a:solidFill>
                  <a:srgbClr val="FFFFFF"/>
                </a:solidFill>
                <a:latin typeface="Oscine" panose="020B0506040202020204" pitchFamily="34" charset="0"/>
                <a:ea typeface="+mn-ea"/>
                <a:sym typeface="+mn-ea"/>
              </a:rPr>
              <a:t>度、</a:t>
            </a:r>
            <a:r>
              <a:rPr lang="en-US" altLang="zh-CN" sz="1600" dirty="0">
                <a:solidFill>
                  <a:srgbClr val="FFFFFF"/>
                </a:solidFill>
                <a:latin typeface="Oscine" panose="020B0506040202020204" pitchFamily="34" charset="0"/>
                <a:ea typeface="+mn-ea"/>
                <a:sym typeface="+mn-ea"/>
              </a:rPr>
              <a:t>120fps</a:t>
            </a:r>
            <a:r>
              <a:rPr lang="zh-CN" altLang="en-US" sz="1600" dirty="0">
                <a:solidFill>
                  <a:srgbClr val="FFFFFF"/>
                </a:solidFill>
                <a:latin typeface="Oscine" panose="020B0506040202020204" pitchFamily="34" charset="0"/>
                <a:ea typeface="+mn-ea"/>
                <a:sym typeface="+mn-ea"/>
              </a:rPr>
              <a:t>、</a:t>
            </a:r>
            <a:r>
              <a:rPr lang="en-US" altLang="zh-CN" sz="1600" dirty="0">
                <a:solidFill>
                  <a:srgbClr val="FFFFFF"/>
                </a:solidFill>
                <a:latin typeface="Oscine" panose="020B0506040202020204" pitchFamily="34" charset="0"/>
                <a:ea typeface="+mn-ea"/>
                <a:sym typeface="+mn-ea"/>
              </a:rPr>
              <a:t>12K</a:t>
            </a:r>
            <a:r>
              <a:rPr lang="zh-CN" altLang="en-US" sz="1600" dirty="0">
                <a:solidFill>
                  <a:srgbClr val="FFFFFF"/>
                </a:solidFill>
                <a:latin typeface="Oscine" panose="020B0506040202020204" pitchFamily="34" charset="0"/>
                <a:ea typeface="+mn-ea"/>
                <a:sym typeface="+mn-ea"/>
              </a:rPr>
              <a:t>的</a:t>
            </a:r>
            <a:r>
              <a:rPr lang="en-US" altLang="zh-CN" sz="1600" dirty="0">
                <a:solidFill>
                  <a:srgbClr val="FFFFFF"/>
                </a:solidFill>
                <a:latin typeface="Oscine" panose="020B0506040202020204" pitchFamily="34" charset="0"/>
                <a:ea typeface="+mn-ea"/>
                <a:sym typeface="+mn-ea"/>
              </a:rPr>
              <a:t>Stereo</a:t>
            </a:r>
            <a:r>
              <a:rPr lang="zh-CN" altLang="en-US" sz="1600" dirty="0">
                <a:solidFill>
                  <a:srgbClr val="FFFFFF"/>
                </a:solidFill>
                <a:latin typeface="Oscine" panose="020B0506040202020204" pitchFamily="34" charset="0"/>
                <a:ea typeface="+mn-ea"/>
                <a:sym typeface="+mn-ea"/>
              </a:rPr>
              <a:t>视频</a:t>
            </a:r>
            <a:r>
              <a:rPr lang="zh-CN" altLang="en-US" sz="1600" dirty="0">
                <a:solidFill>
                  <a:srgbClr val="FFFFFF"/>
                </a:solidFill>
                <a:latin typeface="Oscine" panose="020B0506040202020204" pitchFamily="34" charset="0"/>
                <a:ea typeface="等线" panose="02010600030101010101" pitchFamily="2" charset="-122"/>
                <a:sym typeface="+mn-ea"/>
              </a:rPr>
              <a:t>需要大于</a:t>
            </a:r>
            <a:r>
              <a:rPr lang="en-US" altLang="zh-CN" sz="1600" dirty="0">
                <a:solidFill>
                  <a:srgbClr val="FFFFFF"/>
                </a:solidFill>
                <a:latin typeface="Oscine" panose="020B0506040202020204" pitchFamily="34" charset="0"/>
                <a:ea typeface="等线" panose="02010600030101010101" pitchFamily="2" charset="-122"/>
                <a:sym typeface="+mn-ea"/>
              </a:rPr>
              <a:t>1Gps</a:t>
            </a:r>
            <a:r>
              <a:rPr lang="zh-CN" altLang="en-US" sz="1600" dirty="0">
                <a:solidFill>
                  <a:srgbClr val="FFFFFF"/>
                </a:solidFill>
                <a:latin typeface="Oscine" panose="020B0506040202020204" pitchFamily="34" charset="0"/>
                <a:ea typeface="等线" panose="02010600030101010101" pitchFamily="2" charset="-122"/>
                <a:sym typeface="+mn-ea"/>
              </a:rPr>
              <a:t>的带宽</a:t>
            </a:r>
            <a:r>
              <a:rPr lang="zh-CN" altLang="en-US" sz="1600" dirty="0">
                <a:solidFill>
                  <a:srgbClr val="FFFFFF"/>
                </a:solidFill>
                <a:latin typeface="Oscine" panose="020B0506040202020204" pitchFamily="34" charset="0"/>
                <a:ea typeface="+mn-ea"/>
                <a:sym typeface="+mn-ea"/>
              </a:rPr>
              <a:t>，而使用</a:t>
            </a:r>
            <a:r>
              <a:rPr lang="en-US" altLang="zh-CN" sz="1600" dirty="0">
                <a:solidFill>
                  <a:srgbClr val="FFFFFF"/>
                </a:solidFill>
                <a:latin typeface="Oscine" panose="020B0506040202020204" pitchFamily="34" charset="0"/>
                <a:ea typeface="+mn-ea"/>
                <a:sym typeface="+mn-ea"/>
              </a:rPr>
              <a:t>5G</a:t>
            </a:r>
            <a:r>
              <a:rPr lang="zh-CN" altLang="en-US" sz="1600" dirty="0">
                <a:solidFill>
                  <a:srgbClr val="FFFFFF"/>
                </a:solidFill>
                <a:latin typeface="Oscine" panose="020B0506040202020204" pitchFamily="34" charset="0"/>
                <a:ea typeface="+mn-ea"/>
                <a:sym typeface="+mn-ea"/>
              </a:rPr>
              <a:t>就能实现</a:t>
            </a:r>
          </a:p>
          <a:p>
            <a:pPr eaLnBrk="0" hangingPunct="0">
              <a:spcAft>
                <a:spcPts val="6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能协助流媒体</a:t>
            </a:r>
            <a:r>
              <a:rPr lang="zh-CN" altLang="en-US" sz="1600" b="1" dirty="0">
                <a:solidFill>
                  <a:srgbClr val="00B0F0"/>
                </a:solidFill>
                <a:latin typeface="Oscine" panose="020B0506040202020204" pitchFamily="34" charset="0"/>
                <a:ea typeface="+mn-ea"/>
                <a:sym typeface="+mn-ea"/>
              </a:rPr>
              <a:t>降低数据流量消耗</a:t>
            </a:r>
            <a:r>
              <a:rPr lang="zh-CN" altLang="en-US" sz="1600" dirty="0">
                <a:solidFill>
                  <a:srgbClr val="FFFFFF"/>
                </a:solidFill>
                <a:latin typeface="Oscine" panose="020B0506040202020204" pitchFamily="34" charset="0"/>
                <a:ea typeface="+mn-ea"/>
                <a:sym typeface="+mn-ea"/>
              </a:rPr>
              <a:t>、并</a:t>
            </a:r>
            <a:r>
              <a:rPr lang="zh-CN" altLang="en-US" sz="1600" b="1" dirty="0">
                <a:solidFill>
                  <a:srgbClr val="00B0F0"/>
                </a:solidFill>
                <a:latin typeface="Oscine" panose="020B0506040202020204" pitchFamily="34" charset="0"/>
                <a:ea typeface="+mn-ea"/>
                <a:sym typeface="+mn-ea"/>
              </a:rPr>
              <a:t>提升性能</a:t>
            </a:r>
            <a:r>
              <a:rPr lang="zh-CN" altLang="en-US" sz="1600" dirty="0">
                <a:solidFill>
                  <a:srgbClr val="FFFFFF"/>
                </a:solidFill>
                <a:latin typeface="Oscine" panose="020B0506040202020204" pitchFamily="34" charset="0"/>
                <a:ea typeface="+mn-ea"/>
                <a:sym typeface="+mn-ea"/>
              </a:rPr>
              <a:t>的技术将至关重要：</a:t>
            </a:r>
          </a:p>
          <a:p>
            <a:pPr lvl="1" eaLnBrk="0" hangingPunct="0">
              <a:spcAft>
                <a:spcPts val="6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压缩</a:t>
            </a:r>
          </a:p>
          <a:p>
            <a:pPr lvl="1" eaLnBrk="0" hangingPunct="0">
              <a:spcAft>
                <a:spcPts val="6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传输</a:t>
            </a:r>
          </a:p>
          <a:p>
            <a:pPr lvl="1" eaLnBrk="0" hangingPunct="0">
              <a:spcAft>
                <a:spcPts val="6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注视点渲染渲染</a:t>
            </a:r>
          </a:p>
          <a:p>
            <a:pPr lvl="1" eaLnBrk="0" hangingPunct="0">
              <a:spcAft>
                <a:spcPts val="600"/>
              </a:spcAft>
              <a:buFont typeface="Wingdings" panose="05000000000000000000" pitchFamily="2" charset="2"/>
              <a:buChar char="Ø"/>
            </a:pPr>
            <a:r>
              <a:rPr lang="zh-CN" altLang="en-US" sz="1600" dirty="0">
                <a:solidFill>
                  <a:srgbClr val="FFFFFF"/>
                </a:solidFill>
                <a:latin typeface="Oscine" panose="020B0506040202020204" pitchFamily="34" charset="0"/>
                <a:ea typeface="+mn-ea"/>
                <a:sym typeface="+mn-ea"/>
              </a:rPr>
              <a:t>服务器负载管理</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pic>
        <p:nvPicPr>
          <p:cNvPr id="82952" name="Picture 2"/>
          <p:cNvPicPr>
            <a:picLocks noChangeAspect="1" noChangeArrowheads="1"/>
          </p:cNvPicPr>
          <p:nvPr/>
        </p:nvPicPr>
        <p:blipFill>
          <a:blip r:embed="rId2">
            <a:extLst>
              <a:ext uri="{28A0092B-C50C-407E-A947-70E740481C1C}">
                <a14:useLocalDpi xmlns:a14="http://schemas.microsoft.com/office/drawing/2010/main" val="0"/>
              </a:ext>
            </a:extLst>
          </a:blip>
          <a:srcRect l="4987" r="4701"/>
          <a:stretch>
            <a:fillRect/>
          </a:stretch>
        </p:blipFill>
        <p:spPr bwMode="auto">
          <a:xfrm>
            <a:off x="757238" y="1389063"/>
            <a:ext cx="2800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13" y="1400175"/>
            <a:ext cx="284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725" y="1454150"/>
            <a:ext cx="2495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rPr>
              <a:t>www.vrvca.com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4411593"/>
            <a:ext cx="12192000" cy="7732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scine" panose="020B0506040202020204" pitchFamily="34" charset="0"/>
            </a:endParaRPr>
          </a:p>
        </p:txBody>
      </p:sp>
      <p:sp>
        <p:nvSpPr>
          <p:cNvPr id="5" name="TextBox 3"/>
          <p:cNvSpPr txBox="1"/>
          <p:nvPr/>
        </p:nvSpPr>
        <p:spPr>
          <a:xfrm>
            <a:off x="107824" y="133417"/>
            <a:ext cx="9967595" cy="400110"/>
          </a:xfrm>
          <a:prstGeom prst="rect">
            <a:avLst/>
          </a:prstGeom>
          <a:noFill/>
        </p:spPr>
        <p:txBody>
          <a:bodyPr wrap="square" rtlCol="0">
            <a:spAutoFit/>
          </a:bodyPr>
          <a:lstStyle/>
          <a:p>
            <a:r>
              <a:rPr lang="zh-CN" altLang="en-US" sz="2000" b="1" dirty="0">
                <a:solidFill>
                  <a:schemeClr val="bg1"/>
                </a:solidFill>
                <a:latin typeface="Oscine" panose="020B0506040202020204" pitchFamily="34" charset="0"/>
                <a:ea typeface="+mn-ea"/>
              </a:rPr>
              <a:t>联系我们</a:t>
            </a:r>
            <a:endParaRPr lang="en-US" sz="2000" b="1" dirty="0">
              <a:solidFill>
                <a:schemeClr val="bg1"/>
              </a:solidFill>
              <a:latin typeface="Oscine" panose="020B0506040202020204" pitchFamily="34" charset="0"/>
              <a:ea typeface="+mn-ea"/>
            </a:endParaRPr>
          </a:p>
        </p:txBody>
      </p:sp>
      <p:sp>
        <p:nvSpPr>
          <p:cNvPr id="6" name="TextBox 5"/>
          <p:cNvSpPr txBox="1"/>
          <p:nvPr/>
        </p:nvSpPr>
        <p:spPr>
          <a:xfrm>
            <a:off x="5048174" y="844866"/>
            <a:ext cx="1988045" cy="523220"/>
          </a:xfrm>
          <a:prstGeom prst="rect">
            <a:avLst/>
          </a:prstGeom>
          <a:noFill/>
        </p:spPr>
        <p:txBody>
          <a:bodyPr wrap="none" rtlCol="0">
            <a:spAutoFit/>
          </a:bodyPr>
          <a:lstStyle/>
          <a:p>
            <a:r>
              <a:rPr lang="zh-CN" altLang="en-US" sz="2800" b="1" u="sng" dirty="0">
                <a:solidFill>
                  <a:schemeClr val="bg1"/>
                </a:solidFill>
                <a:latin typeface="Oscine" panose="020B0506040202020204" pitchFamily="34" charset="0"/>
                <a:ea typeface="+mn-ea"/>
              </a:rPr>
              <a:t>投资者联系</a:t>
            </a:r>
            <a:endParaRPr lang="en-US" sz="2800" b="1" u="sng" dirty="0">
              <a:solidFill>
                <a:schemeClr val="bg1"/>
              </a:solidFill>
              <a:latin typeface="Oscine" panose="020B0506040202020204" pitchFamily="34" charset="0"/>
              <a:ea typeface="+mn-ea"/>
            </a:endParaRPr>
          </a:p>
        </p:txBody>
      </p:sp>
      <p:sp>
        <p:nvSpPr>
          <p:cNvPr id="7" name="TextBox 6"/>
          <p:cNvSpPr txBox="1"/>
          <p:nvPr/>
        </p:nvSpPr>
        <p:spPr>
          <a:xfrm>
            <a:off x="4687499" y="3673427"/>
            <a:ext cx="2709396" cy="523220"/>
          </a:xfrm>
          <a:prstGeom prst="rect">
            <a:avLst/>
          </a:prstGeom>
          <a:noFill/>
        </p:spPr>
        <p:txBody>
          <a:bodyPr wrap="none" rtlCol="0">
            <a:spAutoFit/>
          </a:bodyPr>
          <a:lstStyle/>
          <a:p>
            <a:r>
              <a:rPr lang="zh-CN" altLang="en-US" sz="2800" b="1" u="sng" dirty="0">
                <a:solidFill>
                  <a:schemeClr val="bg1"/>
                </a:solidFill>
                <a:latin typeface="Oscine" panose="020B0506040202020204" pitchFamily="34" charset="0"/>
                <a:ea typeface="+mn-ea"/>
              </a:rPr>
              <a:t>媒体和其他查询</a:t>
            </a:r>
            <a:endParaRPr lang="en-US" sz="2800" b="1" u="sng" dirty="0">
              <a:solidFill>
                <a:schemeClr val="bg1"/>
              </a:solidFill>
              <a:latin typeface="Oscine" panose="020B0506040202020204" pitchFamily="34" charset="0"/>
              <a:ea typeface="+mn-ea"/>
            </a:endParaRPr>
          </a:p>
        </p:txBody>
      </p:sp>
      <p:sp>
        <p:nvSpPr>
          <p:cNvPr id="9" name="TextBox 8"/>
          <p:cNvSpPr txBox="1"/>
          <p:nvPr/>
        </p:nvSpPr>
        <p:spPr>
          <a:xfrm>
            <a:off x="4163417" y="2219752"/>
            <a:ext cx="3865161" cy="1231106"/>
          </a:xfrm>
          <a:prstGeom prst="rect">
            <a:avLst/>
          </a:prstGeom>
          <a:noFill/>
        </p:spPr>
        <p:txBody>
          <a:bodyPr wrap="none" rtlCol="0">
            <a:spAutoFit/>
          </a:bodyPr>
          <a:lstStyle/>
          <a:p>
            <a:pPr algn="ctr">
              <a:spcAft>
                <a:spcPts val="1200"/>
              </a:spcAft>
            </a:pPr>
            <a:r>
              <a:rPr lang="en-US" altLang="zh-CN" sz="2400" b="1" dirty="0">
                <a:solidFill>
                  <a:schemeClr val="bg1"/>
                </a:solidFill>
                <a:latin typeface="Oscine" panose="020B0506040202020204" pitchFamily="34" charset="0"/>
                <a:ea typeface="+mn-ea"/>
              </a:rPr>
              <a:t>Simon Ho</a:t>
            </a:r>
            <a:r>
              <a:rPr lang="en-US" altLang="zh-CN" sz="2000" b="1" dirty="0">
                <a:solidFill>
                  <a:schemeClr val="bg1"/>
                </a:solidFill>
                <a:latin typeface="Oscine" panose="020B0506040202020204" pitchFamily="34" charset="0"/>
                <a:ea typeface="+mn-ea"/>
              </a:rPr>
              <a:t/>
            </a:r>
            <a:br>
              <a:rPr lang="en-US" altLang="zh-CN" sz="2000" b="1" dirty="0">
                <a:solidFill>
                  <a:schemeClr val="bg1"/>
                </a:solidFill>
                <a:latin typeface="Oscine" panose="020B0506040202020204" pitchFamily="34" charset="0"/>
                <a:ea typeface="+mn-ea"/>
              </a:rPr>
            </a:br>
            <a:r>
              <a:rPr lang="en-US" altLang="zh-CN" sz="2000" dirty="0">
                <a:solidFill>
                  <a:schemeClr val="bg1"/>
                </a:solidFill>
                <a:latin typeface="Oscine" panose="020B0506040202020204" pitchFamily="34" charset="0"/>
                <a:ea typeface="+mn-ea"/>
              </a:rPr>
              <a:t>VRVCA, </a:t>
            </a:r>
            <a:r>
              <a:rPr lang="zh-CN" altLang="en-US" sz="2000" dirty="0">
                <a:solidFill>
                  <a:schemeClr val="bg1"/>
                </a:solidFill>
                <a:latin typeface="Oscine" panose="020B0506040202020204" pitchFamily="34" charset="0"/>
                <a:ea typeface="+mn-ea"/>
              </a:rPr>
              <a:t>投资项目及研究部负责人</a:t>
            </a:r>
            <a:endParaRPr lang="en-US" altLang="zh-CN" sz="2000" dirty="0">
              <a:solidFill>
                <a:schemeClr val="bg1"/>
              </a:solidFill>
              <a:latin typeface="Oscine" panose="020B0506040202020204" pitchFamily="34" charset="0"/>
              <a:ea typeface="+mn-ea"/>
            </a:endParaRPr>
          </a:p>
          <a:p>
            <a:pPr algn="ctr">
              <a:spcAft>
                <a:spcPts val="1200"/>
              </a:spcAft>
            </a:pPr>
            <a:r>
              <a:rPr lang="en-US" altLang="zh-CN" sz="2000" u="sng" dirty="0">
                <a:solidFill>
                  <a:schemeClr val="bg1"/>
                </a:solidFill>
                <a:latin typeface="Oscine" panose="020B0506040202020204" pitchFamily="34" charset="0"/>
                <a:ea typeface="+mn-ea"/>
              </a:rPr>
              <a:t>simon@vrvca.com</a:t>
            </a:r>
          </a:p>
        </p:txBody>
      </p:sp>
      <p:sp>
        <p:nvSpPr>
          <p:cNvPr id="10" name="TextBox 9"/>
          <p:cNvSpPr txBox="1"/>
          <p:nvPr/>
        </p:nvSpPr>
        <p:spPr>
          <a:xfrm>
            <a:off x="874538" y="5277108"/>
            <a:ext cx="2768708" cy="1231106"/>
          </a:xfrm>
          <a:prstGeom prst="rect">
            <a:avLst/>
          </a:prstGeom>
          <a:noFill/>
        </p:spPr>
        <p:txBody>
          <a:bodyPr wrap="none" rtlCol="0">
            <a:spAutoFit/>
          </a:bodyPr>
          <a:lstStyle/>
          <a:p>
            <a:pPr algn="ctr">
              <a:spcAft>
                <a:spcPts val="1200"/>
              </a:spcAft>
            </a:pPr>
            <a:r>
              <a:rPr lang="en-US" altLang="zh-CN" sz="2400" b="1" dirty="0">
                <a:solidFill>
                  <a:schemeClr val="bg1"/>
                </a:solidFill>
                <a:latin typeface="Oscine" panose="020B0506040202020204" pitchFamily="34" charset="0"/>
                <a:ea typeface="+mn-ea"/>
              </a:rPr>
              <a:t>Tal </a:t>
            </a:r>
            <a:r>
              <a:rPr lang="en-US" altLang="zh-CN" sz="2400" b="1" dirty="0" err="1">
                <a:solidFill>
                  <a:schemeClr val="bg1"/>
                </a:solidFill>
                <a:latin typeface="Oscine" panose="020B0506040202020204" pitchFamily="34" charset="0"/>
                <a:ea typeface="+mn-ea"/>
              </a:rPr>
              <a:t>Blevin</a:t>
            </a:r>
            <a:r>
              <a:rPr lang="en-US" altLang="zh-CN" sz="2000" b="1" dirty="0">
                <a:solidFill>
                  <a:schemeClr val="bg1"/>
                </a:solidFill>
                <a:latin typeface="Oscine" panose="020B0506040202020204" pitchFamily="34" charset="0"/>
                <a:ea typeface="+mn-ea"/>
              </a:rPr>
              <a:t/>
            </a:r>
            <a:br>
              <a:rPr lang="en-US" altLang="zh-CN" sz="2000" b="1" dirty="0">
                <a:solidFill>
                  <a:schemeClr val="bg1"/>
                </a:solidFill>
                <a:latin typeface="Oscine" panose="020B0506040202020204" pitchFamily="34" charset="0"/>
                <a:ea typeface="+mn-ea"/>
              </a:rPr>
            </a:br>
            <a:r>
              <a:rPr lang="en-US" altLang="zh-CN" sz="2000" dirty="0" err="1">
                <a:solidFill>
                  <a:schemeClr val="bg1"/>
                </a:solidFill>
                <a:latin typeface="Oscine" panose="020B0506040202020204" pitchFamily="34" charset="0"/>
                <a:ea typeface="+mn-ea"/>
              </a:rPr>
              <a:t>UploadVR</a:t>
            </a:r>
            <a:r>
              <a:rPr lang="en-US" altLang="zh-CN" sz="2000" dirty="0">
                <a:solidFill>
                  <a:schemeClr val="bg1"/>
                </a:solidFill>
                <a:latin typeface="Oscine" panose="020B0506040202020204" pitchFamily="34" charset="0"/>
                <a:ea typeface="+mn-ea"/>
              </a:rPr>
              <a:t>,</a:t>
            </a:r>
            <a:r>
              <a:rPr lang="zh-CN" altLang="en-US" sz="2000" dirty="0">
                <a:solidFill>
                  <a:schemeClr val="bg1"/>
                </a:solidFill>
                <a:latin typeface="Oscine" panose="020B0506040202020204" pitchFamily="34" charset="0"/>
                <a:ea typeface="+mn-ea"/>
              </a:rPr>
              <a:t> 媒体负责人</a:t>
            </a:r>
            <a:r>
              <a:rPr lang="en-US" altLang="zh-CN" sz="2000" dirty="0">
                <a:solidFill>
                  <a:schemeClr val="bg1"/>
                </a:solidFill>
                <a:latin typeface="Oscine" panose="020B0506040202020204" pitchFamily="34" charset="0"/>
                <a:ea typeface="+mn-ea"/>
              </a:rPr>
              <a:t> </a:t>
            </a:r>
          </a:p>
          <a:p>
            <a:pPr algn="ctr">
              <a:spcAft>
                <a:spcPts val="1200"/>
              </a:spcAft>
            </a:pPr>
            <a:r>
              <a:rPr lang="en-US" altLang="zh-CN" sz="2000" u="sng" dirty="0">
                <a:solidFill>
                  <a:schemeClr val="bg1"/>
                </a:solidFill>
                <a:latin typeface="Oscine" panose="020B0506040202020204" pitchFamily="34" charset="0"/>
                <a:ea typeface="+mn-ea"/>
              </a:rPr>
              <a:t>tal@uploadvr.com</a:t>
            </a:r>
          </a:p>
        </p:txBody>
      </p:sp>
      <p:sp>
        <p:nvSpPr>
          <p:cNvPr id="11" name="TextBox 10"/>
          <p:cNvSpPr txBox="1"/>
          <p:nvPr/>
        </p:nvSpPr>
        <p:spPr>
          <a:xfrm>
            <a:off x="8442954" y="5277108"/>
            <a:ext cx="2980304" cy="1231106"/>
          </a:xfrm>
          <a:prstGeom prst="rect">
            <a:avLst/>
          </a:prstGeom>
          <a:noFill/>
        </p:spPr>
        <p:txBody>
          <a:bodyPr wrap="none" rtlCol="0">
            <a:spAutoFit/>
          </a:bodyPr>
          <a:lstStyle/>
          <a:p>
            <a:pPr algn="ctr">
              <a:spcAft>
                <a:spcPts val="1200"/>
              </a:spcAft>
            </a:pPr>
            <a:r>
              <a:rPr lang="fi-FI" altLang="zh-CN" sz="2400" b="1" dirty="0">
                <a:solidFill>
                  <a:schemeClr val="bg1"/>
                </a:solidFill>
                <a:latin typeface="Oscine" panose="020B0506040202020204" pitchFamily="34" charset="0"/>
                <a:ea typeface="+mn-ea"/>
              </a:rPr>
              <a:t>Shun Kubota</a:t>
            </a:r>
            <a:br>
              <a:rPr lang="fi-FI" altLang="zh-CN" sz="2400" b="1" dirty="0">
                <a:solidFill>
                  <a:schemeClr val="bg1"/>
                </a:solidFill>
                <a:latin typeface="Oscine" panose="020B0506040202020204" pitchFamily="34" charset="0"/>
                <a:ea typeface="+mn-ea"/>
              </a:rPr>
            </a:br>
            <a:r>
              <a:rPr lang="en-US" altLang="zh-CN" sz="2000" dirty="0" err="1">
                <a:solidFill>
                  <a:schemeClr val="bg1"/>
                </a:solidFill>
                <a:latin typeface="Oscine" panose="020B0506040202020204" pitchFamily="34" charset="0"/>
                <a:ea typeface="+mn-ea"/>
              </a:rPr>
              <a:t>MoguraVR</a:t>
            </a:r>
            <a:r>
              <a:rPr lang="en-US" altLang="zh-CN" sz="2000" dirty="0">
                <a:solidFill>
                  <a:schemeClr val="bg1"/>
                </a:solidFill>
                <a:latin typeface="Oscine" panose="020B0506040202020204" pitchFamily="34" charset="0"/>
                <a:ea typeface="+mn-ea"/>
              </a:rPr>
              <a:t>,</a:t>
            </a:r>
            <a:r>
              <a:rPr lang="zh-CN" altLang="en-US" sz="2000" dirty="0">
                <a:solidFill>
                  <a:schemeClr val="bg1"/>
                </a:solidFill>
                <a:latin typeface="Oscine" panose="020B0506040202020204" pitchFamily="34" charset="0"/>
                <a:ea typeface="+mn-ea"/>
              </a:rPr>
              <a:t> </a:t>
            </a:r>
            <a:r>
              <a:rPr lang="en-US" altLang="zh-CN" sz="2000" dirty="0">
                <a:solidFill>
                  <a:schemeClr val="bg1"/>
                </a:solidFill>
                <a:latin typeface="Oscine" panose="020B0506040202020204" pitchFamily="34" charset="0"/>
                <a:ea typeface="+mn-ea"/>
              </a:rPr>
              <a:t>CEO</a:t>
            </a:r>
          </a:p>
          <a:p>
            <a:pPr algn="ctr">
              <a:spcAft>
                <a:spcPts val="1200"/>
              </a:spcAft>
            </a:pPr>
            <a:r>
              <a:rPr lang="en-US" altLang="zh-CN" sz="2000" u="sng" dirty="0">
                <a:solidFill>
                  <a:schemeClr val="bg1"/>
                </a:solidFill>
                <a:latin typeface="Oscine" panose="020B0506040202020204" pitchFamily="34" charset="0"/>
                <a:ea typeface="+mn-ea"/>
              </a:rPr>
              <a:t>sunkubo@moguravr.com</a:t>
            </a:r>
          </a:p>
        </p:txBody>
      </p:sp>
      <p:sp>
        <p:nvSpPr>
          <p:cNvPr id="12" name="TextBox 11"/>
          <p:cNvSpPr txBox="1"/>
          <p:nvPr/>
        </p:nvSpPr>
        <p:spPr>
          <a:xfrm>
            <a:off x="4108917" y="5277108"/>
            <a:ext cx="3974165" cy="1231106"/>
          </a:xfrm>
          <a:prstGeom prst="rect">
            <a:avLst/>
          </a:prstGeom>
          <a:noFill/>
        </p:spPr>
        <p:txBody>
          <a:bodyPr wrap="none" rtlCol="0">
            <a:spAutoFit/>
          </a:bodyPr>
          <a:lstStyle/>
          <a:p>
            <a:pPr algn="ctr">
              <a:spcAft>
                <a:spcPts val="1200"/>
              </a:spcAft>
            </a:pPr>
            <a:r>
              <a:rPr lang="zh-CN" altLang="en-US" sz="2400" b="1" dirty="0">
                <a:solidFill>
                  <a:schemeClr val="bg1"/>
                </a:solidFill>
                <a:latin typeface="Oscine" panose="020B0506040202020204" pitchFamily="34" charset="0"/>
                <a:ea typeface="+mn-ea"/>
              </a:rPr>
              <a:t>国立波</a:t>
            </a:r>
            <a:r>
              <a:rPr lang="en-US" altLang="zh-CN" sz="2000" b="1" dirty="0">
                <a:solidFill>
                  <a:schemeClr val="bg1"/>
                </a:solidFill>
                <a:latin typeface="Oscine" panose="020B0506040202020204" pitchFamily="34" charset="0"/>
                <a:ea typeface="+mn-ea"/>
              </a:rPr>
              <a:t/>
            </a:r>
            <a:br>
              <a:rPr lang="en-US" altLang="zh-CN" sz="2000" b="1" dirty="0">
                <a:solidFill>
                  <a:schemeClr val="bg1"/>
                </a:solidFill>
                <a:latin typeface="Oscine" panose="020B0506040202020204" pitchFamily="34" charset="0"/>
                <a:ea typeface="+mn-ea"/>
              </a:rPr>
            </a:br>
            <a:r>
              <a:rPr lang="zh-CN" altLang="en-US" sz="2000" dirty="0">
                <a:solidFill>
                  <a:schemeClr val="bg1"/>
                </a:solidFill>
                <a:latin typeface="Oscine" panose="020B0506040202020204" pitchFamily="34" charset="0"/>
                <a:ea typeface="+mn-ea"/>
              </a:rPr>
              <a:t>投中研究院</a:t>
            </a:r>
            <a:r>
              <a:rPr lang="en-US" altLang="zh-CN" sz="2000" dirty="0">
                <a:solidFill>
                  <a:schemeClr val="bg1"/>
                </a:solidFill>
                <a:latin typeface="Oscine" panose="020B0506040202020204" pitchFamily="34" charset="0"/>
                <a:ea typeface="+mn-ea"/>
              </a:rPr>
              <a:t>, </a:t>
            </a:r>
            <a:r>
              <a:rPr lang="zh-CN" altLang="en-US" sz="2000" dirty="0">
                <a:solidFill>
                  <a:schemeClr val="bg1"/>
                </a:solidFill>
                <a:latin typeface="Oscine" panose="020B0506040202020204" pitchFamily="34" charset="0"/>
                <a:ea typeface="+mn-ea"/>
              </a:rPr>
              <a:t>院长</a:t>
            </a:r>
            <a:endParaRPr lang="en-US" altLang="zh-CN" sz="2000" dirty="0">
              <a:solidFill>
                <a:schemeClr val="bg1"/>
              </a:solidFill>
              <a:latin typeface="Oscine" panose="020B0506040202020204" pitchFamily="34" charset="0"/>
              <a:ea typeface="+mn-ea"/>
            </a:endParaRPr>
          </a:p>
          <a:p>
            <a:pPr algn="ctr">
              <a:spcAft>
                <a:spcPts val="1200"/>
              </a:spcAft>
            </a:pPr>
            <a:r>
              <a:rPr lang="en-US" altLang="zh-CN" sz="2000" u="sng" dirty="0">
                <a:solidFill>
                  <a:schemeClr val="bg1"/>
                </a:solidFill>
                <a:latin typeface="Oscine" panose="020B0506040202020204" pitchFamily="34" charset="0"/>
                <a:ea typeface="+mn-ea"/>
              </a:rPr>
              <a:t>vincent.guo@chinaventure.com.cn</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622" y="1554337"/>
            <a:ext cx="2008753" cy="479164"/>
          </a:xfrm>
          <a:prstGeom prst="rect">
            <a:avLst/>
          </a:prstGeom>
        </p:spPr>
      </p:pic>
      <p:pic>
        <p:nvPicPr>
          <p:cNvPr id="14" name="Picture 13" descr="A close up of a logo&#10;&#10;Description generated with very high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9415" y="4481830"/>
            <a:ext cx="984885" cy="63119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435" y="4513260"/>
            <a:ext cx="1998911" cy="5699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5830" y="4535364"/>
            <a:ext cx="2194550" cy="5016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3"/>
          <p:cNvSpPr txBox="1">
            <a:spLocks noChangeArrowheads="1"/>
          </p:cNvSpPr>
          <p:nvPr/>
        </p:nvSpPr>
        <p:spPr bwMode="auto">
          <a:xfrm>
            <a:off x="141288" y="163513"/>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mn-ea"/>
              </a:rPr>
              <a:t>报告概要</a:t>
            </a:r>
            <a:r>
              <a:rPr lang="en-US" altLang="zh-CN" sz="2000" b="1" dirty="0">
                <a:solidFill>
                  <a:srgbClr val="FFFFFF"/>
                </a:solidFill>
                <a:latin typeface="Oscine" panose="020B0506040202020204" pitchFamily="34" charset="0"/>
                <a:ea typeface="+mn-ea"/>
              </a:rPr>
              <a:t>: 2018</a:t>
            </a:r>
            <a:r>
              <a:rPr lang="zh-CN" altLang="en-US" sz="2000" b="1" dirty="0">
                <a:solidFill>
                  <a:srgbClr val="FFFFFF"/>
                </a:solidFill>
                <a:latin typeface="Oscine" panose="020B0506040202020204" pitchFamily="34" charset="0"/>
                <a:ea typeface="+mn-ea"/>
              </a:rPr>
              <a:t>年展望</a:t>
            </a:r>
          </a:p>
        </p:txBody>
      </p:sp>
      <p:sp>
        <p:nvSpPr>
          <p:cNvPr id="5" name="Rectangle 4"/>
          <p:cNvSpPr/>
          <p:nvPr/>
        </p:nvSpPr>
        <p:spPr>
          <a:xfrm>
            <a:off x="363360" y="1035050"/>
            <a:ext cx="1644650" cy="359632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spcAft>
                <a:spcPts val="600"/>
              </a:spcAft>
              <a:buSzPct val="100000"/>
              <a:buFont typeface="宋体" panose="02010600030101010101" pitchFamily="2" charset="-122"/>
              <a:buNone/>
              <a:defRPr/>
            </a:pPr>
            <a:r>
              <a:rPr lang="en-US" altLang="zh-CN" sz="1400" b="1" u="sng" dirty="0">
                <a:solidFill>
                  <a:srgbClr val="FFFFFF"/>
                </a:solidFill>
                <a:latin typeface="Oscine" panose="020B0506040202020204" pitchFamily="34" charset="0"/>
                <a:cs typeface="等线" panose="02010600030101010101" pitchFamily="2" charset="-122"/>
              </a:rPr>
              <a:t>2018</a:t>
            </a:r>
            <a:r>
              <a:rPr lang="zh-CN" altLang="en-US" sz="1400" b="1" u="sng" dirty="0">
                <a:solidFill>
                  <a:srgbClr val="FFFFFF"/>
                </a:solidFill>
                <a:latin typeface="Oscine" panose="020B0506040202020204" pitchFamily="34" charset="0"/>
                <a:cs typeface="等线" panose="02010600030101010101" pitchFamily="2" charset="-122"/>
              </a:rPr>
              <a:t>年展望</a:t>
            </a:r>
          </a:p>
          <a:p>
            <a:pPr algn="ctr" defTabSz="912495" eaLnBrk="0" hangingPunct="0">
              <a:buSzPct val="100000"/>
              <a:defRPr/>
            </a:pPr>
            <a:r>
              <a:rPr lang="zh-CN" altLang="en-US" sz="1400" dirty="0">
                <a:solidFill>
                  <a:srgbClr val="FFFFFF"/>
                </a:solidFill>
                <a:latin typeface="Oscine" panose="020B0506040202020204" pitchFamily="34" charset="0"/>
                <a:cs typeface="等线" panose="02010600030101010101" pitchFamily="2" charset="-122"/>
              </a:rPr>
              <a:t>资本市场及生态</a:t>
            </a:r>
            <a:r>
              <a:rPr lang="en-US" altLang="zh-CN" sz="1400" dirty="0">
                <a:solidFill>
                  <a:srgbClr val="FFFFFF"/>
                </a:solidFill>
                <a:latin typeface="Oscine" panose="020B0506040202020204" pitchFamily="34" charset="0"/>
                <a:cs typeface="等线" panose="02010600030101010101" pitchFamily="2" charset="-122"/>
              </a:rPr>
              <a:t/>
            </a:r>
            <a:br>
              <a:rPr lang="en-US" altLang="zh-CN" sz="1400" dirty="0">
                <a:solidFill>
                  <a:srgbClr val="FFFFFF"/>
                </a:solidFill>
                <a:latin typeface="Oscine" panose="020B0506040202020204" pitchFamily="34" charset="0"/>
                <a:cs typeface="等线" panose="02010600030101010101" pitchFamily="2" charset="-122"/>
              </a:rPr>
            </a:br>
            <a:r>
              <a:rPr lang="zh-CN" altLang="en-US" sz="1400" dirty="0">
                <a:solidFill>
                  <a:srgbClr val="FFFFFF"/>
                </a:solidFill>
                <a:latin typeface="Oscine" panose="020B0506040202020204" pitchFamily="34" charset="0"/>
                <a:cs typeface="等线" panose="02010600030101010101" pitchFamily="2" charset="-122"/>
              </a:rPr>
              <a:t>持续增长，伴随着</a:t>
            </a:r>
            <a:r>
              <a:rPr lang="en-US" altLang="zh-CN" sz="1400" dirty="0">
                <a:solidFill>
                  <a:srgbClr val="FFFFFF"/>
                </a:solidFill>
                <a:latin typeface="Oscine" panose="020B0506040202020204" pitchFamily="34" charset="0"/>
                <a:cs typeface="等线" panose="02010600030101010101" pitchFamily="2" charset="-122"/>
              </a:rPr>
              <a:t/>
            </a:r>
            <a:br>
              <a:rPr lang="en-US" altLang="zh-CN" sz="1400" dirty="0">
                <a:solidFill>
                  <a:srgbClr val="FFFFFF"/>
                </a:solidFill>
                <a:latin typeface="Oscine" panose="020B0506040202020204" pitchFamily="34" charset="0"/>
                <a:cs typeface="等线" panose="02010600030101010101" pitchFamily="2" charset="-122"/>
              </a:rPr>
            </a:br>
            <a:r>
              <a:rPr lang="zh-CN" altLang="en-US" sz="1400" dirty="0">
                <a:solidFill>
                  <a:srgbClr val="FFFFFF"/>
                </a:solidFill>
                <a:latin typeface="Oscine" panose="020B0506040202020204" pitchFamily="34" charset="0"/>
                <a:cs typeface="等线" panose="02010600030101010101" pitchFamily="2" charset="-122"/>
              </a:rPr>
              <a:t>新的投资机会</a:t>
            </a:r>
          </a:p>
        </p:txBody>
      </p:sp>
      <p:sp>
        <p:nvSpPr>
          <p:cNvPr id="32771" name="Rectangle 6"/>
          <p:cNvSpPr>
            <a:spLocks noChangeArrowheads="1"/>
          </p:cNvSpPr>
          <p:nvPr/>
        </p:nvSpPr>
        <p:spPr bwMode="auto">
          <a:xfrm>
            <a:off x="2053083" y="1155700"/>
            <a:ext cx="987552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marL="742950" indent="-285750">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600"/>
              </a:spcAft>
              <a:buFont typeface="宋体" panose="02010600030101010101" pitchFamily="2" charset="-122"/>
              <a:buChar char="•"/>
            </a:pPr>
            <a:r>
              <a:rPr lang="zh-CN" altLang="en-US" sz="1400" dirty="0">
                <a:solidFill>
                  <a:srgbClr val="FFFFFF"/>
                </a:solidFill>
                <a:latin typeface="Oscine" panose="020B0506040202020204" pitchFamily="34" charset="0"/>
                <a:ea typeface="+mn-ea"/>
              </a:rPr>
              <a:t>大多数接受访谈的投资者认为相较于</a:t>
            </a:r>
            <a:r>
              <a:rPr lang="en-US" altLang="zh-CN" sz="1400" dirty="0">
                <a:solidFill>
                  <a:srgbClr val="FFFFFF"/>
                </a:solidFill>
                <a:latin typeface="Oscine" panose="020B0506040202020204" pitchFamily="34" charset="0"/>
                <a:ea typeface="+mn-ea"/>
              </a:rPr>
              <a:t>17</a:t>
            </a:r>
            <a:r>
              <a:rPr lang="zh-CN" altLang="en-US" sz="1400" dirty="0">
                <a:solidFill>
                  <a:srgbClr val="FFFFFF"/>
                </a:solidFill>
                <a:latin typeface="Oscine" panose="020B0506040202020204" pitchFamily="34" charset="0"/>
                <a:ea typeface="+mn-ea"/>
              </a:rPr>
              <a:t>年，</a:t>
            </a:r>
            <a:r>
              <a:rPr lang="en-US" altLang="zh-CN" sz="1400" b="1" dirty="0">
                <a:solidFill>
                  <a:srgbClr val="00B0F0"/>
                </a:solidFill>
                <a:latin typeface="Oscine" panose="020B0506040202020204" pitchFamily="34" charset="0"/>
                <a:ea typeface="+mn-ea"/>
              </a:rPr>
              <a:t>18</a:t>
            </a:r>
            <a:r>
              <a:rPr lang="zh-CN" altLang="en-US" sz="1400" b="1" dirty="0">
                <a:solidFill>
                  <a:srgbClr val="00B0F0"/>
                </a:solidFill>
                <a:latin typeface="Oscine" panose="020B0506040202020204" pitchFamily="34" charset="0"/>
                <a:ea typeface="+mn-ea"/>
              </a:rPr>
              <a:t>年</a:t>
            </a:r>
            <a:r>
              <a:rPr lang="en-US" altLang="zh-CN" sz="1400" b="1" dirty="0">
                <a:solidFill>
                  <a:srgbClr val="00B0F0"/>
                </a:solidFill>
                <a:latin typeface="Oscine" panose="020B0506040202020204" pitchFamily="34" charset="0"/>
                <a:ea typeface="+mn-ea"/>
              </a:rPr>
              <a:t>VR/AR</a:t>
            </a:r>
            <a:r>
              <a:rPr lang="zh-CN" altLang="en-US" sz="1400" b="1" dirty="0">
                <a:solidFill>
                  <a:srgbClr val="00B0F0"/>
                </a:solidFill>
                <a:latin typeface="Oscine" panose="020B0506040202020204" pitchFamily="34" charset="0"/>
                <a:ea typeface="+mn-ea"/>
              </a:rPr>
              <a:t>的总投资额将增加或保持在相似水平</a:t>
            </a:r>
            <a:r>
              <a:rPr lang="zh-CN" altLang="en-US" sz="1400" dirty="0">
                <a:solidFill>
                  <a:srgbClr val="FFFFFF"/>
                </a:solidFill>
                <a:latin typeface="Oscine" panose="020B0506040202020204" pitchFamily="34" charset="0"/>
                <a:ea typeface="+mn-ea"/>
              </a:rPr>
              <a:t>：</a:t>
            </a:r>
          </a:p>
          <a:p>
            <a:pPr lvl="1" eaLnBrk="0" hangingPunct="0">
              <a:spcAft>
                <a:spcPts val="600"/>
              </a:spcAft>
              <a:buClr>
                <a:srgbClr val="FFFFFF"/>
              </a:buClr>
              <a:buFont typeface="Wingdings" panose="05000000000000000000" pitchFamily="2" charset="2"/>
              <a:buChar char="Ø"/>
            </a:pPr>
            <a:r>
              <a:rPr lang="zh-CN" altLang="en-US" sz="1400" dirty="0">
                <a:solidFill>
                  <a:srgbClr val="FFFFFF"/>
                </a:solidFill>
                <a:latin typeface="Oscine" panose="020B0506040202020204" pitchFamily="34" charset="0"/>
                <a:ea typeface="+mn-ea"/>
              </a:rPr>
              <a:t>苹果、谷歌、</a:t>
            </a:r>
            <a:r>
              <a:rPr lang="en-US" altLang="zh-CN" sz="1400" dirty="0">
                <a:solidFill>
                  <a:srgbClr val="FFFFFF"/>
                </a:solidFill>
                <a:latin typeface="Oscine" panose="020B0506040202020204" pitchFamily="34" charset="0"/>
                <a:ea typeface="+mn-ea"/>
              </a:rPr>
              <a:t>Facebook</a:t>
            </a:r>
            <a:r>
              <a:rPr lang="zh-CN" altLang="en-US" sz="1400" dirty="0">
                <a:solidFill>
                  <a:srgbClr val="FFFFFF"/>
                </a:solidFill>
                <a:latin typeface="Oscine" panose="020B0506040202020204" pitchFamily="34" charset="0"/>
                <a:ea typeface="+mn-ea"/>
              </a:rPr>
              <a:t>、微软等科技巨头将继续在行业加大投资并宣布新的</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产品计划；</a:t>
            </a:r>
            <a:r>
              <a:rPr lang="en-US" altLang="zh-CN" sz="1400" dirty="0">
                <a:solidFill>
                  <a:srgbClr val="FFFFFF"/>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玩家一号</a:t>
            </a:r>
            <a:r>
              <a:rPr lang="en-US" altLang="zh-CN" sz="1400" dirty="0">
                <a:solidFill>
                  <a:srgbClr val="FFFFFF"/>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的上映以及其他大众媒体的传播预计也会在更多消费者和投资者间继续引起对</a:t>
            </a:r>
            <a:r>
              <a:rPr lang="en-US" altLang="zh-CN" sz="1400" dirty="0">
                <a:solidFill>
                  <a:srgbClr val="FFFFFF"/>
                </a:solidFill>
                <a:latin typeface="Oscine" panose="020B0506040202020204" pitchFamily="34" charset="0"/>
                <a:ea typeface="+mn-ea"/>
              </a:rPr>
              <a:t>VR/AR</a:t>
            </a:r>
            <a:r>
              <a:rPr lang="zh-CN" altLang="en-US" sz="1400" dirty="0">
                <a:solidFill>
                  <a:srgbClr val="FFFFFF"/>
                </a:solidFill>
                <a:latin typeface="Oscine" panose="020B0506040202020204" pitchFamily="34" charset="0"/>
                <a:ea typeface="+mn-ea"/>
              </a:rPr>
              <a:t>的兴趣</a:t>
            </a:r>
          </a:p>
          <a:p>
            <a:pPr lvl="1" eaLnBrk="0" hangingPunct="0">
              <a:spcAft>
                <a:spcPts val="600"/>
              </a:spcAft>
              <a:buClr>
                <a:srgbClr val="FFFFFF"/>
              </a:buClr>
              <a:buFont typeface="Wingdings" panose="05000000000000000000" pitchFamily="2" charset="2"/>
              <a:buChar char="Ø"/>
            </a:pPr>
            <a:r>
              <a:rPr lang="zh-CN" altLang="en-US" sz="1400" dirty="0">
                <a:solidFill>
                  <a:srgbClr val="FFFFFF"/>
                </a:solidFill>
                <a:latin typeface="Oscine" panose="020B0506040202020204" pitchFamily="34" charset="0"/>
                <a:ea typeface="+mn-ea"/>
              </a:rPr>
              <a:t>资本市场的进一步增长将取决于移动</a:t>
            </a:r>
            <a:r>
              <a:rPr lang="en-US" altLang="zh-CN" sz="1400" dirty="0">
                <a:solidFill>
                  <a:srgbClr val="FFFFFF"/>
                </a:solidFill>
                <a:latin typeface="Oscine" panose="020B0506040202020204" pitchFamily="34" charset="0"/>
                <a:ea typeface="+mn-ea"/>
              </a:rPr>
              <a:t>AR</a:t>
            </a:r>
            <a:r>
              <a:rPr lang="zh-CN" altLang="en-US" sz="1400" dirty="0">
                <a:solidFill>
                  <a:srgbClr val="FFFFFF"/>
                </a:solidFill>
                <a:latin typeface="Oscine" panose="020B0506040202020204" pitchFamily="34" charset="0"/>
                <a:ea typeface="+mn-ea"/>
              </a:rPr>
              <a:t>的普及速度、</a:t>
            </a:r>
            <a:r>
              <a:rPr lang="zh-CN" altLang="en-US" sz="1400" dirty="0">
                <a:solidFill>
                  <a:srgbClr val="FFFFFF"/>
                </a:solidFill>
                <a:latin typeface="Oscine" panose="020B0506040202020204" pitchFamily="34" charset="0"/>
                <a:ea typeface="等线" panose="02010600030101010101" pitchFamily="2" charset="-122"/>
              </a:rPr>
              <a:t>年内是否还会再有</a:t>
            </a:r>
            <a:r>
              <a:rPr lang="zh-CN" altLang="en-US" sz="1400" dirty="0">
                <a:solidFill>
                  <a:srgbClr val="FFFFFF"/>
                </a:solidFill>
                <a:latin typeface="Oscine" panose="020B0506040202020204" pitchFamily="34" charset="0"/>
                <a:ea typeface="+mn-ea"/>
              </a:rPr>
              <a:t>类似</a:t>
            </a:r>
            <a:r>
              <a:rPr lang="en-US" altLang="zh-CN" sz="1400" dirty="0">
                <a:solidFill>
                  <a:srgbClr val="FFFFFF"/>
                </a:solidFill>
                <a:latin typeface="Oscine" panose="020B0506040202020204" pitchFamily="34" charset="0"/>
                <a:ea typeface="+mn-ea"/>
              </a:rPr>
              <a:t>Magic Leap</a:t>
            </a:r>
            <a:r>
              <a:rPr lang="zh-CN" altLang="en-US" sz="1400" dirty="0">
                <a:solidFill>
                  <a:srgbClr val="FFFFFF"/>
                </a:solidFill>
                <a:latin typeface="Oscine" panose="020B0506040202020204" pitchFamily="34" charset="0"/>
                <a:ea typeface="+mn-ea"/>
              </a:rPr>
              <a:t>级别的巨型融资事件发生、以及</a:t>
            </a:r>
            <a:r>
              <a:rPr lang="en-US" altLang="zh-CN" sz="1400" dirty="0">
                <a:solidFill>
                  <a:srgbClr val="FFFFFF"/>
                </a:solidFill>
                <a:latin typeface="Oscine" panose="020B0506040202020204" pitchFamily="34" charset="0"/>
                <a:ea typeface="+mn-ea"/>
              </a:rPr>
              <a:t>VR</a:t>
            </a:r>
            <a:r>
              <a:rPr lang="zh-CN" altLang="en-US" sz="1400" dirty="0">
                <a:solidFill>
                  <a:srgbClr val="FFFFFF"/>
                </a:solidFill>
                <a:latin typeface="Oscine" panose="020B0506040202020204" pitchFamily="34" charset="0"/>
                <a:ea typeface="+mn-ea"/>
              </a:rPr>
              <a:t>一体机和</a:t>
            </a:r>
            <a:r>
              <a:rPr lang="en-US" altLang="zh-CN" sz="1400" dirty="0">
                <a:solidFill>
                  <a:srgbClr val="FFFFFF"/>
                </a:solidFill>
                <a:latin typeface="Oscine" panose="020B0506040202020204" pitchFamily="34" charset="0"/>
                <a:ea typeface="+mn-ea"/>
              </a:rPr>
              <a:t>AR</a:t>
            </a:r>
            <a:r>
              <a:rPr lang="zh-CN" altLang="en-US" sz="1400" dirty="0">
                <a:solidFill>
                  <a:srgbClr val="FFFFFF"/>
                </a:solidFill>
                <a:latin typeface="Oscine" panose="020B0506040202020204" pitchFamily="34" charset="0"/>
                <a:ea typeface="+mn-ea"/>
              </a:rPr>
              <a:t>眼镜的市场销售反应</a:t>
            </a:r>
          </a:p>
          <a:p>
            <a:pPr eaLnBrk="0" hangingPunct="0">
              <a:spcAft>
                <a:spcPts val="600"/>
              </a:spcAft>
              <a:buFont typeface="宋体" panose="02010600030101010101" pitchFamily="2" charset="-122"/>
              <a:buChar char="•"/>
            </a:pPr>
            <a:r>
              <a:rPr lang="zh-CN" altLang="en-US" sz="1400" dirty="0">
                <a:solidFill>
                  <a:srgbClr val="FFFFFF"/>
                </a:solidFill>
                <a:latin typeface="Oscine" panose="020B0506040202020204" pitchFamily="34" charset="0"/>
                <a:ea typeface="+mn-ea"/>
              </a:rPr>
              <a:t>展望</a:t>
            </a:r>
            <a:r>
              <a:rPr lang="en-US" altLang="zh-CN" sz="1400" dirty="0">
                <a:solidFill>
                  <a:srgbClr val="FFFFFF"/>
                </a:solidFill>
                <a:latin typeface="Oscine" panose="020B0506040202020204" pitchFamily="34" charset="0"/>
                <a:ea typeface="+mn-ea"/>
              </a:rPr>
              <a:t>2018</a:t>
            </a:r>
            <a:r>
              <a:rPr lang="zh-CN" altLang="en-US" sz="1400" dirty="0">
                <a:solidFill>
                  <a:srgbClr val="FFFFFF"/>
                </a:solidFill>
                <a:latin typeface="Oscine" panose="020B0506040202020204" pitchFamily="34" charset="0"/>
                <a:ea typeface="+mn-ea"/>
              </a:rPr>
              <a:t>年，一些潜在的</a:t>
            </a:r>
            <a:r>
              <a:rPr lang="zh-CN" altLang="en-US" sz="1400" b="1" dirty="0">
                <a:solidFill>
                  <a:srgbClr val="00B0F0"/>
                </a:solidFill>
                <a:latin typeface="Oscine" panose="020B0506040202020204" pitchFamily="34" charset="0"/>
                <a:ea typeface="+mn-ea"/>
              </a:rPr>
              <a:t>新兴投资机会</a:t>
            </a:r>
            <a:r>
              <a:rPr lang="zh-CN" altLang="en-US" sz="1400" dirty="0">
                <a:solidFill>
                  <a:srgbClr val="FFFFFF"/>
                </a:solidFill>
                <a:latin typeface="Oscine" panose="020B0506040202020204" pitchFamily="34" charset="0"/>
                <a:ea typeface="+mn-ea"/>
              </a:rPr>
              <a:t>包括：</a:t>
            </a:r>
          </a:p>
          <a:p>
            <a:pPr lvl="1" eaLnBrk="0" hangingPunct="0">
              <a:spcAft>
                <a:spcPts val="600"/>
              </a:spcAft>
              <a:buClr>
                <a:srgbClr val="FFFFFF"/>
              </a:buClr>
              <a:buFont typeface="Wingdings" panose="05000000000000000000" pitchFamily="2" charset="2"/>
              <a:buChar char="Ø"/>
            </a:pPr>
            <a:r>
              <a:rPr lang="zh-CN" altLang="en-US" sz="1400" b="1" dirty="0">
                <a:solidFill>
                  <a:srgbClr val="00B0F0"/>
                </a:solidFill>
                <a:latin typeface="Oscine" panose="020B0506040202020204" pitchFamily="34" charset="0"/>
                <a:ea typeface="+mn-ea"/>
              </a:rPr>
              <a:t>移动</a:t>
            </a:r>
            <a:r>
              <a:rPr lang="en-US" altLang="zh-CN" sz="1400" b="1" dirty="0">
                <a:solidFill>
                  <a:srgbClr val="00B0F0"/>
                </a:solidFill>
                <a:latin typeface="Oscine" panose="020B0506040202020204" pitchFamily="34" charset="0"/>
                <a:ea typeface="+mn-ea"/>
              </a:rPr>
              <a:t>AR</a:t>
            </a:r>
            <a:r>
              <a:rPr lang="zh-CN" altLang="en-US" sz="1400" dirty="0">
                <a:solidFill>
                  <a:srgbClr val="FFFFFF"/>
                </a:solidFill>
                <a:latin typeface="Oscine" panose="020B0506040202020204" pitchFamily="34" charset="0"/>
                <a:ea typeface="+mn-ea"/>
              </a:rPr>
              <a:t>：社交、游戏、零售等方面的应用；</a:t>
            </a:r>
            <a:r>
              <a:rPr lang="en-US" altLang="zh-CN" sz="1400" dirty="0" err="1">
                <a:solidFill>
                  <a:srgbClr val="FFFFFF"/>
                </a:solidFill>
                <a:latin typeface="Oscine" panose="020B0506040202020204" pitchFamily="34" charset="0"/>
                <a:ea typeface="等线" panose="02010600030101010101" pitchFamily="2" charset="-122"/>
              </a:rPr>
              <a:t>ARCloud</a:t>
            </a:r>
            <a:r>
              <a:rPr lang="zh-CN" altLang="en-US" sz="1400" dirty="0">
                <a:solidFill>
                  <a:srgbClr val="FFFFFF"/>
                </a:solidFill>
                <a:latin typeface="Oscine" panose="020B0506040202020204" pitchFamily="34" charset="0"/>
                <a:ea typeface="等线" panose="02010600030101010101" pitchFamily="2" charset="-122"/>
              </a:rPr>
              <a:t>之类的</a:t>
            </a:r>
            <a:r>
              <a:rPr lang="zh-CN" altLang="en-US" sz="1400" dirty="0">
                <a:solidFill>
                  <a:srgbClr val="FFFFFF"/>
                </a:solidFill>
                <a:latin typeface="Oscine" panose="020B0506040202020204" pitchFamily="34" charset="0"/>
                <a:ea typeface="+mn-ea"/>
              </a:rPr>
              <a:t>底层技术；</a:t>
            </a:r>
            <a:r>
              <a:rPr lang="en-US" altLang="zh-CN" sz="1400" dirty="0">
                <a:solidFill>
                  <a:srgbClr val="FFFFFF"/>
                </a:solidFill>
                <a:latin typeface="Oscine" panose="020B0506040202020204" pitchFamily="34" charset="0"/>
                <a:ea typeface="+mn-ea"/>
              </a:rPr>
              <a:t>3D</a:t>
            </a:r>
            <a:r>
              <a:rPr lang="zh-CN" altLang="en-US" sz="1400" dirty="0">
                <a:solidFill>
                  <a:srgbClr val="FFFFFF"/>
                </a:solidFill>
                <a:latin typeface="Oscine" panose="020B0506040202020204" pitchFamily="34" charset="0"/>
                <a:ea typeface="+mn-ea"/>
              </a:rPr>
              <a:t>建模等</a:t>
            </a:r>
          </a:p>
          <a:p>
            <a:pPr lvl="1" eaLnBrk="0" hangingPunct="0">
              <a:spcAft>
                <a:spcPts val="600"/>
              </a:spcAft>
              <a:buClr>
                <a:srgbClr val="FFFFFF"/>
              </a:buClr>
              <a:buFont typeface="Wingdings" panose="05000000000000000000" pitchFamily="2" charset="2"/>
              <a:buChar char="Ø"/>
            </a:pPr>
            <a:r>
              <a:rPr lang="en-US" altLang="zh-CN" sz="1400" b="1" dirty="0">
                <a:solidFill>
                  <a:srgbClr val="00B0F0"/>
                </a:solidFill>
                <a:latin typeface="Oscine" panose="020B0506040202020204" pitchFamily="34" charset="0"/>
                <a:ea typeface="+mn-ea"/>
              </a:rPr>
              <a:t>AR</a:t>
            </a:r>
            <a:r>
              <a:rPr lang="zh-CN" altLang="en-US" sz="1400" b="1" dirty="0">
                <a:solidFill>
                  <a:srgbClr val="00B0F0"/>
                </a:solidFill>
                <a:latin typeface="Oscine" panose="020B0506040202020204" pitchFamily="34" charset="0"/>
                <a:ea typeface="+mn-ea"/>
              </a:rPr>
              <a:t>眼镜</a:t>
            </a:r>
            <a:r>
              <a:rPr lang="zh-CN" altLang="en-US" sz="1400" dirty="0">
                <a:solidFill>
                  <a:srgbClr val="FFFFFF"/>
                </a:solidFill>
                <a:latin typeface="Oscine" panose="020B0506040202020204" pitchFamily="34" charset="0"/>
                <a:ea typeface="+mn-ea"/>
              </a:rPr>
              <a:t>：上游供应商（如光学器件、摄像头模组等）；工业级企业解决方案等</a:t>
            </a:r>
          </a:p>
          <a:p>
            <a:pPr lvl="1" eaLnBrk="0" hangingPunct="0">
              <a:spcAft>
                <a:spcPts val="600"/>
              </a:spcAft>
              <a:buClr>
                <a:srgbClr val="FFFFFF"/>
              </a:buClr>
              <a:buFont typeface="Wingdings" panose="05000000000000000000" pitchFamily="2" charset="2"/>
              <a:buChar char="Ø"/>
            </a:pPr>
            <a:r>
              <a:rPr lang="en-US" altLang="zh-CN" sz="1400" b="1" dirty="0">
                <a:solidFill>
                  <a:srgbClr val="00B0F0"/>
                </a:solidFill>
                <a:latin typeface="Oscine" panose="020B0506040202020204" pitchFamily="34" charset="0"/>
                <a:ea typeface="+mn-ea"/>
              </a:rPr>
              <a:t>VR</a:t>
            </a:r>
            <a:r>
              <a:rPr lang="zh-CN" altLang="en-US" sz="1400" b="1" dirty="0">
                <a:solidFill>
                  <a:srgbClr val="00B0F0"/>
                </a:solidFill>
                <a:latin typeface="Oscine" panose="020B0506040202020204" pitchFamily="34" charset="0"/>
                <a:ea typeface="+mn-ea"/>
              </a:rPr>
              <a:t>一体机</a:t>
            </a:r>
            <a:r>
              <a:rPr lang="zh-CN" altLang="en-US" sz="1400" dirty="0">
                <a:solidFill>
                  <a:srgbClr val="FFFFFF"/>
                </a:solidFill>
                <a:latin typeface="Oscine" panose="020B0506040202020204" pitchFamily="34" charset="0"/>
                <a:ea typeface="+mn-ea"/>
              </a:rPr>
              <a:t>：轻量级内容（轻交互、适合碎片化及高频使用）；底层技术（</a:t>
            </a:r>
            <a:r>
              <a:rPr lang="en-US" altLang="zh-CN" sz="1400" dirty="0">
                <a:solidFill>
                  <a:srgbClr val="FFFFFF"/>
                </a:solidFill>
                <a:latin typeface="Oscine" panose="020B0506040202020204" pitchFamily="34" charset="0"/>
                <a:ea typeface="+mn-ea"/>
              </a:rPr>
              <a:t>inside-out</a:t>
            </a:r>
            <a:r>
              <a:rPr lang="zh-CN" altLang="en-US" sz="1400" dirty="0">
                <a:solidFill>
                  <a:srgbClr val="FFFFFF"/>
                </a:solidFill>
                <a:latin typeface="Oscine" panose="020B0506040202020204" pitchFamily="34" charset="0"/>
                <a:ea typeface="+mn-ea"/>
              </a:rPr>
              <a:t>定位追踪、压缩</a:t>
            </a:r>
            <a:r>
              <a:rPr lang="en-US" altLang="zh-CN" sz="1400" dirty="0">
                <a:solidFill>
                  <a:srgbClr val="FFFFFF"/>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流媒体技术、计算机视觉等）；硬件设备碎片化的解决方案（如协助跨设备开发的中间件、</a:t>
            </a:r>
            <a:r>
              <a:rPr lang="zh-CN" altLang="en-US" sz="1400" dirty="0">
                <a:solidFill>
                  <a:srgbClr val="FFFFFF"/>
                </a:solidFill>
                <a:latin typeface="Oscine" panose="020B0506040202020204" pitchFamily="34" charset="0"/>
                <a:ea typeface="等线" panose="02010600030101010101" pitchFamily="2" charset="-122"/>
              </a:rPr>
              <a:t>跨硬件</a:t>
            </a:r>
            <a:r>
              <a:rPr lang="zh-CN" altLang="en-US" sz="1400" dirty="0">
                <a:solidFill>
                  <a:srgbClr val="FFFFFF"/>
                </a:solidFill>
                <a:latin typeface="Oscine" panose="020B0506040202020204" pitchFamily="34" charset="0"/>
                <a:ea typeface="+mn-ea"/>
              </a:rPr>
              <a:t>使用的</a:t>
            </a:r>
            <a:r>
              <a:rPr lang="zh-CN" altLang="en-US" sz="1400" dirty="0">
                <a:solidFill>
                  <a:srgbClr val="FFFFFF"/>
                </a:solidFill>
                <a:latin typeface="Oscine" panose="020B0506040202020204" pitchFamily="34" charset="0"/>
                <a:ea typeface="等线" panose="02010600030101010101" pitchFamily="2" charset="-122"/>
              </a:rPr>
              <a:t>平台</a:t>
            </a:r>
            <a:r>
              <a:rPr lang="zh-CN" altLang="en-US" sz="1400" dirty="0">
                <a:solidFill>
                  <a:srgbClr val="FFFFFF"/>
                </a:solidFill>
                <a:latin typeface="Oscine" panose="020B0506040202020204" pitchFamily="34" charset="0"/>
                <a:ea typeface="+mn-ea"/>
              </a:rPr>
              <a:t>）</a:t>
            </a:r>
          </a:p>
          <a:p>
            <a:pPr lvl="1" eaLnBrk="0" hangingPunct="0">
              <a:spcAft>
                <a:spcPts val="600"/>
              </a:spcAft>
              <a:buClr>
                <a:srgbClr val="FFFFFF"/>
              </a:buClr>
              <a:buFont typeface="Wingdings" panose="05000000000000000000" pitchFamily="2" charset="2"/>
              <a:buChar char="Ø"/>
            </a:pPr>
            <a:r>
              <a:rPr lang="en-US" altLang="zh-CN" sz="1400" b="1" dirty="0">
                <a:solidFill>
                  <a:srgbClr val="00B0F0"/>
                </a:solidFill>
                <a:latin typeface="Oscine" panose="020B0506040202020204" pitchFamily="34" charset="0"/>
                <a:ea typeface="+mn-ea"/>
              </a:rPr>
              <a:t>PCVR</a:t>
            </a:r>
            <a:r>
              <a:rPr lang="zh-CN" altLang="en-US" sz="1400" b="1" dirty="0">
                <a:solidFill>
                  <a:srgbClr val="00B0F0"/>
                </a:solidFill>
                <a:latin typeface="Oscine" panose="020B0506040202020204" pitchFamily="34" charset="0"/>
                <a:ea typeface="+mn-ea"/>
              </a:rPr>
              <a:t>设备升级</a:t>
            </a:r>
            <a:r>
              <a:rPr lang="zh-CN" altLang="en-US" sz="1400" dirty="0">
                <a:solidFill>
                  <a:srgbClr val="FFFFFF"/>
                </a:solidFill>
                <a:latin typeface="Oscine" panose="020B0506040202020204" pitchFamily="34" charset="0"/>
                <a:ea typeface="+mn-ea"/>
              </a:rPr>
              <a:t>：优质的线下体验店及解决方案；对硬件设备用户体验高度敏感的企业</a:t>
            </a:r>
            <a:r>
              <a:rPr lang="en-US" altLang="zh-CN" sz="1400" dirty="0">
                <a:solidFill>
                  <a:srgbClr val="FFFFFF"/>
                </a:solidFill>
                <a:latin typeface="Oscine" panose="020B0506040202020204" pitchFamily="34" charset="0"/>
                <a:ea typeface="+mn-ea"/>
              </a:rPr>
              <a:t>/</a:t>
            </a:r>
            <a:r>
              <a:rPr lang="zh-CN" altLang="en-US" sz="1400" dirty="0">
                <a:solidFill>
                  <a:srgbClr val="FFFFFF"/>
                </a:solidFill>
                <a:latin typeface="Oscine" panose="020B0506040202020204" pitchFamily="34" charset="0"/>
                <a:ea typeface="+mn-ea"/>
              </a:rPr>
              <a:t>垂直解决方案</a:t>
            </a:r>
          </a:p>
          <a:p>
            <a:pPr lvl="1" eaLnBrk="0" hangingPunct="0">
              <a:spcAft>
                <a:spcPts val="600"/>
              </a:spcAft>
              <a:buClr>
                <a:srgbClr val="FFFFFF"/>
              </a:buClr>
              <a:buFont typeface="Wingdings" panose="05000000000000000000" pitchFamily="2" charset="2"/>
              <a:buChar char="Ø"/>
            </a:pPr>
            <a:r>
              <a:rPr lang="en-US" altLang="zh-CN" sz="1400" b="1" dirty="0">
                <a:solidFill>
                  <a:srgbClr val="00B0F0"/>
                </a:solidFill>
                <a:latin typeface="Oscine" panose="020B0506040202020204" pitchFamily="34" charset="0"/>
                <a:ea typeface="+mn-ea"/>
              </a:rPr>
              <a:t>5G</a:t>
            </a:r>
            <a:r>
              <a:rPr lang="zh-CN" altLang="en-US" sz="1400" dirty="0">
                <a:solidFill>
                  <a:srgbClr val="FFFFFF"/>
                </a:solidFill>
                <a:latin typeface="Oscine" panose="020B0506040202020204" pitchFamily="34" charset="0"/>
                <a:ea typeface="+mn-ea"/>
              </a:rPr>
              <a:t>：云计算；流媒体内容和技术；</a:t>
            </a:r>
            <a:r>
              <a:rPr lang="en-US" altLang="zh-CN" sz="1400" dirty="0">
                <a:solidFill>
                  <a:srgbClr val="FFFFFF"/>
                </a:solidFill>
                <a:latin typeface="Oscine" panose="020B0506040202020204" pitchFamily="34" charset="0"/>
                <a:ea typeface="+mn-ea"/>
              </a:rPr>
              <a:t>LBS</a:t>
            </a:r>
            <a:r>
              <a:rPr lang="zh-CN" altLang="en-US" sz="1400" dirty="0">
                <a:solidFill>
                  <a:srgbClr val="FFFFFF"/>
                </a:solidFill>
                <a:latin typeface="Oscine" panose="020B0506040202020204" pitchFamily="34" charset="0"/>
                <a:ea typeface="+mn-ea"/>
              </a:rPr>
              <a:t>应用</a:t>
            </a:r>
            <a:endParaRPr lang="zh-CN" altLang="en-US" sz="1400" dirty="0">
              <a:solidFill>
                <a:srgbClr val="FFFFFF"/>
              </a:solidFill>
              <a:latin typeface="Oscine" panose="020B0506040202020204" pitchFamily="34" charset="0"/>
              <a:ea typeface="+mn-ea"/>
              <a:cs typeface="Times New Roman" panose="02020603050405020304" pitchFamily="18" charset="0"/>
            </a:endParaRPr>
          </a:p>
        </p:txBody>
      </p:sp>
      <p:sp>
        <p:nvSpPr>
          <p:cNvPr id="6" name="TextBox 5"/>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2"/>
          <p:cNvSpPr txBox="1">
            <a:spLocks noChangeArrowheads="1"/>
          </p:cNvSpPr>
          <p:nvPr/>
        </p:nvSpPr>
        <p:spPr bwMode="auto">
          <a:xfrm>
            <a:off x="1084263" y="2120539"/>
            <a:ext cx="9442450" cy="738664"/>
          </a:xfrm>
          <a:prstGeom prst="rect">
            <a:avLst/>
          </a:prstGeom>
          <a:noFill/>
          <a:ln w="38100">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endParaRPr lang="zh-CN" altLang="en-US" sz="1400">
              <a:latin typeface="+mn-ea"/>
              <a:ea typeface="+mn-ea"/>
            </a:endParaRPr>
          </a:p>
          <a:p>
            <a:endParaRPr lang="zh-CN" altLang="en-US" sz="1400">
              <a:latin typeface="+mn-ea"/>
              <a:ea typeface="+mn-ea"/>
            </a:endParaRPr>
          </a:p>
          <a:p>
            <a:endParaRPr lang="zh-CN" altLang="en-US" sz="1400">
              <a:latin typeface="+mn-ea"/>
              <a:ea typeface="+mn-ea"/>
            </a:endParaRPr>
          </a:p>
        </p:txBody>
      </p:sp>
      <p:sp>
        <p:nvSpPr>
          <p:cNvPr id="26626" name="TextBox 3"/>
          <p:cNvSpPr txBox="1">
            <a:spLocks noChangeArrowheads="1"/>
          </p:cNvSpPr>
          <p:nvPr/>
        </p:nvSpPr>
        <p:spPr bwMode="auto">
          <a:xfrm>
            <a:off x="141288" y="163513"/>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mn-ea"/>
                <a:ea typeface="+mn-ea"/>
              </a:rPr>
              <a:t>报告目录</a:t>
            </a:r>
          </a:p>
        </p:txBody>
      </p:sp>
      <p:sp>
        <p:nvSpPr>
          <p:cNvPr id="26627" name="Rectangle 1"/>
          <p:cNvSpPr>
            <a:spLocks noChangeArrowheads="1"/>
          </p:cNvSpPr>
          <p:nvPr/>
        </p:nvSpPr>
        <p:spPr bwMode="auto">
          <a:xfrm>
            <a:off x="1431925" y="1281113"/>
            <a:ext cx="88963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报告概要</a:t>
            </a:r>
          </a:p>
          <a:p>
            <a:pPr eaLnBrk="0" hangingPunct="0">
              <a:spcAft>
                <a:spcPts val="1815"/>
              </a:spcAft>
              <a:buFont typeface="宋体" panose="02010600030101010101" pitchFamily="2" charset="-122"/>
              <a:buChar char="•"/>
            </a:pPr>
            <a:r>
              <a:rPr lang="zh-CN" altLang="en-US" sz="4000" b="1" dirty="0">
                <a:solidFill>
                  <a:srgbClr val="FFFFFF"/>
                </a:solidFill>
                <a:latin typeface="Oscine" panose="020B0506040202020204" pitchFamily="34" charset="0"/>
                <a:ea typeface="+mn-ea"/>
              </a:rPr>
              <a:t>融资趋势</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年度投资重点</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资本市场概况</a:t>
            </a:r>
          </a:p>
          <a:p>
            <a:pPr eaLnBrk="0" hangingPunct="0">
              <a:spcAft>
                <a:spcPts val="1815"/>
              </a:spcAft>
              <a:buFont typeface="宋体" panose="02010600030101010101" pitchFamily="2" charset="-122"/>
              <a:buChar char="•"/>
            </a:pPr>
            <a:r>
              <a:rPr lang="zh-CN" altLang="en-US" sz="4000" dirty="0">
                <a:solidFill>
                  <a:srgbClr val="FFFFFF"/>
                </a:solidFill>
                <a:latin typeface="Oscine" panose="020B0506040202020204" pitchFamily="34" charset="0"/>
                <a:ea typeface="+mn-ea"/>
              </a:rPr>
              <a:t>项目退出</a:t>
            </a:r>
          </a:p>
          <a:p>
            <a:pPr eaLnBrk="0" hangingPunct="0">
              <a:spcAft>
                <a:spcPts val="1815"/>
              </a:spcAft>
              <a:buFont typeface="宋体" panose="02010600030101010101" pitchFamily="2" charset="-122"/>
              <a:buChar char="•"/>
            </a:pPr>
            <a:r>
              <a:rPr lang="en-US" altLang="zh-CN" sz="4000" dirty="0">
                <a:solidFill>
                  <a:srgbClr val="FFFFFF"/>
                </a:solidFill>
                <a:latin typeface="Oscine" panose="020B0506040202020204" pitchFamily="34" charset="0"/>
                <a:ea typeface="+mn-ea"/>
              </a:rPr>
              <a:t>2018</a:t>
            </a:r>
            <a:r>
              <a:rPr lang="zh-CN" altLang="en-US" sz="4000" dirty="0">
                <a:solidFill>
                  <a:srgbClr val="FFFFFF"/>
                </a:solidFill>
                <a:latin typeface="Oscine" panose="020B0506040202020204" pitchFamily="34" charset="0"/>
                <a:ea typeface="+mn-ea"/>
              </a:rPr>
              <a:t>年展望</a:t>
            </a:r>
            <a:endParaRPr lang="zh-CN" altLang="en-US" sz="4000" dirty="0">
              <a:solidFill>
                <a:srgbClr val="FFFFFF"/>
              </a:solidFill>
              <a:latin typeface="Oscine" panose="020B0506040202020204" pitchFamily="34" charset="0"/>
              <a:ea typeface="+mn-ea"/>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7"/>
          <p:cNvGrpSpPr/>
          <p:nvPr/>
        </p:nvGrpSpPr>
        <p:grpSpPr bwMode="auto">
          <a:xfrm>
            <a:off x="501650" y="1078215"/>
            <a:ext cx="7102475" cy="4865385"/>
            <a:chOff x="628649" y="1252004"/>
            <a:chExt cx="7415213" cy="5099599"/>
          </a:xfrm>
        </p:grpSpPr>
        <p:graphicFrame>
          <p:nvGraphicFramePr>
            <p:cNvPr id="3" name="Chart 2"/>
            <p:cNvGraphicFramePr/>
            <p:nvPr/>
          </p:nvGraphicFramePr>
          <p:xfrm>
            <a:off x="628649" y="2000482"/>
            <a:ext cx="7415213" cy="4351121"/>
          </p:xfrm>
          <a:graphic>
            <a:graphicData uri="http://schemas.openxmlformats.org/drawingml/2006/chart">
              <c:chart xmlns:c="http://schemas.openxmlformats.org/drawingml/2006/chart" xmlns:r="http://schemas.openxmlformats.org/officeDocument/2006/relationships" r:id="rId3"/>
            </a:graphicData>
          </a:graphic>
        </p:graphicFrame>
        <p:sp>
          <p:nvSpPr>
            <p:cNvPr id="34819" name="TextBox 6"/>
            <p:cNvSpPr txBox="1">
              <a:spLocks noChangeArrowheads="1"/>
            </p:cNvSpPr>
            <p:nvPr/>
          </p:nvSpPr>
          <p:spPr bwMode="auto">
            <a:xfrm>
              <a:off x="1662147" y="1252004"/>
              <a:ext cx="5424459"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algn="ctr" eaLnBrk="0" hangingPunct="0">
                <a:buSzPct val="100000"/>
                <a:buFont typeface="宋体" panose="02010600030101010101" pitchFamily="2" charset="-122"/>
                <a:buNone/>
              </a:pPr>
              <a:r>
                <a:rPr lang="en-US" altLang="zh-CN" sz="1800" b="1" u="sng" dirty="0">
                  <a:solidFill>
                    <a:srgbClr val="FFFFFF"/>
                  </a:solidFill>
                  <a:latin typeface="Oscine" panose="020B0506040202020204" pitchFamily="34" charset="0"/>
                  <a:ea typeface="+mn-ea"/>
                </a:rPr>
                <a:t>VR/AR</a:t>
              </a:r>
              <a:r>
                <a:rPr lang="zh-CN" altLang="en-US" sz="1800" b="1" u="sng" dirty="0">
                  <a:solidFill>
                    <a:srgbClr val="FFFFFF"/>
                  </a:solidFill>
                  <a:latin typeface="Oscine" panose="020B0506040202020204" pitchFamily="34" charset="0"/>
                  <a:ea typeface="+mn-ea"/>
                </a:rPr>
                <a:t>年度全球投资总额（十亿美元）</a:t>
              </a:r>
            </a:p>
          </p:txBody>
        </p:sp>
      </p:grpSp>
      <p:sp>
        <p:nvSpPr>
          <p:cNvPr id="34821" name="文本框 3"/>
          <p:cNvSpPr txBox="1">
            <a:spLocks noChangeArrowheads="1"/>
          </p:cNvSpPr>
          <p:nvPr/>
        </p:nvSpPr>
        <p:spPr bwMode="auto">
          <a:xfrm>
            <a:off x="7886700" y="1485900"/>
            <a:ext cx="395128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eaLnBrk="0" hangingPunct="0">
              <a:spcAft>
                <a:spcPts val="1200"/>
              </a:spcAft>
              <a:buFont typeface="宋体" panose="02010600030101010101" pitchFamily="2" charset="-122"/>
              <a:buChar char="•"/>
            </a:pPr>
            <a:r>
              <a:rPr lang="zh-CN" altLang="en-US" sz="1600" dirty="0">
                <a:solidFill>
                  <a:srgbClr val="FFFFFF"/>
                </a:solidFill>
                <a:latin typeface="Oscine" panose="020B0506040202020204" pitchFamily="34" charset="0"/>
                <a:ea typeface="+mn-ea"/>
              </a:rPr>
              <a:t>尽管行业流行</a:t>
            </a:r>
            <a:r>
              <a:rPr lang="en-US" altLang="zh-CN" sz="1600" dirty="0">
                <a:solidFill>
                  <a:srgbClr val="FFFFFF"/>
                </a:solidFill>
                <a:latin typeface="Oscine" panose="020B0506040202020204" pitchFamily="34" charset="0"/>
                <a:ea typeface="+mn-ea"/>
              </a:rPr>
              <a:t>“</a:t>
            </a:r>
            <a:r>
              <a:rPr lang="zh-CN" altLang="en-US" sz="1600" dirty="0">
                <a:solidFill>
                  <a:srgbClr val="FFFFFF"/>
                </a:solidFill>
                <a:latin typeface="Oscine" panose="020B0506040202020204" pitchFamily="34" charset="0"/>
                <a:ea typeface="+mn-ea"/>
              </a:rPr>
              <a:t>资本寒冬</a:t>
            </a:r>
            <a:r>
              <a:rPr lang="en-US" altLang="zh-CN" sz="1600" dirty="0">
                <a:solidFill>
                  <a:srgbClr val="FFFFFF"/>
                </a:solidFill>
                <a:latin typeface="Oscine" panose="020B0506040202020204" pitchFamily="34" charset="0"/>
                <a:ea typeface="+mn-ea"/>
              </a:rPr>
              <a:t>”</a:t>
            </a:r>
            <a:r>
              <a:rPr lang="zh-CN" altLang="en-US" sz="1600" dirty="0">
                <a:solidFill>
                  <a:srgbClr val="FFFFFF"/>
                </a:solidFill>
                <a:latin typeface="Oscine" panose="020B0506040202020204" pitchFamily="34" charset="0"/>
                <a:ea typeface="+mn-ea"/>
              </a:rPr>
              <a:t> 的说法</a:t>
            </a:r>
            <a:r>
              <a:rPr lang="zh-CN" altLang="en-US" sz="1600" dirty="0">
                <a:solidFill>
                  <a:srgbClr val="FFFFFF"/>
                </a:solidFill>
                <a:latin typeface="Oscine" panose="020B0506040202020204" pitchFamily="34" charset="0"/>
                <a:ea typeface="+mn-ea"/>
                <a:sym typeface="+mn-ea"/>
              </a:rPr>
              <a:t>，但</a:t>
            </a:r>
            <a:r>
              <a:rPr lang="zh-CN" altLang="en-US" sz="1600" b="1" dirty="0">
                <a:solidFill>
                  <a:srgbClr val="00B0F0"/>
                </a:solidFill>
                <a:latin typeface="Oscine" panose="020B0506040202020204" pitchFamily="34" charset="0"/>
                <a:ea typeface="+mn-ea"/>
                <a:sym typeface="+mn-ea"/>
              </a:rPr>
              <a:t>整体投资仍比</a:t>
            </a:r>
            <a:r>
              <a:rPr lang="en-US" altLang="zh-CN" sz="1600" b="1" dirty="0">
                <a:solidFill>
                  <a:srgbClr val="00B0F0"/>
                </a:solidFill>
                <a:latin typeface="Oscine" panose="020B0506040202020204" pitchFamily="34" charset="0"/>
                <a:ea typeface="+mn-ea"/>
                <a:sym typeface="+mn-ea"/>
              </a:rPr>
              <a:t>16</a:t>
            </a:r>
            <a:r>
              <a:rPr lang="zh-CN" altLang="en-US" sz="1600" b="1" dirty="0">
                <a:solidFill>
                  <a:srgbClr val="00B0F0"/>
                </a:solidFill>
                <a:latin typeface="Oscine" panose="020B0506040202020204" pitchFamily="34" charset="0"/>
                <a:ea typeface="+mn-ea"/>
                <a:sym typeface="+mn-ea"/>
              </a:rPr>
              <a:t>年上涨</a:t>
            </a:r>
            <a:r>
              <a:rPr lang="en-US" altLang="zh-CN" sz="1600" b="1" dirty="0">
                <a:solidFill>
                  <a:srgbClr val="00B0F0"/>
                </a:solidFill>
                <a:latin typeface="Oscine" panose="020B0506040202020204" pitchFamily="34" charset="0"/>
                <a:ea typeface="+mn-ea"/>
                <a:sym typeface="+mn-ea"/>
              </a:rPr>
              <a:t>12</a:t>
            </a:r>
            <a:r>
              <a:rPr lang="zh-CN" altLang="en-US" sz="1600" b="1" dirty="0">
                <a:solidFill>
                  <a:srgbClr val="00B0F0"/>
                </a:solidFill>
                <a:latin typeface="Oscine" panose="020B0506040202020204" pitchFamily="34" charset="0"/>
                <a:ea typeface="+mn-ea"/>
                <a:sym typeface="+mn-ea"/>
              </a:rPr>
              <a:t>％</a:t>
            </a:r>
          </a:p>
          <a:p>
            <a:pPr eaLnBrk="0" hangingPunct="0">
              <a:spcAft>
                <a:spcPts val="12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得益于</a:t>
            </a:r>
            <a:r>
              <a:rPr lang="en-US" altLang="zh-CN" sz="1600" dirty="0">
                <a:solidFill>
                  <a:srgbClr val="FFFFFF"/>
                </a:solidFill>
                <a:latin typeface="Oscine" panose="020B0506040202020204" pitchFamily="34" charset="0"/>
                <a:ea typeface="+mn-ea"/>
                <a:sym typeface="+mn-ea"/>
              </a:rPr>
              <a:t>Magic Leap</a:t>
            </a:r>
            <a:r>
              <a:rPr lang="zh-CN" altLang="en-US" sz="1600" dirty="0">
                <a:solidFill>
                  <a:srgbClr val="FFFFFF"/>
                </a:solidFill>
                <a:latin typeface="Oscine" panose="020B0506040202020204" pitchFamily="34" charset="0"/>
                <a:ea typeface="+mn-ea"/>
                <a:sym typeface="+mn-ea"/>
              </a:rPr>
              <a:t>的融资和</a:t>
            </a:r>
            <a:r>
              <a:rPr lang="en-US" altLang="zh-CN" sz="1600" dirty="0" err="1">
                <a:solidFill>
                  <a:srgbClr val="FFFFFF"/>
                </a:solidFill>
                <a:latin typeface="Oscine" panose="020B0506040202020204" pitchFamily="34" charset="0"/>
                <a:ea typeface="+mn-ea"/>
                <a:sym typeface="+mn-ea"/>
              </a:rPr>
              <a:t>ARKit</a:t>
            </a:r>
            <a:r>
              <a:rPr lang="zh-CN" altLang="en-US" sz="1600" dirty="0">
                <a:solidFill>
                  <a:srgbClr val="FFFFFF"/>
                </a:solidFill>
                <a:latin typeface="Oscine" panose="020B0506040202020204" pitchFamily="34" charset="0"/>
                <a:ea typeface="+mn-ea"/>
                <a:sym typeface="+mn-ea"/>
              </a:rPr>
              <a:t>的推出，</a:t>
            </a:r>
            <a:r>
              <a:rPr lang="en-US" altLang="zh-CN" sz="1600" dirty="0">
                <a:solidFill>
                  <a:srgbClr val="FFFFFF"/>
                </a:solidFill>
                <a:latin typeface="Oscine" panose="020B0506040202020204" pitchFamily="34" charset="0"/>
                <a:ea typeface="+mn-ea"/>
                <a:sym typeface="+mn-ea"/>
              </a:rPr>
              <a:t>2017</a:t>
            </a:r>
            <a:r>
              <a:rPr lang="zh-CN" altLang="en-US" sz="1600" dirty="0">
                <a:solidFill>
                  <a:srgbClr val="FFFFFF"/>
                </a:solidFill>
                <a:latin typeface="Oscine" panose="020B0506040202020204" pitchFamily="34" charset="0"/>
                <a:ea typeface="+mn-ea"/>
                <a:sym typeface="+mn-ea"/>
              </a:rPr>
              <a:t>年的投资总额受</a:t>
            </a:r>
            <a:r>
              <a:rPr lang="en-US" altLang="zh-CN" sz="1600" b="1" dirty="0">
                <a:solidFill>
                  <a:srgbClr val="00B0F0"/>
                </a:solidFill>
                <a:latin typeface="Oscine" panose="020B0506040202020204" pitchFamily="34" charset="0"/>
                <a:ea typeface="+mn-ea"/>
                <a:sym typeface="+mn-ea"/>
              </a:rPr>
              <a:t>AR</a:t>
            </a:r>
            <a:r>
              <a:rPr lang="zh-CN" altLang="en-US" sz="1600" b="1" dirty="0">
                <a:solidFill>
                  <a:srgbClr val="00B0F0"/>
                </a:solidFill>
                <a:latin typeface="Oscine" panose="020B0506040202020204" pitchFamily="34" charset="0"/>
                <a:ea typeface="+mn-ea"/>
                <a:sym typeface="+mn-ea"/>
              </a:rPr>
              <a:t>的迅速发展</a:t>
            </a:r>
            <a:r>
              <a:rPr lang="zh-CN" altLang="en-US" sz="1600" dirty="0">
                <a:solidFill>
                  <a:srgbClr val="FFFFFF"/>
                </a:solidFill>
                <a:latin typeface="Oscine" panose="020B0506040202020204" pitchFamily="34" charset="0"/>
                <a:ea typeface="+mn-ea"/>
                <a:sym typeface="+mn-ea"/>
              </a:rPr>
              <a:t>所带动达到了</a:t>
            </a:r>
            <a:r>
              <a:rPr lang="en-US" altLang="zh-CN" sz="1600" dirty="0">
                <a:solidFill>
                  <a:srgbClr val="FFFFFF"/>
                </a:solidFill>
                <a:latin typeface="Oscine" panose="020B0506040202020204" pitchFamily="34" charset="0"/>
                <a:ea typeface="+mn-ea"/>
                <a:sym typeface="+mn-ea"/>
              </a:rPr>
              <a:t>29</a:t>
            </a:r>
            <a:r>
              <a:rPr lang="zh-CN" altLang="en-US" sz="1600" dirty="0">
                <a:solidFill>
                  <a:srgbClr val="FFFFFF"/>
                </a:solidFill>
                <a:latin typeface="Oscine" panose="020B0506040202020204" pitchFamily="34" charset="0"/>
                <a:ea typeface="+mn-ea"/>
                <a:sym typeface="+mn-ea"/>
              </a:rPr>
              <a:t>亿美元</a:t>
            </a:r>
          </a:p>
          <a:p>
            <a:pPr eaLnBrk="0" hangingPunct="0">
              <a:spcAft>
                <a:spcPts val="1200"/>
              </a:spcAft>
              <a:buFont typeface="宋体" panose="02010600030101010101" pitchFamily="2" charset="-122"/>
              <a:buChar char="•"/>
            </a:pPr>
            <a:r>
              <a:rPr lang="zh-CN" altLang="en-US" sz="1600" dirty="0">
                <a:solidFill>
                  <a:srgbClr val="FFFFFF"/>
                </a:solidFill>
                <a:latin typeface="Oscine" panose="020B0506040202020204" pitchFamily="34" charset="0"/>
                <a:ea typeface="+mn-ea"/>
                <a:sym typeface="+mn-ea"/>
              </a:rPr>
              <a:t>自</a:t>
            </a:r>
            <a:r>
              <a:rPr lang="en-US" altLang="zh-CN" sz="1600" dirty="0">
                <a:solidFill>
                  <a:srgbClr val="FFFFFF"/>
                </a:solidFill>
                <a:latin typeface="Oscine" panose="020B0506040202020204" pitchFamily="34" charset="0"/>
                <a:ea typeface="+mn-ea"/>
                <a:sym typeface="+mn-ea"/>
              </a:rPr>
              <a:t>2016</a:t>
            </a:r>
            <a:r>
              <a:rPr lang="zh-CN" altLang="en-US" sz="1600" dirty="0">
                <a:solidFill>
                  <a:srgbClr val="FFFFFF"/>
                </a:solidFill>
                <a:latin typeface="Oscine" panose="020B0506040202020204" pitchFamily="34" charset="0"/>
                <a:ea typeface="+mn-ea"/>
                <a:sym typeface="+mn-ea"/>
              </a:rPr>
              <a:t>年以来，前三名的</a:t>
            </a:r>
            <a:r>
              <a:rPr lang="zh-CN" altLang="en-US" sz="1600" b="1" dirty="0">
                <a:solidFill>
                  <a:srgbClr val="00B0F0"/>
                </a:solidFill>
                <a:latin typeface="Oscine" panose="020B0506040202020204" pitchFamily="34" charset="0"/>
                <a:ea typeface="+mn-ea"/>
                <a:sym typeface="+mn-ea"/>
              </a:rPr>
              <a:t>巨额融资</a:t>
            </a:r>
            <a:r>
              <a:rPr lang="zh-CN" altLang="en-US" sz="1600" dirty="0">
                <a:solidFill>
                  <a:schemeClr val="bg1"/>
                </a:solidFill>
                <a:latin typeface="Oscine" panose="020B0506040202020204" pitchFamily="34" charset="0"/>
                <a:ea typeface="+mn-ea"/>
                <a:sym typeface="+mn-ea"/>
              </a:rPr>
              <a:t>皆能</a:t>
            </a:r>
            <a:r>
              <a:rPr lang="zh-CN" altLang="en-US" sz="1600" dirty="0">
                <a:solidFill>
                  <a:srgbClr val="FFFFFF"/>
                </a:solidFill>
                <a:latin typeface="Oscine" panose="020B0506040202020204" pitchFamily="34" charset="0"/>
                <a:ea typeface="+mn-ea"/>
                <a:sym typeface="+mn-ea"/>
              </a:rPr>
              <a:t>占据总投资额的接近</a:t>
            </a:r>
            <a:r>
              <a:rPr lang="en-US" altLang="zh-CN" sz="1600" dirty="0">
                <a:solidFill>
                  <a:srgbClr val="FFFFFF"/>
                </a:solidFill>
                <a:latin typeface="Oscine" panose="020B0506040202020204" pitchFamily="34" charset="0"/>
                <a:ea typeface="+mn-ea"/>
                <a:sym typeface="+mn-ea"/>
              </a:rPr>
              <a:t>40%</a:t>
            </a:r>
            <a:r>
              <a:rPr lang="zh-CN" altLang="en-US" sz="1600" dirty="0">
                <a:solidFill>
                  <a:srgbClr val="FFFFFF"/>
                </a:solidFill>
                <a:latin typeface="Oscine" panose="020B0506040202020204" pitchFamily="34" charset="0"/>
                <a:ea typeface="+mn-ea"/>
                <a:sym typeface="+mn-ea"/>
              </a:rPr>
              <a:t>：</a:t>
            </a:r>
            <a:endParaRPr lang="zh-CN" altLang="en-US" sz="1600"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34840" name="TextBox 10"/>
          <p:cNvSpPr txBox="1">
            <a:spLocks noChangeArrowheads="1"/>
          </p:cNvSpPr>
          <p:nvPr/>
        </p:nvSpPr>
        <p:spPr bwMode="auto">
          <a:xfrm>
            <a:off x="141288" y="6446838"/>
            <a:ext cx="8313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1200" dirty="0">
                <a:solidFill>
                  <a:srgbClr val="FFFFFF"/>
                </a:solidFill>
                <a:latin typeface="Oscine" panose="020B0506040202020204" pitchFamily="34" charset="0"/>
                <a:ea typeface="+mn-ea"/>
              </a:rPr>
              <a:t>*</a:t>
            </a:r>
            <a:r>
              <a:rPr lang="zh-CN" altLang="en-US" sz="1200" dirty="0">
                <a:solidFill>
                  <a:srgbClr val="FFFFFF"/>
                </a:solidFill>
                <a:latin typeface="Oscine" panose="020B0506040202020204" pitchFamily="34" charset="0"/>
                <a:ea typeface="+mn-ea"/>
              </a:rPr>
              <a:t>对于产品或技术可同时应用于</a:t>
            </a:r>
            <a:r>
              <a:rPr lang="en-US" altLang="zh-CN" sz="1200" dirty="0">
                <a:solidFill>
                  <a:srgbClr val="FFFFFF"/>
                </a:solidFill>
                <a:latin typeface="Oscine" panose="020B0506040202020204" pitchFamily="34" charset="0"/>
                <a:ea typeface="+mn-ea"/>
              </a:rPr>
              <a:t>VR</a:t>
            </a:r>
            <a:r>
              <a:rPr lang="zh-CN" altLang="en-US" sz="1200" dirty="0">
                <a:solidFill>
                  <a:srgbClr val="FFFFFF"/>
                </a:solidFill>
                <a:latin typeface="Oscine" panose="020B0506040202020204" pitchFamily="34" charset="0"/>
                <a:ea typeface="+mn-ea"/>
              </a:rPr>
              <a:t>和</a:t>
            </a:r>
            <a:r>
              <a:rPr lang="en-US" altLang="zh-CN" sz="1200" dirty="0">
                <a:solidFill>
                  <a:srgbClr val="FFFFFF"/>
                </a:solidFill>
                <a:latin typeface="Oscine" panose="020B0506040202020204" pitchFamily="34" charset="0"/>
                <a:ea typeface="+mn-ea"/>
              </a:rPr>
              <a:t>AR</a:t>
            </a:r>
            <a:r>
              <a:rPr lang="zh-CN" altLang="en-US" sz="1200" dirty="0">
                <a:solidFill>
                  <a:srgbClr val="FFFFFF"/>
                </a:solidFill>
                <a:latin typeface="Oscine" panose="020B0506040202020204" pitchFamily="34" charset="0"/>
                <a:ea typeface="+mn-ea"/>
              </a:rPr>
              <a:t>的初创公司，依其当前核心业务关联更紧密（例如收入占比较高）的领域进行归类</a:t>
            </a:r>
          </a:p>
        </p:txBody>
      </p:sp>
      <p:sp>
        <p:nvSpPr>
          <p:cNvPr id="6" name="Rectangle 5"/>
          <p:cNvSpPr/>
          <p:nvPr/>
        </p:nvSpPr>
        <p:spPr>
          <a:xfrm>
            <a:off x="5113338" y="2441575"/>
            <a:ext cx="327025" cy="1189038"/>
          </a:xfrm>
          <a:prstGeom prst="rect">
            <a:avLst/>
          </a:prstGeom>
          <a:solidFill>
            <a:srgbClr val="ED7D31">
              <a:alpha val="40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12" name="Rectangle 11"/>
          <p:cNvSpPr/>
          <p:nvPr/>
        </p:nvSpPr>
        <p:spPr>
          <a:xfrm>
            <a:off x="6316663" y="2089150"/>
            <a:ext cx="325437" cy="1050925"/>
          </a:xfrm>
          <a:prstGeom prst="rect">
            <a:avLst/>
          </a:prstGeom>
          <a:solidFill>
            <a:srgbClr val="ED7D31">
              <a:alpha val="40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13" name="Rectangle 12"/>
          <p:cNvSpPr/>
          <p:nvPr/>
        </p:nvSpPr>
        <p:spPr>
          <a:xfrm>
            <a:off x="3916363" y="4178300"/>
            <a:ext cx="325437" cy="209550"/>
          </a:xfrm>
          <a:prstGeom prst="rect">
            <a:avLst/>
          </a:prstGeom>
          <a:solidFill>
            <a:srgbClr val="ED7D31">
              <a:alpha val="40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14" name="Rectangle 13"/>
          <p:cNvSpPr/>
          <p:nvPr/>
        </p:nvSpPr>
        <p:spPr>
          <a:xfrm>
            <a:off x="3254375" y="6111875"/>
            <a:ext cx="269875" cy="131763"/>
          </a:xfrm>
          <a:prstGeom prst="rect">
            <a:avLst/>
          </a:prstGeom>
          <a:solidFill>
            <a:srgbClr val="ED7D31">
              <a:alpha val="40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16" name="Rectangle 15"/>
          <p:cNvSpPr/>
          <p:nvPr/>
        </p:nvSpPr>
        <p:spPr>
          <a:xfrm>
            <a:off x="1004888" y="6111875"/>
            <a:ext cx="269875" cy="1317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34846" name="TextBox 16"/>
          <p:cNvSpPr txBox="1">
            <a:spLocks noChangeArrowheads="1"/>
          </p:cNvSpPr>
          <p:nvPr/>
        </p:nvSpPr>
        <p:spPr bwMode="auto">
          <a:xfrm>
            <a:off x="1308100" y="6022975"/>
            <a:ext cx="18357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1400">
                <a:solidFill>
                  <a:srgbClr val="FFFFFF"/>
                </a:solidFill>
                <a:latin typeface="Oscine" panose="020B0506040202020204" pitchFamily="34" charset="0"/>
                <a:ea typeface="+mn-ea"/>
              </a:rPr>
              <a:t>VR</a:t>
            </a:r>
            <a:r>
              <a:rPr lang="zh-CN" altLang="en-US" sz="1400">
                <a:solidFill>
                  <a:srgbClr val="FFFFFF"/>
                </a:solidFill>
                <a:latin typeface="Oscine" panose="020B0506040202020204" pitchFamily="34" charset="0"/>
                <a:ea typeface="+mn-ea"/>
              </a:rPr>
              <a:t>投资（十亿美元）</a:t>
            </a:r>
          </a:p>
        </p:txBody>
      </p:sp>
      <p:sp>
        <p:nvSpPr>
          <p:cNvPr id="34847" name="TextBox 17"/>
          <p:cNvSpPr txBox="1">
            <a:spLocks noChangeArrowheads="1"/>
          </p:cNvSpPr>
          <p:nvPr/>
        </p:nvSpPr>
        <p:spPr bwMode="auto">
          <a:xfrm>
            <a:off x="3535363" y="6022975"/>
            <a:ext cx="18389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1400">
                <a:solidFill>
                  <a:srgbClr val="FFFFFF"/>
                </a:solidFill>
                <a:latin typeface="Oscine" panose="020B0506040202020204" pitchFamily="34" charset="0"/>
                <a:ea typeface="+mn-ea"/>
              </a:rPr>
              <a:t>AR</a:t>
            </a:r>
            <a:r>
              <a:rPr lang="zh-CN" altLang="en-US" sz="1400">
                <a:solidFill>
                  <a:srgbClr val="FFFFFF"/>
                </a:solidFill>
                <a:latin typeface="Oscine" panose="020B0506040202020204" pitchFamily="34" charset="0"/>
                <a:ea typeface="+mn-ea"/>
              </a:rPr>
              <a:t>投资（十亿美元）</a:t>
            </a:r>
          </a:p>
        </p:txBody>
      </p:sp>
      <p:cxnSp>
        <p:nvCxnSpPr>
          <p:cNvPr id="20" name="Straight Connector 19"/>
          <p:cNvCxnSpPr/>
          <p:nvPr/>
        </p:nvCxnSpPr>
        <p:spPr>
          <a:xfrm>
            <a:off x="5395913" y="6180138"/>
            <a:ext cx="371475"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34849" name="TextBox 20"/>
          <p:cNvSpPr txBox="1">
            <a:spLocks noChangeArrowheads="1"/>
          </p:cNvSpPr>
          <p:nvPr/>
        </p:nvSpPr>
        <p:spPr bwMode="auto">
          <a:xfrm>
            <a:off x="5778500" y="602297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1400">
                <a:solidFill>
                  <a:srgbClr val="FFFFFF"/>
                </a:solidFill>
                <a:latin typeface="Oscine" panose="020B0506040202020204" pitchFamily="34" charset="0"/>
                <a:ea typeface="+mn-ea"/>
              </a:rPr>
              <a:t>交易次数</a:t>
            </a:r>
          </a:p>
        </p:txBody>
      </p:sp>
      <p:sp>
        <p:nvSpPr>
          <p:cNvPr id="34850" name="TextBox 21"/>
          <p:cNvSpPr txBox="1">
            <a:spLocks noChangeArrowheads="1"/>
          </p:cNvSpPr>
          <p:nvPr/>
        </p:nvSpPr>
        <p:spPr bwMode="auto">
          <a:xfrm>
            <a:off x="6608763" y="2024063"/>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r>
              <a:rPr lang="en-US" sz="1400" dirty="0">
                <a:solidFill>
                  <a:schemeClr val="accent2"/>
                </a:solidFill>
                <a:latin typeface="Oscine" panose="020B0506040202020204" pitchFamily="34" charset="0"/>
                <a:ea typeface="+mn-ea"/>
              </a:rPr>
              <a:t>$0.9B</a:t>
            </a:r>
          </a:p>
        </p:txBody>
      </p:sp>
      <p:sp>
        <p:nvSpPr>
          <p:cNvPr id="34851" name="TextBox 22"/>
          <p:cNvSpPr txBox="1">
            <a:spLocks noChangeArrowheads="1"/>
          </p:cNvSpPr>
          <p:nvPr/>
        </p:nvSpPr>
        <p:spPr bwMode="auto">
          <a:xfrm>
            <a:off x="5381625" y="2274888"/>
            <a:ext cx="6014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r>
              <a:rPr lang="en-US" sz="1400" dirty="0">
                <a:solidFill>
                  <a:schemeClr val="accent2"/>
                </a:solidFill>
                <a:latin typeface="Oscine" panose="020B0506040202020204" pitchFamily="34" charset="0"/>
                <a:ea typeface="+mn-ea"/>
              </a:rPr>
              <a:t>$1.0B</a:t>
            </a:r>
          </a:p>
        </p:txBody>
      </p:sp>
      <p:sp>
        <p:nvSpPr>
          <p:cNvPr id="34852" name="TextBox 23"/>
          <p:cNvSpPr txBox="1">
            <a:spLocks noChangeArrowheads="1"/>
          </p:cNvSpPr>
          <p:nvPr/>
        </p:nvSpPr>
        <p:spPr bwMode="auto">
          <a:xfrm>
            <a:off x="4241800" y="4095750"/>
            <a:ext cx="6270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r>
              <a:rPr lang="en-US" sz="1400" dirty="0">
                <a:solidFill>
                  <a:schemeClr val="accent2"/>
                </a:solidFill>
                <a:latin typeface="Oscine" panose="020B0506040202020204" pitchFamily="34" charset="0"/>
                <a:ea typeface="+mn-ea"/>
              </a:rPr>
              <a:t>$0.2B</a:t>
            </a:r>
          </a:p>
        </p:txBody>
      </p:sp>
      <p:sp>
        <p:nvSpPr>
          <p:cNvPr id="22" name="TextBox 3"/>
          <p:cNvSpPr txBox="1">
            <a:spLocks noChangeArrowheads="1"/>
          </p:cNvSpPr>
          <p:nvPr/>
        </p:nvSpPr>
        <p:spPr bwMode="auto">
          <a:xfrm>
            <a:off x="141288" y="163513"/>
            <a:ext cx="94341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en-US" altLang="zh-CN" sz="2000" b="1" dirty="0">
                <a:solidFill>
                  <a:srgbClr val="FFFFFF"/>
                </a:solidFill>
                <a:latin typeface="Oscine" panose="020B0506040202020204" pitchFamily="34" charset="0"/>
                <a:ea typeface="+mn-ea"/>
              </a:rPr>
              <a:t>VR/AR</a:t>
            </a:r>
            <a:r>
              <a:rPr lang="zh-CN" altLang="en-US" sz="2000" b="1" dirty="0">
                <a:solidFill>
                  <a:srgbClr val="FFFFFF"/>
                </a:solidFill>
                <a:latin typeface="Oscine" panose="020B0506040202020204" pitchFamily="34" charset="0"/>
                <a:ea typeface="+mn-ea"/>
              </a:rPr>
              <a:t>投资在过去两年间增长超过</a:t>
            </a:r>
            <a:r>
              <a:rPr lang="en-US" altLang="zh-CN" sz="2000" b="1" dirty="0">
                <a:solidFill>
                  <a:srgbClr val="FFFFFF"/>
                </a:solidFill>
                <a:latin typeface="Oscine" panose="020B0506040202020204" pitchFamily="34" charset="0"/>
                <a:ea typeface="+mn-ea"/>
              </a:rPr>
              <a:t>250</a:t>
            </a:r>
            <a:r>
              <a:rPr lang="zh-CN" altLang="en-US" sz="2000" b="1" dirty="0">
                <a:solidFill>
                  <a:srgbClr val="FFFFFF"/>
                </a:solidFill>
                <a:latin typeface="Oscine" panose="020B0506040202020204" pitchFamily="34" charset="0"/>
                <a:ea typeface="+mn-ea"/>
              </a:rPr>
              <a:t>％，并在</a:t>
            </a:r>
            <a:r>
              <a:rPr lang="en-US" altLang="zh-CN" sz="2000" b="1" dirty="0">
                <a:solidFill>
                  <a:srgbClr val="FFFFFF"/>
                </a:solidFill>
                <a:latin typeface="Oscine" panose="020B0506040202020204" pitchFamily="34" charset="0"/>
                <a:ea typeface="+mn-ea"/>
              </a:rPr>
              <a:t>17</a:t>
            </a:r>
            <a:r>
              <a:rPr lang="zh-CN" altLang="en-US" sz="2000" b="1" dirty="0">
                <a:solidFill>
                  <a:srgbClr val="FFFFFF"/>
                </a:solidFill>
                <a:latin typeface="Oscine" panose="020B0506040202020204" pitchFamily="34" charset="0"/>
                <a:ea typeface="+mn-ea"/>
              </a:rPr>
              <a:t>年达到近</a:t>
            </a:r>
            <a:r>
              <a:rPr lang="en-US" altLang="zh-CN" sz="2000" b="1" dirty="0">
                <a:solidFill>
                  <a:srgbClr val="FFFFFF"/>
                </a:solidFill>
                <a:latin typeface="Oscine" panose="020B0506040202020204" pitchFamily="34" charset="0"/>
                <a:ea typeface="+mn-ea"/>
              </a:rPr>
              <a:t>30</a:t>
            </a:r>
            <a:r>
              <a:rPr lang="zh-CN" altLang="en-US" sz="2000" b="1" dirty="0">
                <a:solidFill>
                  <a:srgbClr val="FFFFFF"/>
                </a:solidFill>
                <a:latin typeface="Oscine" panose="020B0506040202020204" pitchFamily="34" charset="0"/>
                <a:ea typeface="+mn-ea"/>
              </a:rPr>
              <a:t>亿美元的新高</a:t>
            </a:r>
          </a:p>
        </p:txBody>
      </p:sp>
      <p:sp>
        <p:nvSpPr>
          <p:cNvPr id="23" name="Speech Bubble: Rectangle 22"/>
          <p:cNvSpPr/>
          <p:nvPr/>
        </p:nvSpPr>
        <p:spPr>
          <a:xfrm>
            <a:off x="4052887" y="1571231"/>
            <a:ext cx="1657574" cy="624282"/>
          </a:xfrm>
          <a:prstGeom prst="wedgeRectCallout">
            <a:avLst>
              <a:gd name="adj1" fmla="val 81656"/>
              <a:gd name="adj2" fmla="val 3270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95" eaLnBrk="0" hangingPunct="0">
              <a:buSzPct val="100000"/>
              <a:defRPr/>
            </a:pPr>
            <a:r>
              <a:rPr lang="en-US" altLang="zh-CN" sz="1200" dirty="0">
                <a:solidFill>
                  <a:srgbClr val="FFFFFF"/>
                </a:solidFill>
                <a:latin typeface="Oscine" panose="020B0506040202020204" pitchFamily="34" charset="0"/>
              </a:rPr>
              <a:t>Magic Leap</a:t>
            </a:r>
            <a:r>
              <a:rPr lang="zh-CN" altLang="en-US" sz="1200" dirty="0">
                <a:solidFill>
                  <a:srgbClr val="FFFFFF"/>
                </a:solidFill>
                <a:latin typeface="Oscine" panose="020B0506040202020204" pitchFamily="34" charset="0"/>
              </a:rPr>
              <a:t> 于 </a:t>
            </a:r>
            <a:r>
              <a:rPr lang="en-US" altLang="zh-CN" sz="1200" dirty="0">
                <a:solidFill>
                  <a:srgbClr val="FFFFFF"/>
                </a:solidFill>
                <a:latin typeface="Oscine" panose="020B0506040202020204" pitchFamily="34" charset="0"/>
              </a:rPr>
              <a:t>17</a:t>
            </a:r>
            <a:r>
              <a:rPr lang="zh-CN" altLang="en-US" sz="1200" dirty="0">
                <a:solidFill>
                  <a:srgbClr val="FFFFFF"/>
                </a:solidFill>
                <a:latin typeface="Oscine" panose="020B0506040202020204" pitchFamily="34" charset="0"/>
              </a:rPr>
              <a:t>年融资</a:t>
            </a:r>
            <a:r>
              <a:rPr lang="en-US" altLang="zh-CN" sz="1200" dirty="0">
                <a:solidFill>
                  <a:srgbClr val="FFFFFF"/>
                </a:solidFill>
                <a:latin typeface="Oscine" panose="020B0506040202020204" pitchFamily="34" charset="0"/>
              </a:rPr>
              <a:t>5</a:t>
            </a:r>
            <a:r>
              <a:rPr lang="zh-CN" altLang="en-US" sz="1200" dirty="0">
                <a:solidFill>
                  <a:srgbClr val="FFFFFF"/>
                </a:solidFill>
                <a:latin typeface="Oscine" panose="020B0506040202020204" pitchFamily="34" charset="0"/>
              </a:rPr>
              <a:t>亿美元，比</a:t>
            </a:r>
            <a:r>
              <a:rPr lang="en-US" altLang="zh-CN" sz="1200" dirty="0">
                <a:solidFill>
                  <a:srgbClr val="FFFFFF"/>
                </a:solidFill>
                <a:latin typeface="Oscine" panose="020B0506040202020204" pitchFamily="34" charset="0"/>
              </a:rPr>
              <a:t>16</a:t>
            </a:r>
            <a:r>
              <a:rPr lang="zh-CN" altLang="en-US" sz="1200" dirty="0">
                <a:solidFill>
                  <a:srgbClr val="FFFFFF"/>
                </a:solidFill>
                <a:latin typeface="Oscine" panose="020B0506040202020204" pitchFamily="34" charset="0"/>
              </a:rPr>
              <a:t>年的</a:t>
            </a:r>
            <a:r>
              <a:rPr lang="en-US" altLang="zh-CN" sz="1200" dirty="0">
                <a:solidFill>
                  <a:srgbClr val="FFFFFF"/>
                </a:solidFill>
                <a:latin typeface="Oscine" panose="020B0506040202020204" pitchFamily="34" charset="0"/>
              </a:rPr>
              <a:t>8</a:t>
            </a:r>
            <a:r>
              <a:rPr lang="zh-CN" altLang="en-US" sz="1200" dirty="0">
                <a:solidFill>
                  <a:srgbClr val="FFFFFF"/>
                </a:solidFill>
                <a:latin typeface="Oscine" panose="020B0506040202020204" pitchFamily="34" charset="0"/>
              </a:rPr>
              <a:t>亿美元有所下降</a:t>
            </a:r>
          </a:p>
        </p:txBody>
      </p:sp>
      <p:graphicFrame>
        <p:nvGraphicFramePr>
          <p:cNvPr id="24" name="Table 23"/>
          <p:cNvGraphicFramePr>
            <a:graphicFrameLocks noGrp="1"/>
          </p:cNvGraphicFramePr>
          <p:nvPr/>
        </p:nvGraphicFramePr>
        <p:xfrm>
          <a:off x="8083597" y="3937256"/>
          <a:ext cx="3931920" cy="1717070"/>
        </p:xfrm>
        <a:graphic>
          <a:graphicData uri="http://schemas.openxmlformats.org/drawingml/2006/table">
            <a:tbl>
              <a:tblPr firstRow="1">
                <a:tableStyleId>{F5AB1C69-6EDB-4FF4-983F-18BD219EF322}</a:tableStyleId>
              </a:tblPr>
              <a:tblGrid>
                <a:gridCol w="731520"/>
                <a:gridCol w="2011680"/>
                <a:gridCol w="1188720"/>
              </a:tblGrid>
              <a:tr h="426720">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年度</a:t>
                      </a:r>
                    </a:p>
                  </a:txBody>
                  <a:tcPr marL="84660" marR="84660" marT="42349" marB="42349" anchor="ctr" horzOverflow="overflow">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前三大融资</a:t>
                      </a:r>
                      <a:r>
                        <a:rPr kumimoji="0" lang="en-US" altLang="zh-CN"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
                      </a:r>
                      <a:br>
                        <a:rPr kumimoji="0" lang="en-US" altLang="zh-CN"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br>
                      <a:r>
                        <a:rPr kumimoji="0" lang="en-US" altLang="zh-CN"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t>
                      </a: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除</a:t>
                      </a:r>
                      <a:r>
                        <a:rPr kumimoji="0" lang="en-US" altLang="zh-CN"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Unity</a:t>
                      </a: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外</a:t>
                      </a:r>
                      <a:r>
                        <a:rPr kumimoji="0" lang="en-US" altLang="zh-CN"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a:t>
                      </a:r>
                      <a:endPar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endParaRPr>
                    </a:p>
                  </a:txBody>
                  <a:tcPr marL="84660" marR="84660" marT="42349" marB="42349" anchor="ctr" horzOverflow="overflow">
                    <a:solidFill>
                      <a:srgbClr val="D0CECE"/>
                    </a:solidFill>
                  </a:tcPr>
                </a:tc>
                <a:tc>
                  <a:txBody>
                    <a:bodyPr/>
                    <a:lstStyle/>
                    <a:p>
                      <a:pPr marL="0" marR="0" lvl="0" indent="0" algn="ctr" defTabSz="912495" rtl="0" eaLnBrk="0" fontAlgn="base" latinLnBrk="0" hangingPunct="0">
                        <a:lnSpc>
                          <a:spcPct val="100000"/>
                        </a:lnSpc>
                        <a:spcBef>
                          <a:spcPct val="0"/>
                        </a:spcBef>
                        <a:spcAft>
                          <a:spcPct val="0"/>
                        </a:spcAft>
                        <a:buClrTx/>
                        <a:buSzPct val="100000"/>
                        <a:buFont typeface="宋体" panose="02010600030101010101" pitchFamily="2" charset="-122"/>
                        <a:buNone/>
                      </a:pPr>
                      <a:r>
                        <a:rPr kumimoji="0" lang="zh-CN" altLang="en-US" sz="1600" b="1" i="0" u="none" strike="noStrike" cap="none" normalizeH="0" baseline="0" dirty="0">
                          <a:ln>
                            <a:noFill/>
                          </a:ln>
                          <a:solidFill>
                            <a:srgbClr val="000000"/>
                          </a:solidFill>
                          <a:effectLst/>
                          <a:latin typeface="Oscine" panose="020B0506040202020204" pitchFamily="34" charset="0"/>
                          <a:ea typeface="+mn-ea"/>
                          <a:cs typeface="等线" panose="02010600030101010101" pitchFamily="2" charset="-122"/>
                        </a:rPr>
                        <a:t>全年融资额占比</a:t>
                      </a:r>
                    </a:p>
                  </a:txBody>
                  <a:tcPr marL="84660" marR="84660" marT="42349" marB="42349" anchor="ctr" horzOverflow="overflow">
                    <a:solidFill>
                      <a:srgbClr val="D0CECE"/>
                    </a:solidFill>
                  </a:tcPr>
                </a:tc>
              </a:tr>
              <a:tr h="426720">
                <a:tc>
                  <a:txBody>
                    <a:bodyPr/>
                    <a:lstStyle/>
                    <a:p>
                      <a:pPr algn="ctr"/>
                      <a:r>
                        <a:rPr lang="en-US" altLang="zh-CN" sz="1600" dirty="0">
                          <a:latin typeface="Oscine" panose="020B0506040202020204" pitchFamily="34" charset="0"/>
                        </a:rPr>
                        <a:t>2017</a:t>
                      </a:r>
                    </a:p>
                  </a:txBody>
                  <a:tcPr marL="84667" marR="84667" marT="42333" marB="42333" anchor="ctr"/>
                </a:tc>
                <a:tc>
                  <a:txBody>
                    <a:bodyPr/>
                    <a:lstStyle/>
                    <a:p>
                      <a:pPr algn="ctr"/>
                      <a:r>
                        <a:rPr lang="en-US" altLang="zh-CN" sz="1600" dirty="0">
                          <a:latin typeface="Oscine" panose="020B0506040202020204" pitchFamily="34" charset="0"/>
                        </a:rPr>
                        <a:t>Magic Leap, Improbable, Niantic</a:t>
                      </a:r>
                    </a:p>
                  </a:txBody>
                  <a:tcPr marL="84667" marR="84667" marT="42333" marB="42333" anchor="ctr"/>
                </a:tc>
                <a:tc>
                  <a:txBody>
                    <a:bodyPr/>
                    <a:lstStyle/>
                    <a:p>
                      <a:pPr algn="ctr"/>
                      <a:r>
                        <a:rPr lang="en-US" altLang="zh-CN" sz="1600" dirty="0">
                          <a:latin typeface="Oscine" panose="020B0506040202020204" pitchFamily="34" charset="0"/>
                        </a:rPr>
                        <a:t>~35%</a:t>
                      </a:r>
                    </a:p>
                  </a:txBody>
                  <a:tcPr marL="84667" marR="84667" marT="42333" marB="42333" anchor="ctr"/>
                </a:tc>
              </a:tr>
              <a:tr h="426720">
                <a:tc>
                  <a:txBody>
                    <a:bodyPr/>
                    <a:lstStyle/>
                    <a:p>
                      <a:pPr algn="ctr"/>
                      <a:r>
                        <a:rPr lang="en-US" altLang="zh-CN" sz="1600" dirty="0">
                          <a:latin typeface="Oscine" panose="020B0506040202020204" pitchFamily="34" charset="0"/>
                        </a:rPr>
                        <a:t>2016</a:t>
                      </a:r>
                      <a:endParaRPr lang="zh-CN" altLang="en-US" sz="1600" baseline="0" dirty="0">
                        <a:latin typeface="Oscine" panose="020B0506040202020204" pitchFamily="34" charset="0"/>
                      </a:endParaRPr>
                    </a:p>
                  </a:txBody>
                  <a:tcPr marL="84667" marR="84667" marT="42333" marB="42333" anchor="ctr"/>
                </a:tc>
                <a:tc>
                  <a:txBody>
                    <a:bodyPr/>
                    <a:lstStyle/>
                    <a:p>
                      <a:pPr algn="ctr"/>
                      <a:r>
                        <a:rPr lang="en-US" sz="1600" kern="1200" dirty="0">
                          <a:latin typeface="Oscine" panose="020B0506040202020204" pitchFamily="34" charset="0"/>
                        </a:rPr>
                        <a:t>Magic Leap, MindMaze, Next VR</a:t>
                      </a:r>
                    </a:p>
                  </a:txBody>
                  <a:tcPr marL="84667" marR="84667" marT="42333" marB="42333" anchor="ctr"/>
                </a:tc>
                <a:tc>
                  <a:txBody>
                    <a:bodyPr/>
                    <a:lstStyle/>
                    <a:p>
                      <a:pPr algn="ctr"/>
                      <a:r>
                        <a:rPr lang="en-US" sz="1600" kern="1200" dirty="0">
                          <a:latin typeface="Oscine" panose="020B0506040202020204" pitchFamily="34" charset="0"/>
                        </a:rPr>
                        <a:t>~40%</a:t>
                      </a:r>
                    </a:p>
                  </a:txBody>
                  <a:tcPr marL="84667" marR="84667" marT="42333" marB="42333"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381001" y="1083733"/>
          <a:ext cx="11336866" cy="5350934"/>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p:cNvSpPr/>
          <p:nvPr/>
        </p:nvSpPr>
        <p:spPr>
          <a:xfrm>
            <a:off x="4800600" y="2289115"/>
            <a:ext cx="325966" cy="2468880"/>
          </a:xfrm>
          <a:prstGeom prst="rect">
            <a:avLst/>
          </a:prstGeom>
          <a:solidFill>
            <a:schemeClr val="accent1">
              <a:lumMod val="60000"/>
              <a:lumOff val="40000"/>
              <a:alpha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latin typeface="Oscine" panose="020B0506040202020204" pitchFamily="34" charset="0"/>
              </a:rPr>
              <a:t>Magic Leap + MindMaze</a:t>
            </a:r>
          </a:p>
        </p:txBody>
      </p:sp>
      <p:sp>
        <p:nvSpPr>
          <p:cNvPr id="30" name="TextBox 29"/>
          <p:cNvSpPr txBox="1"/>
          <p:nvPr/>
        </p:nvSpPr>
        <p:spPr>
          <a:xfrm>
            <a:off x="5094186" y="2289115"/>
            <a:ext cx="631904" cy="307777"/>
          </a:xfrm>
          <a:prstGeom prst="rect">
            <a:avLst/>
          </a:prstGeom>
          <a:noFill/>
        </p:spPr>
        <p:txBody>
          <a:bodyPr wrap="none" rtlCol="0">
            <a:spAutoFit/>
          </a:bodyPr>
          <a:lstStyle/>
          <a:p>
            <a:r>
              <a:rPr lang="en-US" sz="1400" dirty="0">
                <a:solidFill>
                  <a:srgbClr val="00B0F0"/>
                </a:solidFill>
                <a:latin typeface="Oscine" panose="020B0506040202020204" pitchFamily="34" charset="0"/>
              </a:rPr>
              <a:t>$0.9B</a:t>
            </a:r>
          </a:p>
        </p:txBody>
      </p:sp>
      <p:sp>
        <p:nvSpPr>
          <p:cNvPr id="32" name="TextBox 31"/>
          <p:cNvSpPr txBox="1"/>
          <p:nvPr/>
        </p:nvSpPr>
        <p:spPr>
          <a:xfrm>
            <a:off x="9228610" y="2381062"/>
            <a:ext cx="631904" cy="307777"/>
          </a:xfrm>
          <a:prstGeom prst="rect">
            <a:avLst/>
          </a:prstGeom>
          <a:noFill/>
        </p:spPr>
        <p:txBody>
          <a:bodyPr wrap="none" rtlCol="0">
            <a:spAutoFit/>
          </a:bodyPr>
          <a:lstStyle/>
          <a:p>
            <a:r>
              <a:rPr lang="en-US" sz="1400" dirty="0">
                <a:solidFill>
                  <a:srgbClr val="00B0F0"/>
                </a:solidFill>
                <a:latin typeface="Oscine" panose="020B0506040202020204" pitchFamily="34" charset="0"/>
              </a:rPr>
              <a:t>$0.9B</a:t>
            </a:r>
          </a:p>
        </p:txBody>
      </p:sp>
      <p:sp>
        <p:nvSpPr>
          <p:cNvPr id="33" name="Rectangle 32"/>
          <p:cNvSpPr/>
          <p:nvPr/>
        </p:nvSpPr>
        <p:spPr>
          <a:xfrm>
            <a:off x="8953328" y="2417247"/>
            <a:ext cx="325966" cy="2377440"/>
          </a:xfrm>
          <a:prstGeom prst="rect">
            <a:avLst/>
          </a:prstGeom>
          <a:solidFill>
            <a:schemeClr val="accent1">
              <a:lumMod val="60000"/>
              <a:lumOff val="40000"/>
              <a:alpha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latin typeface="Oscine" panose="020B0506040202020204" pitchFamily="34" charset="0"/>
              </a:rPr>
              <a:t>Improbable + Unity</a:t>
            </a:r>
          </a:p>
        </p:txBody>
      </p:sp>
      <p:sp>
        <p:nvSpPr>
          <p:cNvPr id="34" name="Rectangle 33"/>
          <p:cNvSpPr/>
          <p:nvPr/>
        </p:nvSpPr>
        <p:spPr>
          <a:xfrm>
            <a:off x="10608261" y="2932399"/>
            <a:ext cx="325966" cy="1828800"/>
          </a:xfrm>
          <a:prstGeom prst="rect">
            <a:avLst/>
          </a:prstGeom>
          <a:solidFill>
            <a:schemeClr val="accent1">
              <a:lumMod val="60000"/>
              <a:lumOff val="40000"/>
              <a:alpha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latin typeface="Oscine" panose="020B0506040202020204" pitchFamily="34" charset="0"/>
              </a:rPr>
              <a:t>Magic Leap + Niantic</a:t>
            </a:r>
          </a:p>
        </p:txBody>
      </p:sp>
      <p:sp>
        <p:nvSpPr>
          <p:cNvPr id="35" name="TextBox 34"/>
          <p:cNvSpPr txBox="1"/>
          <p:nvPr/>
        </p:nvSpPr>
        <p:spPr>
          <a:xfrm>
            <a:off x="10934227" y="2932399"/>
            <a:ext cx="620683" cy="307777"/>
          </a:xfrm>
          <a:prstGeom prst="rect">
            <a:avLst/>
          </a:prstGeom>
          <a:noFill/>
        </p:spPr>
        <p:txBody>
          <a:bodyPr wrap="none" rtlCol="0">
            <a:spAutoFit/>
          </a:bodyPr>
          <a:lstStyle/>
          <a:p>
            <a:r>
              <a:rPr lang="en-US" sz="1400" dirty="0">
                <a:solidFill>
                  <a:srgbClr val="00B0F0"/>
                </a:solidFill>
                <a:latin typeface="Oscine" panose="020B0506040202020204" pitchFamily="34" charset="0"/>
              </a:rPr>
              <a:t>$0.7B</a:t>
            </a:r>
          </a:p>
        </p:txBody>
      </p:sp>
      <p:sp>
        <p:nvSpPr>
          <p:cNvPr id="36" name="Rectangle 35"/>
          <p:cNvSpPr/>
          <p:nvPr/>
        </p:nvSpPr>
        <p:spPr>
          <a:xfrm>
            <a:off x="6462706" y="3969152"/>
            <a:ext cx="325966" cy="731520"/>
          </a:xfrm>
          <a:prstGeom prst="rect">
            <a:avLst/>
          </a:prstGeom>
          <a:solidFill>
            <a:schemeClr val="accent1">
              <a:lumMod val="60000"/>
              <a:lumOff val="40000"/>
              <a:alpha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latin typeface="Oscine" panose="020B0506040202020204" pitchFamily="34" charset="0"/>
              </a:rPr>
              <a:t>Unity + </a:t>
            </a:r>
            <a:br>
              <a:rPr lang="en-US" sz="1200" dirty="0">
                <a:latin typeface="Oscine" panose="020B0506040202020204" pitchFamily="34" charset="0"/>
              </a:rPr>
            </a:br>
            <a:r>
              <a:rPr lang="en-US" sz="1200" dirty="0">
                <a:latin typeface="Oscine" panose="020B0506040202020204" pitchFamily="34" charset="0"/>
              </a:rPr>
              <a:t>Next VR</a:t>
            </a:r>
          </a:p>
        </p:txBody>
      </p:sp>
      <p:sp>
        <p:nvSpPr>
          <p:cNvPr id="37" name="TextBox 36"/>
          <p:cNvSpPr txBox="1"/>
          <p:nvPr/>
        </p:nvSpPr>
        <p:spPr>
          <a:xfrm>
            <a:off x="6789501" y="3949835"/>
            <a:ext cx="631904" cy="307777"/>
          </a:xfrm>
          <a:prstGeom prst="rect">
            <a:avLst/>
          </a:prstGeom>
          <a:noFill/>
        </p:spPr>
        <p:txBody>
          <a:bodyPr wrap="none" rtlCol="0">
            <a:spAutoFit/>
          </a:bodyPr>
          <a:lstStyle/>
          <a:p>
            <a:r>
              <a:rPr lang="en-US" sz="1400" dirty="0">
                <a:solidFill>
                  <a:srgbClr val="00B0F0"/>
                </a:solidFill>
                <a:latin typeface="Oscine" panose="020B0506040202020204" pitchFamily="34" charset="0"/>
              </a:rPr>
              <a:t>$0.3B</a:t>
            </a:r>
          </a:p>
        </p:txBody>
      </p:sp>
      <p:sp>
        <p:nvSpPr>
          <p:cNvPr id="13" name="TextBox 3"/>
          <p:cNvSpPr txBox="1">
            <a:spLocks noChangeArrowheads="1"/>
          </p:cNvSpPr>
          <p:nvPr/>
        </p:nvSpPr>
        <p:spPr bwMode="auto">
          <a:xfrm>
            <a:off x="141288" y="163513"/>
            <a:ext cx="97192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lvl="0" eaLnBrk="0" hangingPunct="0">
              <a:buSzPct val="100000"/>
            </a:pPr>
            <a:r>
              <a:rPr lang="zh-CN" altLang="en-US" sz="2000" b="1" dirty="0">
                <a:solidFill>
                  <a:srgbClr val="FFFFFF"/>
                </a:solidFill>
                <a:latin typeface="Oscine" panose="020B0506040202020204" pitchFamily="34" charset="0"/>
                <a:ea typeface="等线" panose="02010600030101010101" pitchFamily="2" charset="-122"/>
              </a:rPr>
              <a:t>投资额逐年稳步增长；在巨额融资项目带动下，</a:t>
            </a:r>
            <a:r>
              <a:rPr lang="en-US" altLang="zh-CN" sz="2000" b="1" dirty="0">
                <a:solidFill>
                  <a:srgbClr val="FFFFFF"/>
                </a:solidFill>
                <a:latin typeface="Oscine" panose="020B0506040202020204" pitchFamily="34" charset="0"/>
                <a:ea typeface="等线" panose="02010600030101010101" pitchFamily="2" charset="-122"/>
              </a:rPr>
              <a:t>17</a:t>
            </a:r>
            <a:r>
              <a:rPr lang="zh-CN" altLang="en-US" sz="2000" b="1" dirty="0">
                <a:solidFill>
                  <a:srgbClr val="FFFFFF"/>
                </a:solidFill>
                <a:latin typeface="Oscine" panose="020B0506040202020204" pitchFamily="34" charset="0"/>
                <a:ea typeface="等线" panose="02010600030101010101" pitchFamily="2" charset="-122"/>
              </a:rPr>
              <a:t>年第二和第四季度融资额出现飙升</a:t>
            </a:r>
          </a:p>
        </p:txBody>
      </p:sp>
      <p:sp>
        <p:nvSpPr>
          <p:cNvPr id="12" name="TextBox 11"/>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00063" y="1601788"/>
          <a:ext cx="5353050" cy="4805362"/>
        </p:xfrm>
        <a:graphic>
          <a:graphicData uri="http://schemas.openxmlformats.org/drawingml/2006/chart">
            <c:chart xmlns:c="http://schemas.openxmlformats.org/drawingml/2006/chart" xmlns:r="http://schemas.openxmlformats.org/officeDocument/2006/relationships" r:id="rId3"/>
          </a:graphicData>
        </a:graphic>
      </p:graphicFrame>
      <p:sp>
        <p:nvSpPr>
          <p:cNvPr id="38914" name="TextBox 3"/>
          <p:cNvSpPr txBox="1">
            <a:spLocks noChangeArrowheads="1"/>
          </p:cNvSpPr>
          <p:nvPr/>
        </p:nvSpPr>
        <p:spPr bwMode="auto">
          <a:xfrm>
            <a:off x="141288" y="163513"/>
            <a:ext cx="9939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a:defRPr sz="1900">
                <a:solidFill>
                  <a:schemeClr val="tx1"/>
                </a:solidFill>
                <a:latin typeface="Calibri" panose="020F0502020204030204" pitchFamily="34" charset="0"/>
                <a:ea typeface="宋体" panose="02010600030101010101" pitchFamily="2" charset="-122"/>
              </a:defRPr>
            </a:lvl2pPr>
            <a:lvl3pPr>
              <a:defRPr sz="1900">
                <a:solidFill>
                  <a:schemeClr val="tx1"/>
                </a:solidFill>
                <a:latin typeface="Calibri" panose="020F0502020204030204" pitchFamily="34" charset="0"/>
                <a:ea typeface="宋体" panose="02010600030101010101" pitchFamily="2" charset="-122"/>
              </a:defRPr>
            </a:lvl3pPr>
            <a:lvl4pPr>
              <a:defRPr sz="1900">
                <a:solidFill>
                  <a:schemeClr val="tx1"/>
                </a:solidFill>
                <a:latin typeface="Calibri" panose="020F0502020204030204" pitchFamily="34" charset="0"/>
                <a:ea typeface="宋体" panose="02010600030101010101" pitchFamily="2" charset="-122"/>
              </a:defRPr>
            </a:lvl4pPr>
            <a:lvl5pPr>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宋体" panose="02010600030101010101" pitchFamily="2" charset="-122"/>
              </a:defRPr>
            </a:lvl9pPr>
          </a:lstStyle>
          <a:p>
            <a:pPr eaLnBrk="0" hangingPunct="0">
              <a:buSzPct val="100000"/>
              <a:buFont typeface="宋体" panose="02010600030101010101" pitchFamily="2" charset="-122"/>
              <a:buNone/>
            </a:pPr>
            <a:r>
              <a:rPr lang="zh-CN" altLang="en-US" sz="2000" b="1" dirty="0">
                <a:solidFill>
                  <a:srgbClr val="FFFFFF"/>
                </a:solidFill>
                <a:latin typeface="Oscine" panose="020B0506040202020204" pitchFamily="34" charset="0"/>
                <a:ea typeface="等线" panose="02010600030101010101" pitchFamily="2" charset="-122"/>
              </a:rPr>
              <a:t>投资轮次两级分化</a:t>
            </a:r>
            <a:r>
              <a:rPr lang="en-US" altLang="zh-CN" sz="2000" b="1" dirty="0">
                <a:solidFill>
                  <a:srgbClr val="FFFFFF"/>
                </a:solidFill>
                <a:latin typeface="Oscine" panose="020B0506040202020204" pitchFamily="34" charset="0"/>
                <a:ea typeface="等线" panose="02010600030101010101" pitchFamily="2" charset="-122"/>
              </a:rPr>
              <a:t>: </a:t>
            </a:r>
            <a:r>
              <a:rPr lang="zh-CN" altLang="en-US" sz="2000" b="1" dirty="0">
                <a:solidFill>
                  <a:srgbClr val="FFFFFF"/>
                </a:solidFill>
                <a:latin typeface="Oscine" panose="020B0506040202020204" pitchFamily="34" charset="0"/>
                <a:ea typeface="+mn-ea"/>
              </a:rPr>
              <a:t>早期和中后期资金都较为充裕，</a:t>
            </a:r>
            <a:r>
              <a:rPr lang="en-US" altLang="zh-CN" sz="2000" b="1" dirty="0">
                <a:solidFill>
                  <a:srgbClr val="FFFFFF"/>
                </a:solidFill>
                <a:latin typeface="Oscine" panose="020B0506040202020204" pitchFamily="34" charset="0"/>
                <a:ea typeface="+mn-ea"/>
              </a:rPr>
              <a:t>A</a:t>
            </a:r>
            <a:r>
              <a:rPr lang="zh-CN" altLang="en-US" sz="2000" b="1" dirty="0">
                <a:solidFill>
                  <a:srgbClr val="FFFFFF"/>
                </a:solidFill>
                <a:latin typeface="Oscine" panose="020B0506040202020204" pitchFamily="34" charset="0"/>
                <a:ea typeface="+mn-ea"/>
              </a:rPr>
              <a:t>轮占比正逐渐下降</a:t>
            </a:r>
            <a:r>
              <a:rPr lang="en-US" altLang="zh-CN" sz="2000" b="1" dirty="0">
                <a:solidFill>
                  <a:srgbClr val="FFFFFF"/>
                </a:solidFill>
                <a:latin typeface="Oscine" panose="020B0506040202020204" pitchFamily="34" charset="0"/>
                <a:ea typeface="+mn-ea"/>
              </a:rPr>
              <a:t>…</a:t>
            </a:r>
          </a:p>
        </p:txBody>
      </p:sp>
      <p:graphicFrame>
        <p:nvGraphicFramePr>
          <p:cNvPr id="4" name="Chart 9"/>
          <p:cNvGraphicFramePr/>
          <p:nvPr/>
        </p:nvGraphicFramePr>
        <p:xfrm>
          <a:off x="6311900" y="1601788"/>
          <a:ext cx="5353050" cy="4805362"/>
        </p:xfrm>
        <a:graphic>
          <a:graphicData uri="http://schemas.openxmlformats.org/drawingml/2006/chart">
            <c:chart xmlns:c="http://schemas.openxmlformats.org/drawingml/2006/chart" xmlns:r="http://schemas.openxmlformats.org/officeDocument/2006/relationships" r:id="rId4"/>
          </a:graphicData>
        </a:graphic>
      </p:graphicFrame>
      <p:sp>
        <p:nvSpPr>
          <p:cNvPr id="11" name="Speech Bubble: Rectangle 10"/>
          <p:cNvSpPr/>
          <p:nvPr/>
        </p:nvSpPr>
        <p:spPr>
          <a:xfrm>
            <a:off x="5402264" y="2524125"/>
            <a:ext cx="1271668" cy="1050925"/>
          </a:xfrm>
          <a:prstGeom prst="wedgeRectCallout">
            <a:avLst>
              <a:gd name="adj1" fmla="val -73980"/>
              <a:gd name="adj2" fmla="val 3368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eaLnBrk="0" hangingPunct="0">
              <a:buSzPct val="100000"/>
              <a:buFont typeface="宋体" panose="02010600030101010101" pitchFamily="2" charset="-122"/>
              <a:buNone/>
              <a:defRPr/>
            </a:pPr>
            <a:r>
              <a:rPr lang="zh-CN" altLang="en-US" sz="1200" dirty="0">
                <a:solidFill>
                  <a:srgbClr val="FFFFFF"/>
                </a:solidFill>
                <a:latin typeface="Oscine" panose="020B0506040202020204" pitchFamily="34" charset="0"/>
              </a:rPr>
              <a:t>数项</a:t>
            </a:r>
            <a:r>
              <a:rPr lang="en-US" altLang="zh-CN" sz="1200" dirty="0">
                <a:solidFill>
                  <a:srgbClr val="FFFFFF"/>
                </a:solidFill>
                <a:latin typeface="Oscine" panose="020B0506040202020204" pitchFamily="34" charset="0"/>
              </a:rPr>
              <a:t>C</a:t>
            </a:r>
            <a:r>
              <a:rPr lang="zh-CN" altLang="en-US" sz="1200" dirty="0">
                <a:solidFill>
                  <a:srgbClr val="FFFFFF"/>
                </a:solidFill>
                <a:latin typeface="Oscine" panose="020B0506040202020204" pitchFamily="34" charset="0"/>
              </a:rPr>
              <a:t>轮或以后的巨额融资带动了</a:t>
            </a:r>
            <a:r>
              <a:rPr lang="en-US" altLang="zh-CN" sz="1200" dirty="0">
                <a:solidFill>
                  <a:srgbClr val="FFFFFF"/>
                </a:solidFill>
                <a:latin typeface="Oscine" panose="020B0506040202020204" pitchFamily="34" charset="0"/>
              </a:rPr>
              <a:t>2016</a:t>
            </a:r>
            <a:r>
              <a:rPr lang="zh-CN" altLang="en-US" sz="1200" dirty="0">
                <a:solidFill>
                  <a:srgbClr val="FFFFFF"/>
                </a:solidFill>
                <a:latin typeface="Oscine" panose="020B0506040202020204" pitchFamily="34" charset="0"/>
              </a:rPr>
              <a:t>年和</a:t>
            </a:r>
            <a:r>
              <a:rPr lang="en-US" altLang="zh-CN" sz="1200" dirty="0">
                <a:solidFill>
                  <a:srgbClr val="FFFFFF"/>
                </a:solidFill>
                <a:latin typeface="Oscine" panose="020B0506040202020204" pitchFamily="34" charset="0"/>
              </a:rPr>
              <a:t>2017</a:t>
            </a:r>
            <a:r>
              <a:rPr lang="zh-CN" altLang="en-US" sz="1200" dirty="0">
                <a:solidFill>
                  <a:srgbClr val="FFFFFF"/>
                </a:solidFill>
                <a:latin typeface="Oscine" panose="020B0506040202020204" pitchFamily="34" charset="0"/>
              </a:rPr>
              <a:t>年的总投资</a:t>
            </a:r>
          </a:p>
        </p:txBody>
      </p:sp>
      <p:sp>
        <p:nvSpPr>
          <p:cNvPr id="38917" name="文本框 3"/>
          <p:cNvSpPr txBox="1">
            <a:spLocks noChangeArrowheads="1"/>
          </p:cNvSpPr>
          <p:nvPr/>
        </p:nvSpPr>
        <p:spPr bwMode="auto">
          <a:xfrm>
            <a:off x="811213" y="1212850"/>
            <a:ext cx="4729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en-US" altLang="zh-CN" sz="2000" b="1" u="sng" dirty="0">
                <a:solidFill>
                  <a:srgbClr val="FFFFFF"/>
                </a:solidFill>
                <a:latin typeface="Oscine" panose="020B0506040202020204" pitchFamily="34" charset="0"/>
                <a:ea typeface="+mn-ea"/>
                <a:sym typeface="+mn-ea"/>
              </a:rPr>
              <a:t>A</a:t>
            </a:r>
            <a:r>
              <a:rPr lang="zh-CN" altLang="en-US" sz="2000" b="1" u="sng" dirty="0">
                <a:solidFill>
                  <a:srgbClr val="FFFFFF"/>
                </a:solidFill>
                <a:latin typeface="Oscine" panose="020B0506040202020204" pitchFamily="34" charset="0"/>
                <a:ea typeface="+mn-ea"/>
                <a:sym typeface="+mn-ea"/>
              </a:rPr>
              <a:t>轮的</a:t>
            </a:r>
            <a:r>
              <a:rPr lang="zh-CN" altLang="en-US" sz="2000" b="1" u="sng" dirty="0">
                <a:solidFill>
                  <a:srgbClr val="FFFFFF"/>
                </a:solidFill>
                <a:latin typeface="Oscine" panose="020B0506040202020204" pitchFamily="34" charset="0"/>
                <a:ea typeface="等线" panose="02010600030101010101" pitchFamily="2" charset="-122"/>
                <a:sym typeface="+mn-ea"/>
              </a:rPr>
              <a:t>投资金额增长无法赶上整体速度</a:t>
            </a:r>
            <a:r>
              <a:rPr lang="en-US" altLang="zh-CN" sz="2000" b="1" u="sng" dirty="0">
                <a:solidFill>
                  <a:srgbClr val="FFFFFF"/>
                </a:solidFill>
                <a:latin typeface="Oscine" panose="020B0506040202020204" pitchFamily="34" charset="0"/>
                <a:ea typeface="+mn-ea"/>
                <a:sym typeface="+mn-ea"/>
              </a:rPr>
              <a:t> …</a:t>
            </a:r>
            <a:endParaRPr lang="en-US" altLang="zh-CN" sz="20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38918" name="文本框 3"/>
          <p:cNvSpPr txBox="1">
            <a:spLocks noChangeArrowheads="1"/>
          </p:cNvSpPr>
          <p:nvPr/>
        </p:nvSpPr>
        <p:spPr bwMode="auto">
          <a:xfrm>
            <a:off x="6823075" y="1212850"/>
            <a:ext cx="4173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1900">
                <a:solidFill>
                  <a:schemeClr val="tx1"/>
                </a:solidFill>
                <a:latin typeface="Calibri" panose="020F0502020204030204" pitchFamily="34" charset="0"/>
                <a:ea typeface="宋体" panose="02010600030101010101" pitchFamily="2" charset="-122"/>
              </a:defRPr>
            </a:lvl1pPr>
            <a:lvl2pPr>
              <a:tabLst>
                <a:tab pos="457200" algn="l"/>
              </a:tabLst>
              <a:defRPr sz="1900">
                <a:solidFill>
                  <a:schemeClr val="tx1"/>
                </a:solidFill>
                <a:latin typeface="Calibri" panose="020F0502020204030204" pitchFamily="34" charset="0"/>
                <a:ea typeface="宋体" panose="02010600030101010101" pitchFamily="2" charset="-122"/>
              </a:defRPr>
            </a:lvl2pPr>
            <a:lvl3pPr>
              <a:tabLst>
                <a:tab pos="457200" algn="l"/>
              </a:tabLst>
              <a:defRPr sz="1900">
                <a:solidFill>
                  <a:schemeClr val="tx1"/>
                </a:solidFill>
                <a:latin typeface="Calibri" panose="020F0502020204030204" pitchFamily="34" charset="0"/>
                <a:ea typeface="宋体" panose="02010600030101010101" pitchFamily="2" charset="-122"/>
              </a:defRPr>
            </a:lvl3pPr>
            <a:lvl4pPr>
              <a:tabLst>
                <a:tab pos="457200" algn="l"/>
              </a:tabLst>
              <a:defRPr sz="1900">
                <a:solidFill>
                  <a:schemeClr val="tx1"/>
                </a:solidFill>
                <a:latin typeface="Calibri" panose="020F0502020204030204" pitchFamily="34" charset="0"/>
                <a:ea typeface="宋体" panose="02010600030101010101" pitchFamily="2" charset="-122"/>
              </a:defRPr>
            </a:lvl4pPr>
            <a:lvl5pPr>
              <a:tabLst>
                <a:tab pos="457200" algn="l"/>
              </a:tabLst>
              <a:defRPr sz="1900">
                <a:solidFill>
                  <a:schemeClr val="tx1"/>
                </a:solidFill>
                <a:latin typeface="Calibri" panose="020F0502020204030204" pitchFamily="34" charset="0"/>
                <a:ea typeface="宋体" panose="02010600030101010101" pitchFamily="2" charset="-122"/>
              </a:defRPr>
            </a:lvl5pPr>
            <a:lvl6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6pPr>
            <a:lvl7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7pPr>
            <a:lvl8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8pPr>
            <a:lvl9pPr defTabSz="912495" fontAlgn="base">
              <a:spcBef>
                <a:spcPct val="0"/>
              </a:spcBef>
              <a:spcAft>
                <a:spcPct val="0"/>
              </a:spcAft>
              <a:buFont typeface="Arial" panose="020B0604020202020204" pitchFamily="34" charset="0"/>
              <a:tabLst>
                <a:tab pos="457200" algn="l"/>
              </a:tabLst>
              <a:defRPr sz="1900">
                <a:solidFill>
                  <a:schemeClr val="tx1"/>
                </a:solidFill>
                <a:latin typeface="Calibri" panose="020F0502020204030204" pitchFamily="34" charset="0"/>
                <a:ea typeface="宋体" panose="02010600030101010101" pitchFamily="2" charset="-122"/>
              </a:defRPr>
            </a:lvl9pPr>
          </a:lstStyle>
          <a:p>
            <a:pPr algn="ctr" eaLnBrk="0" hangingPunct="0">
              <a:spcAft>
                <a:spcPts val="1200"/>
              </a:spcAft>
              <a:buSzPct val="100000"/>
              <a:buFont typeface="宋体" panose="02010600030101010101" pitchFamily="2" charset="-122"/>
              <a:buNone/>
            </a:pPr>
            <a:r>
              <a:rPr lang="en-US" altLang="zh-CN" sz="2000" b="1" u="sng" dirty="0">
                <a:solidFill>
                  <a:srgbClr val="FFFFFF"/>
                </a:solidFill>
                <a:latin typeface="Oscine" panose="020B0506040202020204" pitchFamily="34" charset="0"/>
                <a:ea typeface="+mn-ea"/>
                <a:sym typeface="+mn-ea"/>
              </a:rPr>
              <a:t>… </a:t>
            </a:r>
            <a:r>
              <a:rPr lang="zh-CN" altLang="en-US" sz="2000" b="1" u="sng" dirty="0">
                <a:solidFill>
                  <a:srgbClr val="FFFFFF"/>
                </a:solidFill>
                <a:latin typeface="Oscine" panose="020B0506040202020204" pitchFamily="34" charset="0"/>
                <a:ea typeface="+mn-ea"/>
                <a:sym typeface="+mn-ea"/>
              </a:rPr>
              <a:t>融资项目占比同样也在下降</a:t>
            </a:r>
            <a:endParaRPr lang="zh-CN" altLang="en-US" sz="2000" b="1" u="sng" dirty="0">
              <a:solidFill>
                <a:srgbClr val="FFFFFF"/>
              </a:solidFill>
              <a:latin typeface="Oscine" panose="020B0506040202020204" pitchFamily="34" charset="0"/>
              <a:ea typeface="+mn-ea"/>
              <a:cs typeface="Times New Roman" panose="02020603050405020304" pitchFamily="18" charset="0"/>
              <a:sym typeface="+mn-ea"/>
            </a:endParaRPr>
          </a:p>
        </p:txBody>
      </p:sp>
      <p:sp>
        <p:nvSpPr>
          <p:cNvPr id="3" name="Arrow: Down 2"/>
          <p:cNvSpPr/>
          <p:nvPr/>
        </p:nvSpPr>
        <p:spPr>
          <a:xfrm>
            <a:off x="3322638" y="4981575"/>
            <a:ext cx="209550" cy="138113"/>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14" name="Arrow: Down 13"/>
          <p:cNvSpPr/>
          <p:nvPr/>
        </p:nvSpPr>
        <p:spPr>
          <a:xfrm>
            <a:off x="5003800" y="5106988"/>
            <a:ext cx="209550" cy="136525"/>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15" name="Arrow: Down 14"/>
          <p:cNvSpPr/>
          <p:nvPr/>
        </p:nvSpPr>
        <p:spPr>
          <a:xfrm>
            <a:off x="9129713" y="3340100"/>
            <a:ext cx="209550" cy="138113"/>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16" name="Arrow: Down 15"/>
          <p:cNvSpPr/>
          <p:nvPr/>
        </p:nvSpPr>
        <p:spPr>
          <a:xfrm>
            <a:off x="10798175" y="3330575"/>
            <a:ext cx="211138" cy="136525"/>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495">
              <a:buFontTx/>
              <a:buNone/>
              <a:defRPr/>
            </a:pPr>
            <a:endParaRPr lang="en-US" altLang="zh-CN">
              <a:solidFill>
                <a:srgbClr val="FFFFFF"/>
              </a:solidFill>
              <a:latin typeface="Oscine" panose="020B0506040202020204" pitchFamily="34" charset="0"/>
            </a:endParaRPr>
          </a:p>
        </p:txBody>
      </p:sp>
      <p:sp>
        <p:nvSpPr>
          <p:cNvPr id="12" name="TextBox 11"/>
          <p:cNvSpPr txBox="1"/>
          <p:nvPr/>
        </p:nvSpPr>
        <p:spPr>
          <a:xfrm>
            <a:off x="5410674" y="6491694"/>
            <a:ext cx="1401346" cy="307777"/>
          </a:xfrm>
          <a:prstGeom prst="rect">
            <a:avLst/>
          </a:prstGeom>
          <a:noFill/>
        </p:spPr>
        <p:txBody>
          <a:bodyPr wrap="none" rtlCol="0">
            <a:spAutoFit/>
          </a:bodyPr>
          <a:lstStyle/>
          <a:p>
            <a:r>
              <a:rPr lang="en-US" sz="1400" dirty="0">
                <a:solidFill>
                  <a:schemeClr val="bg1"/>
                </a:solidFill>
                <a:latin typeface="Oscine" panose="020B0506040202020204" pitchFamily="34" charset="0"/>
                <a:ea typeface="+mn-ea"/>
              </a:rPr>
              <a:t>www.vrvca.com</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h_f"/>
  <p:tag name="KSO_WM_UNIT_INDEX" val="1_1_1"/>
  <p:tag name="KSO_WM_UNIT_ID" val="256*l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h_f"/>
  <p:tag name="KSO_WM_UNIT_INDEX" val="1_1_1"/>
  <p:tag name="KSO_WM_UNIT_ID" val="256*l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h_f"/>
  <p:tag name="KSO_WM_UNIT_INDEX" val="1_1_1"/>
  <p:tag name="KSO_WM_UNIT_ID" val="256*l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83"/>
  <p:tag name="KSO_WM_UNIT_TYPE" val="l_h_f"/>
  <p:tag name="KSO_WM_UNIT_INDEX" val="1_1_1"/>
  <p:tag name="KSO_WM_UNIT_ID" val="256*l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TotalTime>
  <Words>8090</Words>
  <Application>Microsoft Office PowerPoint</Application>
  <PresentationFormat>自定义</PresentationFormat>
  <Paragraphs>966</Paragraphs>
  <Slides>44</Slides>
  <Notes>19</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Office Theme</vt:lpstr>
      <vt:lpstr>《VR/AR全球投资回顾与2018年展望报告》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VR/AR全球投资回顾与2018年展望 - “寒冬已过，春天必来” -</dc:title>
  <dc:creator>Simon Ho</dc:creator>
  <cp:lastModifiedBy>薛臻晖</cp:lastModifiedBy>
  <cp:revision>183</cp:revision>
  <dcterms:created xsi:type="dcterms:W3CDTF">2016-08-23T08:48:00Z</dcterms:created>
  <dcterms:modified xsi:type="dcterms:W3CDTF">2018-03-15T06:18:21Z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